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handoutMasterIdLst>
    <p:handoutMasterId r:id="rId22"/>
  </p:handoutMasterIdLst>
  <p:sldIdLst>
    <p:sldId id="298" r:id="rId3"/>
    <p:sldId id="330" r:id="rId4"/>
    <p:sldId id="308" r:id="rId5"/>
    <p:sldId id="302" r:id="rId6"/>
    <p:sldId id="326" r:id="rId7"/>
    <p:sldId id="327" r:id="rId8"/>
    <p:sldId id="329" r:id="rId9"/>
    <p:sldId id="322" r:id="rId10"/>
    <p:sldId id="337" r:id="rId11"/>
    <p:sldId id="324" r:id="rId12"/>
    <p:sldId id="323" r:id="rId13"/>
    <p:sldId id="325" r:id="rId14"/>
    <p:sldId id="333" r:id="rId15"/>
    <p:sldId id="334" r:id="rId16"/>
    <p:sldId id="331" r:id="rId17"/>
    <p:sldId id="336" r:id="rId18"/>
    <p:sldId id="332" r:id="rId19"/>
    <p:sldId id="311" r:id="rId20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yytinen, Heidi M" initials="HHM" lastIdx="4" clrIdx="0">
    <p:extLst>
      <p:ext uri="{19B8F6BF-5375-455C-9EA6-DF929625EA0E}">
        <p15:presenceInfo xmlns:p15="http://schemas.microsoft.com/office/powerpoint/2012/main" userId="S-1-5-21-16020293-282541685-632688529-935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0099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5" autoAdjust="0"/>
    <p:restoredTop sz="94743" autoAdjust="0"/>
  </p:normalViewPr>
  <p:slideViewPr>
    <p:cSldViewPr>
      <p:cViewPr varScale="1">
        <p:scale>
          <a:sx n="109" d="100"/>
          <a:sy n="109" d="100"/>
        </p:scale>
        <p:origin x="142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30" y="-108"/>
      </p:cViewPr>
      <p:guideLst>
        <p:guide orient="horz" pos="3110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351D20-3F0B-4039-8B5C-1132D1DB4B61}" type="doc">
      <dgm:prSet loTypeId="urn:microsoft.com/office/officeart/2005/8/layout/target3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ADE70B45-FDC0-4851-B508-21446809FD4F}">
      <dgm:prSet phldrT="[Text]"/>
      <dgm:spPr/>
      <dgm:t>
        <a:bodyPr/>
        <a:lstStyle/>
        <a:p>
          <a:r>
            <a:rPr lang="en-US" dirty="0" smtClean="0"/>
            <a:t>JY: </a:t>
          </a:r>
          <a:r>
            <a:rPr lang="en-US" dirty="0" err="1" smtClean="0"/>
            <a:t>Koulutuksen</a:t>
          </a:r>
          <a:r>
            <a:rPr lang="en-US" dirty="0" smtClean="0"/>
            <a:t> </a:t>
          </a:r>
          <a:r>
            <a:rPr lang="en-US" dirty="0" err="1" smtClean="0"/>
            <a:t>tutkimuslaitos</a:t>
          </a:r>
          <a:r>
            <a:rPr lang="en-US" dirty="0" smtClean="0"/>
            <a:t> (KTL)</a:t>
          </a:r>
          <a:endParaRPr lang="en-US" dirty="0"/>
        </a:p>
      </dgm:t>
    </dgm:pt>
    <dgm:pt modelId="{8C17936C-A0AF-4BCF-9BAC-CB21BE2A6768}" type="parTrans" cxnId="{1926A58C-9157-4BBA-91F6-FAD825229C6D}">
      <dgm:prSet/>
      <dgm:spPr/>
      <dgm:t>
        <a:bodyPr/>
        <a:lstStyle/>
        <a:p>
          <a:endParaRPr lang="en-US"/>
        </a:p>
      </dgm:t>
    </dgm:pt>
    <dgm:pt modelId="{EC7E3136-C31F-4BF2-826B-EEFEDCEE4E59}" type="sibTrans" cxnId="{1926A58C-9157-4BBA-91F6-FAD825229C6D}">
      <dgm:prSet/>
      <dgm:spPr/>
      <dgm:t>
        <a:bodyPr/>
        <a:lstStyle/>
        <a:p>
          <a:endParaRPr lang="en-US"/>
        </a:p>
      </dgm:t>
    </dgm:pt>
    <dgm:pt modelId="{B8521BFD-5298-49C1-BAE6-7D0F0FBD5C8B}">
      <dgm:prSet phldrT="[Text]" custT="1"/>
      <dgm:spPr/>
      <dgm:t>
        <a:bodyPr/>
        <a:lstStyle/>
        <a:p>
          <a:r>
            <a:rPr lang="fi-FI" sz="800" b="0" dirty="0" smtClean="0"/>
            <a:t>Hankkeen kansallinen koordinaattori</a:t>
          </a:r>
          <a:endParaRPr lang="en-US" sz="800" b="0" dirty="0"/>
        </a:p>
      </dgm:t>
    </dgm:pt>
    <dgm:pt modelId="{A5268C39-397B-4AF9-9FC7-76324C16EEAF}" type="parTrans" cxnId="{2CC6C61C-9B82-43C8-B136-1CC4ED2E8125}">
      <dgm:prSet/>
      <dgm:spPr/>
      <dgm:t>
        <a:bodyPr/>
        <a:lstStyle/>
        <a:p>
          <a:endParaRPr lang="en-US"/>
        </a:p>
      </dgm:t>
    </dgm:pt>
    <dgm:pt modelId="{D605A2DB-688F-4820-A2B3-128C74661823}" type="sibTrans" cxnId="{2CC6C61C-9B82-43C8-B136-1CC4ED2E8125}">
      <dgm:prSet/>
      <dgm:spPr/>
      <dgm:t>
        <a:bodyPr/>
        <a:lstStyle/>
        <a:p>
          <a:endParaRPr lang="en-US"/>
        </a:p>
      </dgm:t>
    </dgm:pt>
    <dgm:pt modelId="{92849207-7687-4C1B-99DA-0231F9A45FE5}">
      <dgm:prSet phldrT="[Text]"/>
      <dgm:spPr/>
      <dgm:t>
        <a:bodyPr/>
        <a:lstStyle/>
        <a:p>
          <a:r>
            <a:rPr lang="en-US" dirty="0" smtClean="0"/>
            <a:t>HY: </a:t>
          </a:r>
          <a:r>
            <a:rPr lang="en-US" dirty="0" err="1" smtClean="0"/>
            <a:t>Yliopistopedagogiikan</a:t>
          </a:r>
          <a:r>
            <a:rPr lang="en-US" dirty="0" smtClean="0"/>
            <a:t> </a:t>
          </a:r>
          <a:r>
            <a:rPr lang="en-US" dirty="0" err="1" smtClean="0"/>
            <a:t>keskus</a:t>
          </a:r>
          <a:r>
            <a:rPr lang="en-US" dirty="0" smtClean="0"/>
            <a:t> (HYPE)</a:t>
          </a:r>
          <a:endParaRPr lang="en-US" dirty="0"/>
        </a:p>
      </dgm:t>
    </dgm:pt>
    <dgm:pt modelId="{BE9D9D6B-6A36-4C29-90FD-57A0EBF4746D}" type="parTrans" cxnId="{692E1B3A-D0D6-4192-9EA7-DBED9DD59492}">
      <dgm:prSet/>
      <dgm:spPr/>
      <dgm:t>
        <a:bodyPr/>
        <a:lstStyle/>
        <a:p>
          <a:endParaRPr lang="en-US"/>
        </a:p>
      </dgm:t>
    </dgm:pt>
    <dgm:pt modelId="{6AB48B07-2F79-4649-A56C-F5A8017D003F}" type="sibTrans" cxnId="{692E1B3A-D0D6-4192-9EA7-DBED9DD59492}">
      <dgm:prSet/>
      <dgm:spPr/>
      <dgm:t>
        <a:bodyPr/>
        <a:lstStyle/>
        <a:p>
          <a:endParaRPr lang="en-US"/>
        </a:p>
      </dgm:t>
    </dgm:pt>
    <dgm:pt modelId="{F25BCB59-FFFC-4802-981A-7DCD9970F831}">
      <dgm:prSet phldrT="[Text]" custT="1"/>
      <dgm:spPr/>
      <dgm:t>
        <a:bodyPr/>
        <a:lstStyle/>
        <a:p>
          <a:r>
            <a:rPr lang="fi-FI" sz="750" b="0" dirty="0" smtClean="0"/>
            <a:t>Vastaa hankkeessa kognitiivisten laboratorioiden toteuttamisesta, korkeakoulujen yhdyshenkilöiden kouluttamisesta ja testien toteuttamisesta korkeakouluissa. HYPE osallistuu testien käännökseen ja adaptaatioon</a:t>
          </a:r>
          <a:r>
            <a:rPr lang="fi-FI" sz="800" b="0" dirty="0" smtClean="0"/>
            <a:t>, pisteytyskoulutukseen ja aineiston analyyseihin. </a:t>
          </a:r>
          <a:endParaRPr lang="en-US" sz="800" b="0" dirty="0"/>
        </a:p>
      </dgm:t>
    </dgm:pt>
    <dgm:pt modelId="{1F04C65F-2ABC-4062-B0C0-88DD66B45338}" type="parTrans" cxnId="{A2AD658F-E3ED-44D6-9A0C-AEB233EF95EC}">
      <dgm:prSet/>
      <dgm:spPr/>
      <dgm:t>
        <a:bodyPr/>
        <a:lstStyle/>
        <a:p>
          <a:endParaRPr lang="en-US"/>
        </a:p>
      </dgm:t>
    </dgm:pt>
    <dgm:pt modelId="{AEFC4AB8-B71D-4433-922C-D7B73F0CDC84}" type="sibTrans" cxnId="{A2AD658F-E3ED-44D6-9A0C-AEB233EF95EC}">
      <dgm:prSet/>
      <dgm:spPr/>
      <dgm:t>
        <a:bodyPr/>
        <a:lstStyle/>
        <a:p>
          <a:endParaRPr lang="en-US"/>
        </a:p>
      </dgm:t>
    </dgm:pt>
    <dgm:pt modelId="{C5833898-88DB-4CB7-B141-9C631D39AE30}">
      <dgm:prSet custT="1"/>
      <dgm:spPr/>
      <dgm:t>
        <a:bodyPr/>
        <a:lstStyle/>
        <a:p>
          <a:pPr algn="ctr"/>
          <a:r>
            <a:rPr lang="en-US" sz="1900" dirty="0" err="1" smtClean="0"/>
            <a:t>Kansallinen</a:t>
          </a:r>
          <a:r>
            <a:rPr lang="en-US" sz="1900" dirty="0" smtClean="0"/>
            <a:t> </a:t>
          </a:r>
          <a:r>
            <a:rPr lang="en-US" sz="1900" dirty="0" err="1" smtClean="0"/>
            <a:t>tukiryhmä</a:t>
          </a:r>
          <a:endParaRPr lang="en-US" sz="1900" dirty="0" smtClean="0"/>
        </a:p>
      </dgm:t>
    </dgm:pt>
    <dgm:pt modelId="{D4E35C80-28E6-4D62-8432-951AB5C6CDD2}" type="parTrans" cxnId="{82D09A62-4A7B-4899-8B6B-F59115EF07C2}">
      <dgm:prSet/>
      <dgm:spPr/>
      <dgm:t>
        <a:bodyPr/>
        <a:lstStyle/>
        <a:p>
          <a:endParaRPr lang="en-US"/>
        </a:p>
      </dgm:t>
    </dgm:pt>
    <dgm:pt modelId="{817218C5-4BAE-4231-BAF3-8215A71179E5}" type="sibTrans" cxnId="{82D09A62-4A7B-4899-8B6B-F59115EF07C2}">
      <dgm:prSet/>
      <dgm:spPr/>
      <dgm:t>
        <a:bodyPr/>
        <a:lstStyle/>
        <a:p>
          <a:endParaRPr lang="en-US"/>
        </a:p>
      </dgm:t>
    </dgm:pt>
    <dgm:pt modelId="{4FDAAE2D-E0BD-4D75-AAF8-F69466ACAD78}">
      <dgm:prSet/>
      <dgm:spPr/>
      <dgm:t>
        <a:bodyPr/>
        <a:lstStyle/>
        <a:p>
          <a:r>
            <a:rPr lang="en-US" dirty="0" smtClean="0"/>
            <a:t>Council for Aid to Education (CAE)</a:t>
          </a:r>
          <a:endParaRPr lang="en-US" dirty="0"/>
        </a:p>
      </dgm:t>
    </dgm:pt>
    <dgm:pt modelId="{559C24D7-C74A-4926-8592-A952DEE35040}" type="parTrans" cxnId="{31ED4627-DF5C-4436-8567-5C194B1DE37E}">
      <dgm:prSet/>
      <dgm:spPr/>
      <dgm:t>
        <a:bodyPr/>
        <a:lstStyle/>
        <a:p>
          <a:endParaRPr lang="en-US"/>
        </a:p>
      </dgm:t>
    </dgm:pt>
    <dgm:pt modelId="{F3BED76A-238F-4B3A-A1ED-4309B0D68AA3}" type="sibTrans" cxnId="{31ED4627-DF5C-4436-8567-5C194B1DE37E}">
      <dgm:prSet/>
      <dgm:spPr/>
      <dgm:t>
        <a:bodyPr/>
        <a:lstStyle/>
        <a:p>
          <a:endParaRPr lang="en-US"/>
        </a:p>
      </dgm:t>
    </dgm:pt>
    <dgm:pt modelId="{A6238CD9-5F4E-4A5D-9C61-9A5DC9BB9987}">
      <dgm:prSet custT="1"/>
      <dgm:spPr/>
      <dgm:t>
        <a:bodyPr/>
        <a:lstStyle/>
        <a:p>
          <a:r>
            <a:rPr lang="en-US" sz="800" b="0" dirty="0" err="1" smtClean="0"/>
            <a:t>Kansainvälinen</a:t>
          </a:r>
          <a:r>
            <a:rPr lang="en-US" sz="800" b="0" dirty="0" smtClean="0"/>
            <a:t> </a:t>
          </a:r>
          <a:r>
            <a:rPr lang="en-US" sz="800" b="0" dirty="0" err="1" smtClean="0"/>
            <a:t>koordinaattori</a:t>
          </a:r>
          <a:r>
            <a:rPr lang="en-US" sz="800" b="0" dirty="0" smtClean="0"/>
            <a:t> ja CLA+ International -</a:t>
          </a:r>
          <a:r>
            <a:rPr lang="en-US" sz="800" b="0" dirty="0" err="1" smtClean="0"/>
            <a:t>testin</a:t>
          </a:r>
          <a:r>
            <a:rPr lang="en-US" sz="800" b="0" dirty="0" smtClean="0"/>
            <a:t> </a:t>
          </a:r>
          <a:r>
            <a:rPr lang="en-US" sz="800" b="0" dirty="0" err="1" smtClean="0"/>
            <a:t>kehittäjä</a:t>
          </a:r>
          <a:r>
            <a:rPr lang="en-US" sz="800" b="0" dirty="0" smtClean="0"/>
            <a:t>. </a:t>
          </a:r>
          <a:r>
            <a:rPr lang="en-US" sz="800" b="0" dirty="0" err="1" smtClean="0"/>
            <a:t>Yhteyshenkilöt</a:t>
          </a:r>
          <a:r>
            <a:rPr lang="en-US" sz="800" b="0" dirty="0" smtClean="0"/>
            <a:t>: Director of assessment services </a:t>
          </a:r>
          <a:r>
            <a:rPr lang="en-US" sz="800" b="1" dirty="0" smtClean="0"/>
            <a:t>Kelly Rotholz </a:t>
          </a:r>
          <a:r>
            <a:rPr lang="en-US" sz="800" b="0" dirty="0" smtClean="0"/>
            <a:t>ja Program associate </a:t>
          </a:r>
          <a:r>
            <a:rPr lang="en-US" sz="800" b="1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rPr>
            <a:t>Zac Varieur</a:t>
          </a:r>
          <a:endParaRPr lang="en-US" sz="800" b="1" dirty="0">
            <a:solidFill>
              <a:schemeClr val="tx1"/>
            </a:solidFill>
          </a:endParaRPr>
        </a:p>
      </dgm:t>
    </dgm:pt>
    <dgm:pt modelId="{7F088D52-1832-4969-A2A8-E8F8B30F7050}" type="parTrans" cxnId="{556A8DDF-F524-44F6-8947-3F966A2C2C26}">
      <dgm:prSet/>
      <dgm:spPr/>
      <dgm:t>
        <a:bodyPr/>
        <a:lstStyle/>
        <a:p>
          <a:endParaRPr lang="en-US"/>
        </a:p>
      </dgm:t>
    </dgm:pt>
    <dgm:pt modelId="{2C2CE5AC-7482-4F19-8BB9-57BCB17E48ED}" type="sibTrans" cxnId="{556A8DDF-F524-44F6-8947-3F966A2C2C26}">
      <dgm:prSet/>
      <dgm:spPr/>
      <dgm:t>
        <a:bodyPr/>
        <a:lstStyle/>
        <a:p>
          <a:endParaRPr lang="en-US"/>
        </a:p>
      </dgm:t>
    </dgm:pt>
    <dgm:pt modelId="{8199B325-A5EA-457A-8940-8F8FFEBA439C}">
      <dgm:prSet custT="1"/>
      <dgm:spPr/>
      <dgm:t>
        <a:bodyPr/>
        <a:lstStyle/>
        <a:p>
          <a:r>
            <a:rPr lang="en-US" sz="800" b="0" dirty="0" err="1" smtClean="0"/>
            <a:t>Hankkeen</a:t>
          </a:r>
          <a:r>
            <a:rPr lang="en-US" sz="800" b="0" dirty="0" smtClean="0"/>
            <a:t> </a:t>
          </a:r>
          <a:r>
            <a:rPr lang="en-US" sz="800" b="0" dirty="0" err="1" smtClean="0"/>
            <a:t>kansallinen</a:t>
          </a:r>
          <a:r>
            <a:rPr lang="en-US" sz="800" b="0" dirty="0" smtClean="0"/>
            <a:t> </a:t>
          </a:r>
          <a:r>
            <a:rPr lang="en-US" sz="800" b="0" dirty="0" err="1" smtClean="0"/>
            <a:t>koordinaatio</a:t>
          </a:r>
          <a:r>
            <a:rPr lang="en-US" sz="800" b="0" dirty="0" smtClean="0"/>
            <a:t>. </a:t>
          </a:r>
          <a:r>
            <a:rPr lang="en-US" sz="800" b="0" dirty="0" err="1" smtClean="0"/>
            <a:t>Kaikkien</a:t>
          </a:r>
          <a:r>
            <a:rPr lang="en-US" sz="800" b="0" dirty="0" smtClean="0"/>
            <a:t> </a:t>
          </a:r>
          <a:r>
            <a:rPr lang="en-US" sz="800" b="0" dirty="0" err="1" smtClean="0"/>
            <a:t>osallistuvien</a:t>
          </a:r>
          <a:r>
            <a:rPr lang="en-US" sz="800" b="0" dirty="0" smtClean="0"/>
            <a:t> </a:t>
          </a:r>
          <a:r>
            <a:rPr lang="en-US" sz="800" b="0" dirty="0" err="1" smtClean="0"/>
            <a:t>korkeakoulujen</a:t>
          </a:r>
          <a:r>
            <a:rPr lang="en-US" sz="800" b="0" dirty="0" smtClean="0"/>
            <a:t> ja </a:t>
          </a:r>
          <a:r>
            <a:rPr lang="en-US" sz="800" b="0" dirty="0" err="1" smtClean="0"/>
            <a:t>OKM:n</a:t>
          </a:r>
          <a:r>
            <a:rPr lang="en-US" sz="800" b="0" dirty="0" smtClean="0"/>
            <a:t> </a:t>
          </a:r>
          <a:r>
            <a:rPr lang="en-US" sz="800" b="0" dirty="0" err="1" smtClean="0"/>
            <a:t>edustajat</a:t>
          </a:r>
          <a:r>
            <a:rPr lang="en-US" sz="800" b="0" dirty="0" smtClean="0"/>
            <a:t> (</a:t>
          </a:r>
          <a:r>
            <a:rPr lang="en-US" sz="800" b="0" dirty="0" err="1" smtClean="0"/>
            <a:t>pj</a:t>
          </a:r>
          <a:r>
            <a:rPr lang="en-US" sz="800" b="0" dirty="0" smtClean="0"/>
            <a:t>. </a:t>
          </a:r>
          <a:r>
            <a:rPr lang="en-US" sz="800" b="0" dirty="0" err="1" smtClean="0"/>
            <a:t>opetusneuvos</a:t>
          </a:r>
          <a:r>
            <a:rPr lang="en-US" sz="800" b="0" dirty="0" smtClean="0"/>
            <a:t> </a:t>
          </a:r>
          <a:r>
            <a:rPr lang="en-US" sz="800" b="1" dirty="0" smtClean="0"/>
            <a:t>Maarit </a:t>
          </a:r>
          <a:r>
            <a:rPr lang="en-US" sz="800" b="1" dirty="0" err="1" smtClean="0"/>
            <a:t>Palonen</a:t>
          </a:r>
          <a:r>
            <a:rPr lang="en-US" sz="800" b="0" dirty="0" smtClean="0"/>
            <a:t>).</a:t>
          </a:r>
          <a:endParaRPr lang="en-US" sz="800" b="0" dirty="0"/>
        </a:p>
      </dgm:t>
    </dgm:pt>
    <dgm:pt modelId="{E03C7FEF-8B22-4F6C-AB95-DCBB27E844BA}" type="parTrans" cxnId="{F657A0D8-21D8-435F-B423-27A2C4076E9D}">
      <dgm:prSet/>
      <dgm:spPr/>
      <dgm:t>
        <a:bodyPr/>
        <a:lstStyle/>
        <a:p>
          <a:endParaRPr lang="en-US"/>
        </a:p>
      </dgm:t>
    </dgm:pt>
    <dgm:pt modelId="{EABB9845-2AB6-4543-AFE9-3215E4AA5412}" type="sibTrans" cxnId="{F657A0D8-21D8-435F-B423-27A2C4076E9D}">
      <dgm:prSet/>
      <dgm:spPr/>
      <dgm:t>
        <a:bodyPr/>
        <a:lstStyle/>
        <a:p>
          <a:endParaRPr lang="en-US"/>
        </a:p>
      </dgm:t>
    </dgm:pt>
    <dgm:pt modelId="{C711E23B-159E-43AE-BF5E-528D79609432}">
      <dgm:prSet phldrT="[Text]" custT="1"/>
      <dgm:spPr/>
      <dgm:t>
        <a:bodyPr/>
        <a:lstStyle/>
        <a:p>
          <a:r>
            <a:rPr lang="fi-FI" sz="800" b="0" dirty="0" smtClean="0"/>
            <a:t>vastaa hankkeen johtamisesta, organisoinnista ja siihen liittyvästä hallinnoinnista sekä viestinnästä ja tiedottamisesta, sekä vastaa testien ja testiympäristön käännöksistä, opiskelijoiden valinnasta, aineiston analyysista ja raportoinnista. </a:t>
          </a:r>
          <a:endParaRPr lang="en-US" sz="800" b="0" dirty="0"/>
        </a:p>
      </dgm:t>
    </dgm:pt>
    <dgm:pt modelId="{56BBDD49-5B65-46CC-A19F-CA16D996D625}" type="parTrans" cxnId="{B210C63A-B721-43F1-91DF-12AF7E476121}">
      <dgm:prSet/>
      <dgm:spPr/>
      <dgm:t>
        <a:bodyPr/>
        <a:lstStyle/>
        <a:p>
          <a:endParaRPr lang="fi-FI"/>
        </a:p>
      </dgm:t>
    </dgm:pt>
    <dgm:pt modelId="{01E98846-5F88-4F91-8341-A0FAFDC412E7}" type="sibTrans" cxnId="{B210C63A-B721-43F1-91DF-12AF7E476121}">
      <dgm:prSet/>
      <dgm:spPr/>
      <dgm:t>
        <a:bodyPr/>
        <a:lstStyle/>
        <a:p>
          <a:endParaRPr lang="fi-FI"/>
        </a:p>
      </dgm:t>
    </dgm:pt>
    <dgm:pt modelId="{B1D85733-9BA0-43FB-8748-7E637E55E645}">
      <dgm:prSet phldrT="[Text]" custT="1"/>
      <dgm:spPr/>
      <dgm:t>
        <a:bodyPr/>
        <a:lstStyle/>
        <a:p>
          <a:r>
            <a:rPr lang="fi-FI" sz="800" b="0" dirty="0" smtClean="0"/>
            <a:t>Hankkeen projektipäällikkö </a:t>
          </a:r>
          <a:r>
            <a:rPr lang="fi-FI" sz="800" b="1" dirty="0" smtClean="0"/>
            <a:t>Jani Ursin</a:t>
          </a:r>
          <a:r>
            <a:rPr lang="fi-FI" sz="800" b="0" dirty="0" smtClean="0"/>
            <a:t>, pääpisteyttäjä, datamanageri </a:t>
          </a:r>
          <a:r>
            <a:rPr lang="fi-FI" sz="800" b="1" dirty="0" smtClean="0"/>
            <a:t>Kari Nissinen</a:t>
          </a:r>
          <a:r>
            <a:rPr lang="fi-FI" sz="800" b="0" dirty="0" smtClean="0"/>
            <a:t>, ruotsinkieliset käännökset tarkistava </a:t>
          </a:r>
          <a:r>
            <a:rPr lang="fi-FI" sz="800" b="1" dirty="0" smtClean="0"/>
            <a:t>Virva Nissinen </a:t>
          </a:r>
          <a:r>
            <a:rPr lang="fi-FI" sz="800" b="0" dirty="0" smtClean="0"/>
            <a:t>ja pisteyttäjät.</a:t>
          </a:r>
          <a:endParaRPr lang="en-US" sz="800" b="0" dirty="0"/>
        </a:p>
      </dgm:t>
    </dgm:pt>
    <dgm:pt modelId="{54BBA186-E67C-4DE9-9ED9-931FF7ACE535}" type="parTrans" cxnId="{56A47F1C-F76F-4B9E-926B-C481F783D05A}">
      <dgm:prSet/>
      <dgm:spPr/>
      <dgm:t>
        <a:bodyPr/>
        <a:lstStyle/>
        <a:p>
          <a:endParaRPr lang="fi-FI"/>
        </a:p>
      </dgm:t>
    </dgm:pt>
    <dgm:pt modelId="{E6B4D5EC-BBF8-47C8-BD51-73B7B433F931}" type="sibTrans" cxnId="{56A47F1C-F76F-4B9E-926B-C481F783D05A}">
      <dgm:prSet/>
      <dgm:spPr/>
      <dgm:t>
        <a:bodyPr/>
        <a:lstStyle/>
        <a:p>
          <a:endParaRPr lang="fi-FI"/>
        </a:p>
      </dgm:t>
    </dgm:pt>
    <dgm:pt modelId="{02FF64D4-DE35-4A96-BABA-8048EEAB1880}">
      <dgm:prSet phldrT="[Text]" custT="1"/>
      <dgm:spPr/>
      <dgm:t>
        <a:bodyPr/>
        <a:lstStyle/>
        <a:p>
          <a:r>
            <a:rPr lang="fi-FI" sz="800" b="0" dirty="0" smtClean="0"/>
            <a:t>Hankkeen projektipäällikön varahenkilö </a:t>
          </a:r>
          <a:r>
            <a:rPr lang="fi-FI" sz="800" b="1" dirty="0" smtClean="0"/>
            <a:t>Heidi Hyytinen</a:t>
          </a:r>
          <a:r>
            <a:rPr lang="fi-FI" sz="800" b="0" dirty="0" smtClean="0"/>
            <a:t>, professori </a:t>
          </a:r>
          <a:r>
            <a:rPr lang="fi-FI" sz="800" b="1" dirty="0" smtClean="0"/>
            <a:t>Auli Toom </a:t>
          </a:r>
          <a:r>
            <a:rPr lang="fi-FI" sz="800" b="0" dirty="0" smtClean="0"/>
            <a:t>ja ruotsinkieliset koulutukset ja kognitiiviset laboratoriot toteuttava </a:t>
          </a:r>
          <a:r>
            <a:rPr lang="fi-FI" sz="800" b="1" dirty="0" smtClean="0"/>
            <a:t>Åsa Mickwitz.</a:t>
          </a:r>
          <a:endParaRPr lang="en-US" sz="800" b="1" dirty="0"/>
        </a:p>
      </dgm:t>
    </dgm:pt>
    <dgm:pt modelId="{6E1459DF-1583-4839-AF94-69AEC0AFF208}" type="parTrans" cxnId="{7854BFD2-7986-4902-891E-AF40DC53C10D}">
      <dgm:prSet/>
      <dgm:spPr/>
      <dgm:t>
        <a:bodyPr/>
        <a:lstStyle/>
        <a:p>
          <a:endParaRPr lang="fi-FI"/>
        </a:p>
      </dgm:t>
    </dgm:pt>
    <dgm:pt modelId="{3F3F0F65-FC73-4C81-B732-304F9A2094E5}" type="sibTrans" cxnId="{7854BFD2-7986-4902-891E-AF40DC53C10D}">
      <dgm:prSet/>
      <dgm:spPr/>
      <dgm:t>
        <a:bodyPr/>
        <a:lstStyle/>
        <a:p>
          <a:endParaRPr lang="fi-FI"/>
        </a:p>
      </dgm:t>
    </dgm:pt>
    <dgm:pt modelId="{7AEAFB83-A16E-4526-87AE-A970F8C4AF6B}" type="pres">
      <dgm:prSet presAssocID="{93351D20-3F0B-4039-8B5C-1132D1DB4B6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EFBC75-D2D9-471B-8094-84B597E7524B}" type="pres">
      <dgm:prSet presAssocID="{C5833898-88DB-4CB7-B141-9C631D39AE30}" presName="circle1" presStyleLbl="node1" presStyleIdx="0" presStyleCnt="4"/>
      <dgm:spPr/>
      <dgm:t>
        <a:bodyPr/>
        <a:lstStyle/>
        <a:p>
          <a:endParaRPr lang="en-US"/>
        </a:p>
      </dgm:t>
    </dgm:pt>
    <dgm:pt modelId="{5AAF4D20-6A17-45F2-AD2F-F64F6CF72F00}" type="pres">
      <dgm:prSet presAssocID="{C5833898-88DB-4CB7-B141-9C631D39AE30}" presName="space" presStyleCnt="0"/>
      <dgm:spPr/>
      <dgm:t>
        <a:bodyPr/>
        <a:lstStyle/>
        <a:p>
          <a:endParaRPr lang="en-US"/>
        </a:p>
      </dgm:t>
    </dgm:pt>
    <dgm:pt modelId="{745486C3-970C-4827-B6AE-0960CBEE236D}" type="pres">
      <dgm:prSet presAssocID="{C5833898-88DB-4CB7-B141-9C631D39AE30}" presName="rect1" presStyleLbl="alignAcc1" presStyleIdx="0" presStyleCnt="4"/>
      <dgm:spPr/>
      <dgm:t>
        <a:bodyPr/>
        <a:lstStyle/>
        <a:p>
          <a:endParaRPr lang="en-US"/>
        </a:p>
      </dgm:t>
    </dgm:pt>
    <dgm:pt modelId="{42829ACA-DA30-4926-AFB6-31AD5B30C795}" type="pres">
      <dgm:prSet presAssocID="{ADE70B45-FDC0-4851-B508-21446809FD4F}" presName="vertSpace2" presStyleLbl="node1" presStyleIdx="0" presStyleCnt="4"/>
      <dgm:spPr/>
      <dgm:t>
        <a:bodyPr/>
        <a:lstStyle/>
        <a:p>
          <a:endParaRPr lang="en-US"/>
        </a:p>
      </dgm:t>
    </dgm:pt>
    <dgm:pt modelId="{211A5B91-7ADD-473F-9A2D-5F4DF93186E9}" type="pres">
      <dgm:prSet presAssocID="{ADE70B45-FDC0-4851-B508-21446809FD4F}" presName="circle2" presStyleLbl="node1" presStyleIdx="1" presStyleCnt="4"/>
      <dgm:spPr/>
      <dgm:t>
        <a:bodyPr/>
        <a:lstStyle/>
        <a:p>
          <a:endParaRPr lang="en-US"/>
        </a:p>
      </dgm:t>
    </dgm:pt>
    <dgm:pt modelId="{F0EEB673-676A-4295-AEE7-2E5058AB2D87}" type="pres">
      <dgm:prSet presAssocID="{ADE70B45-FDC0-4851-B508-21446809FD4F}" presName="rect2" presStyleLbl="alignAcc1" presStyleIdx="1" presStyleCnt="4"/>
      <dgm:spPr/>
      <dgm:t>
        <a:bodyPr/>
        <a:lstStyle/>
        <a:p>
          <a:endParaRPr lang="en-US"/>
        </a:p>
      </dgm:t>
    </dgm:pt>
    <dgm:pt modelId="{F894A55A-BE6A-4BDE-B93C-D19D8FB19436}" type="pres">
      <dgm:prSet presAssocID="{92849207-7687-4C1B-99DA-0231F9A45FE5}" presName="vertSpace3" presStyleLbl="node1" presStyleIdx="1" presStyleCnt="4"/>
      <dgm:spPr/>
      <dgm:t>
        <a:bodyPr/>
        <a:lstStyle/>
        <a:p>
          <a:endParaRPr lang="en-US"/>
        </a:p>
      </dgm:t>
    </dgm:pt>
    <dgm:pt modelId="{7B6F1732-6FE7-49EF-890F-C907C9E02E3E}" type="pres">
      <dgm:prSet presAssocID="{92849207-7687-4C1B-99DA-0231F9A45FE5}" presName="circle3" presStyleLbl="node1" presStyleIdx="2" presStyleCnt="4"/>
      <dgm:spPr/>
      <dgm:t>
        <a:bodyPr/>
        <a:lstStyle/>
        <a:p>
          <a:endParaRPr lang="en-US"/>
        </a:p>
      </dgm:t>
    </dgm:pt>
    <dgm:pt modelId="{10E345A6-84B1-4AEB-847A-04C38A4E8DEB}" type="pres">
      <dgm:prSet presAssocID="{92849207-7687-4C1B-99DA-0231F9A45FE5}" presName="rect3" presStyleLbl="alignAcc1" presStyleIdx="2" presStyleCnt="4"/>
      <dgm:spPr/>
      <dgm:t>
        <a:bodyPr/>
        <a:lstStyle/>
        <a:p>
          <a:endParaRPr lang="en-US"/>
        </a:p>
      </dgm:t>
    </dgm:pt>
    <dgm:pt modelId="{E6FBBD38-E549-44F5-8177-99A919466D31}" type="pres">
      <dgm:prSet presAssocID="{4FDAAE2D-E0BD-4D75-AAF8-F69466ACAD78}" presName="vertSpace4" presStyleLbl="node1" presStyleIdx="2" presStyleCnt="4"/>
      <dgm:spPr/>
      <dgm:t>
        <a:bodyPr/>
        <a:lstStyle/>
        <a:p>
          <a:endParaRPr lang="en-US"/>
        </a:p>
      </dgm:t>
    </dgm:pt>
    <dgm:pt modelId="{69CF6421-5A8F-4BD3-AE1C-6545A2A3F4E3}" type="pres">
      <dgm:prSet presAssocID="{4FDAAE2D-E0BD-4D75-AAF8-F69466ACAD78}" presName="circle4" presStyleLbl="node1" presStyleIdx="3" presStyleCnt="4"/>
      <dgm:spPr/>
      <dgm:t>
        <a:bodyPr/>
        <a:lstStyle/>
        <a:p>
          <a:endParaRPr lang="en-US"/>
        </a:p>
      </dgm:t>
    </dgm:pt>
    <dgm:pt modelId="{B97D325A-6F21-474A-ABBF-E53C9ED514C4}" type="pres">
      <dgm:prSet presAssocID="{4FDAAE2D-E0BD-4D75-AAF8-F69466ACAD78}" presName="rect4" presStyleLbl="alignAcc1" presStyleIdx="3" presStyleCnt="4"/>
      <dgm:spPr/>
      <dgm:t>
        <a:bodyPr/>
        <a:lstStyle/>
        <a:p>
          <a:endParaRPr lang="en-US"/>
        </a:p>
      </dgm:t>
    </dgm:pt>
    <dgm:pt modelId="{551D4013-E813-41D8-99BF-96F525BCDB3B}" type="pres">
      <dgm:prSet presAssocID="{C5833898-88DB-4CB7-B141-9C631D39AE30}" presName="rect1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CB5895-02E3-47B2-96E8-1BFE2538D774}" type="pres">
      <dgm:prSet presAssocID="{C5833898-88DB-4CB7-B141-9C631D39AE30}" presName="rect1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19E44D-E79C-4DCA-9035-86827C93D091}" type="pres">
      <dgm:prSet presAssocID="{ADE70B45-FDC0-4851-B508-21446809FD4F}" presName="rect2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B94DC7-D706-418D-AED3-53DC64BD0358}" type="pres">
      <dgm:prSet presAssocID="{ADE70B45-FDC0-4851-B508-21446809FD4F}" presName="rect2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173562-7A50-49A1-B99F-A3D9FA6016D4}" type="pres">
      <dgm:prSet presAssocID="{92849207-7687-4C1B-99DA-0231F9A45FE5}" presName="rect3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DD121A-7ED6-4090-834C-00A8ADD29535}" type="pres">
      <dgm:prSet presAssocID="{92849207-7687-4C1B-99DA-0231F9A45FE5}" presName="rect3ChTx" presStyleLbl="alignAcc1" presStyleIdx="3" presStyleCnt="4" custScaleX="100000" custScale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53B461-FE8C-4287-8A70-F4C72981E11D}" type="pres">
      <dgm:prSet presAssocID="{4FDAAE2D-E0BD-4D75-AAF8-F69466ACAD78}" presName="rect4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06CC9D-6A5E-44FE-BDE2-C17F10ACFB1D}" type="pres">
      <dgm:prSet presAssocID="{4FDAAE2D-E0BD-4D75-AAF8-F69466ACAD78}" presName="rect4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E12997-00DA-4D80-98E5-61FE4D742920}" type="presOf" srcId="{B1D85733-9BA0-43FB-8748-7E637E55E645}" destId="{E2B94DC7-D706-418D-AED3-53DC64BD0358}" srcOrd="0" destOrd="2" presId="urn:microsoft.com/office/officeart/2005/8/layout/target3"/>
    <dgm:cxn modelId="{556A8DDF-F524-44F6-8947-3F966A2C2C26}" srcId="{4FDAAE2D-E0BD-4D75-AAF8-F69466ACAD78}" destId="{A6238CD9-5F4E-4A5D-9C61-9A5DC9BB9987}" srcOrd="0" destOrd="0" parTransId="{7F088D52-1832-4969-A2A8-E8F8B30F7050}" sibTransId="{2C2CE5AC-7482-4F19-8BB9-57BCB17E48ED}"/>
    <dgm:cxn modelId="{56A47F1C-F76F-4B9E-926B-C481F783D05A}" srcId="{ADE70B45-FDC0-4851-B508-21446809FD4F}" destId="{B1D85733-9BA0-43FB-8748-7E637E55E645}" srcOrd="2" destOrd="0" parTransId="{54BBA186-E67C-4DE9-9ED9-931FF7ACE535}" sibTransId="{E6B4D5EC-BBF8-47C8-BD51-73B7B433F931}"/>
    <dgm:cxn modelId="{F657A0D8-21D8-435F-B423-27A2C4076E9D}" srcId="{C5833898-88DB-4CB7-B141-9C631D39AE30}" destId="{8199B325-A5EA-457A-8940-8F8FFEBA439C}" srcOrd="0" destOrd="0" parTransId="{E03C7FEF-8B22-4F6C-AB95-DCBB27E844BA}" sibTransId="{EABB9845-2AB6-4543-AFE9-3215E4AA5412}"/>
    <dgm:cxn modelId="{7854BFD2-7986-4902-891E-AF40DC53C10D}" srcId="{92849207-7687-4C1B-99DA-0231F9A45FE5}" destId="{02FF64D4-DE35-4A96-BABA-8048EEAB1880}" srcOrd="1" destOrd="0" parTransId="{6E1459DF-1583-4839-AF94-69AEC0AFF208}" sibTransId="{3F3F0F65-FC73-4C81-B732-304F9A2094E5}"/>
    <dgm:cxn modelId="{3E291451-0020-49DD-9AE6-CEF76B862EF7}" type="presOf" srcId="{C5833898-88DB-4CB7-B141-9C631D39AE30}" destId="{551D4013-E813-41D8-99BF-96F525BCDB3B}" srcOrd="1" destOrd="0" presId="urn:microsoft.com/office/officeart/2005/8/layout/target3"/>
    <dgm:cxn modelId="{C4C09BB6-FAD8-469F-B63D-4355B3A91C8D}" type="presOf" srcId="{C711E23B-159E-43AE-BF5E-528D79609432}" destId="{E2B94DC7-D706-418D-AED3-53DC64BD0358}" srcOrd="0" destOrd="1" presId="urn:microsoft.com/office/officeart/2005/8/layout/target3"/>
    <dgm:cxn modelId="{6627D8FA-14BA-48C8-BAE3-9B9A3DDEAC50}" type="presOf" srcId="{4FDAAE2D-E0BD-4D75-AAF8-F69466ACAD78}" destId="{9953B461-FE8C-4287-8A70-F4C72981E11D}" srcOrd="1" destOrd="0" presId="urn:microsoft.com/office/officeart/2005/8/layout/target3"/>
    <dgm:cxn modelId="{A9EA6A73-6603-48EC-9DCC-7104C0724044}" type="presOf" srcId="{92849207-7687-4C1B-99DA-0231F9A45FE5}" destId="{10E345A6-84B1-4AEB-847A-04C38A4E8DEB}" srcOrd="0" destOrd="0" presId="urn:microsoft.com/office/officeart/2005/8/layout/target3"/>
    <dgm:cxn modelId="{D98CB88A-CCAB-4AD2-9A92-01786F012675}" type="presOf" srcId="{B8521BFD-5298-49C1-BAE6-7D0F0FBD5C8B}" destId="{E2B94DC7-D706-418D-AED3-53DC64BD0358}" srcOrd="0" destOrd="0" presId="urn:microsoft.com/office/officeart/2005/8/layout/target3"/>
    <dgm:cxn modelId="{A31710B3-09B2-4EF1-904D-72C2BC37A3B7}" type="presOf" srcId="{4FDAAE2D-E0BD-4D75-AAF8-F69466ACAD78}" destId="{B97D325A-6F21-474A-ABBF-E53C9ED514C4}" srcOrd="0" destOrd="0" presId="urn:microsoft.com/office/officeart/2005/8/layout/target3"/>
    <dgm:cxn modelId="{370E92A0-52C9-4EDE-A540-5D4E938F4368}" type="presOf" srcId="{93351D20-3F0B-4039-8B5C-1132D1DB4B61}" destId="{7AEAFB83-A16E-4526-87AE-A970F8C4AF6B}" srcOrd="0" destOrd="0" presId="urn:microsoft.com/office/officeart/2005/8/layout/target3"/>
    <dgm:cxn modelId="{C083C922-564E-4B09-BA19-010F86CD8127}" type="presOf" srcId="{C5833898-88DB-4CB7-B141-9C631D39AE30}" destId="{745486C3-970C-4827-B6AE-0960CBEE236D}" srcOrd="0" destOrd="0" presId="urn:microsoft.com/office/officeart/2005/8/layout/target3"/>
    <dgm:cxn modelId="{0D288C13-9C43-4182-9CEE-978A86A88FC2}" type="presOf" srcId="{ADE70B45-FDC0-4851-B508-21446809FD4F}" destId="{AA19E44D-E79C-4DCA-9035-86827C93D091}" srcOrd="1" destOrd="0" presId="urn:microsoft.com/office/officeart/2005/8/layout/target3"/>
    <dgm:cxn modelId="{A1193A95-EE4C-4A74-8172-8BA77182E346}" type="presOf" srcId="{8199B325-A5EA-457A-8940-8F8FFEBA439C}" destId="{86CB5895-02E3-47B2-96E8-1BFE2538D774}" srcOrd="0" destOrd="0" presId="urn:microsoft.com/office/officeart/2005/8/layout/target3"/>
    <dgm:cxn modelId="{CC37DC7A-F343-4267-9AE2-759A14ADE3C0}" type="presOf" srcId="{02FF64D4-DE35-4A96-BABA-8048EEAB1880}" destId="{9BDD121A-7ED6-4090-834C-00A8ADD29535}" srcOrd="0" destOrd="1" presId="urn:microsoft.com/office/officeart/2005/8/layout/target3"/>
    <dgm:cxn modelId="{BF1650D6-3B08-444F-AA84-9AF0ED1597BE}" type="presOf" srcId="{A6238CD9-5F4E-4A5D-9C61-9A5DC9BB9987}" destId="{9006CC9D-6A5E-44FE-BDE2-C17F10ACFB1D}" srcOrd="0" destOrd="0" presId="urn:microsoft.com/office/officeart/2005/8/layout/target3"/>
    <dgm:cxn modelId="{31ED4627-DF5C-4436-8567-5C194B1DE37E}" srcId="{93351D20-3F0B-4039-8B5C-1132D1DB4B61}" destId="{4FDAAE2D-E0BD-4D75-AAF8-F69466ACAD78}" srcOrd="3" destOrd="0" parTransId="{559C24D7-C74A-4926-8592-A952DEE35040}" sibTransId="{F3BED76A-238F-4B3A-A1ED-4309B0D68AA3}"/>
    <dgm:cxn modelId="{1926A58C-9157-4BBA-91F6-FAD825229C6D}" srcId="{93351D20-3F0B-4039-8B5C-1132D1DB4B61}" destId="{ADE70B45-FDC0-4851-B508-21446809FD4F}" srcOrd="1" destOrd="0" parTransId="{8C17936C-A0AF-4BCF-9BAC-CB21BE2A6768}" sibTransId="{EC7E3136-C31F-4BF2-826B-EEFEDCEE4E59}"/>
    <dgm:cxn modelId="{838B7DD4-6EAE-468A-A69F-AA85DA945674}" type="presOf" srcId="{92849207-7687-4C1B-99DA-0231F9A45FE5}" destId="{6E173562-7A50-49A1-B99F-A3D9FA6016D4}" srcOrd="1" destOrd="0" presId="urn:microsoft.com/office/officeart/2005/8/layout/target3"/>
    <dgm:cxn modelId="{82D09A62-4A7B-4899-8B6B-F59115EF07C2}" srcId="{93351D20-3F0B-4039-8B5C-1132D1DB4B61}" destId="{C5833898-88DB-4CB7-B141-9C631D39AE30}" srcOrd="0" destOrd="0" parTransId="{D4E35C80-28E6-4D62-8432-951AB5C6CDD2}" sibTransId="{817218C5-4BAE-4231-BAF3-8215A71179E5}"/>
    <dgm:cxn modelId="{692E1B3A-D0D6-4192-9EA7-DBED9DD59492}" srcId="{93351D20-3F0B-4039-8B5C-1132D1DB4B61}" destId="{92849207-7687-4C1B-99DA-0231F9A45FE5}" srcOrd="2" destOrd="0" parTransId="{BE9D9D6B-6A36-4C29-90FD-57A0EBF4746D}" sibTransId="{6AB48B07-2F79-4649-A56C-F5A8017D003F}"/>
    <dgm:cxn modelId="{6C2210DD-0AEC-4A6D-800E-3DAF2AA307E6}" type="presOf" srcId="{F25BCB59-FFFC-4802-981A-7DCD9970F831}" destId="{9BDD121A-7ED6-4090-834C-00A8ADD29535}" srcOrd="0" destOrd="0" presId="urn:microsoft.com/office/officeart/2005/8/layout/target3"/>
    <dgm:cxn modelId="{B210C63A-B721-43F1-91DF-12AF7E476121}" srcId="{ADE70B45-FDC0-4851-B508-21446809FD4F}" destId="{C711E23B-159E-43AE-BF5E-528D79609432}" srcOrd="1" destOrd="0" parTransId="{56BBDD49-5B65-46CC-A19F-CA16D996D625}" sibTransId="{01E98846-5F88-4F91-8341-A0FAFDC412E7}"/>
    <dgm:cxn modelId="{A2AD658F-E3ED-44D6-9A0C-AEB233EF95EC}" srcId="{92849207-7687-4C1B-99DA-0231F9A45FE5}" destId="{F25BCB59-FFFC-4802-981A-7DCD9970F831}" srcOrd="0" destOrd="0" parTransId="{1F04C65F-2ABC-4062-B0C0-88DD66B45338}" sibTransId="{AEFC4AB8-B71D-4433-922C-D7B73F0CDC84}"/>
    <dgm:cxn modelId="{2CC6C61C-9B82-43C8-B136-1CC4ED2E8125}" srcId="{ADE70B45-FDC0-4851-B508-21446809FD4F}" destId="{B8521BFD-5298-49C1-BAE6-7D0F0FBD5C8B}" srcOrd="0" destOrd="0" parTransId="{A5268C39-397B-4AF9-9FC7-76324C16EEAF}" sibTransId="{D605A2DB-688F-4820-A2B3-128C74661823}"/>
    <dgm:cxn modelId="{29C7A6EB-381A-42FC-BBE5-DE0471C4A9C3}" type="presOf" srcId="{ADE70B45-FDC0-4851-B508-21446809FD4F}" destId="{F0EEB673-676A-4295-AEE7-2E5058AB2D87}" srcOrd="0" destOrd="0" presId="urn:microsoft.com/office/officeart/2005/8/layout/target3"/>
    <dgm:cxn modelId="{22580AAD-CE30-4A05-99B9-967B1FD49447}" type="presParOf" srcId="{7AEAFB83-A16E-4526-87AE-A970F8C4AF6B}" destId="{98EFBC75-D2D9-471B-8094-84B597E7524B}" srcOrd="0" destOrd="0" presId="urn:microsoft.com/office/officeart/2005/8/layout/target3"/>
    <dgm:cxn modelId="{6979FEBD-D7E8-4C23-B0F7-A8AA65E40C01}" type="presParOf" srcId="{7AEAFB83-A16E-4526-87AE-A970F8C4AF6B}" destId="{5AAF4D20-6A17-45F2-AD2F-F64F6CF72F00}" srcOrd="1" destOrd="0" presId="urn:microsoft.com/office/officeart/2005/8/layout/target3"/>
    <dgm:cxn modelId="{9AE4FF06-E853-4D3A-BFF7-573EC15E1C9C}" type="presParOf" srcId="{7AEAFB83-A16E-4526-87AE-A970F8C4AF6B}" destId="{745486C3-970C-4827-B6AE-0960CBEE236D}" srcOrd="2" destOrd="0" presId="urn:microsoft.com/office/officeart/2005/8/layout/target3"/>
    <dgm:cxn modelId="{32745AE5-79B9-49D3-953B-FCE3758D279C}" type="presParOf" srcId="{7AEAFB83-A16E-4526-87AE-A970F8C4AF6B}" destId="{42829ACA-DA30-4926-AFB6-31AD5B30C795}" srcOrd="3" destOrd="0" presId="urn:microsoft.com/office/officeart/2005/8/layout/target3"/>
    <dgm:cxn modelId="{6FE7D4E4-C219-44A7-81BE-AC676E2B1FD1}" type="presParOf" srcId="{7AEAFB83-A16E-4526-87AE-A970F8C4AF6B}" destId="{211A5B91-7ADD-473F-9A2D-5F4DF93186E9}" srcOrd="4" destOrd="0" presId="urn:microsoft.com/office/officeart/2005/8/layout/target3"/>
    <dgm:cxn modelId="{48CB67EB-8F4D-46D3-B2E4-99FC9F23F379}" type="presParOf" srcId="{7AEAFB83-A16E-4526-87AE-A970F8C4AF6B}" destId="{F0EEB673-676A-4295-AEE7-2E5058AB2D87}" srcOrd="5" destOrd="0" presId="urn:microsoft.com/office/officeart/2005/8/layout/target3"/>
    <dgm:cxn modelId="{1C4DBDA4-2D82-4C97-B282-DE34FB62E347}" type="presParOf" srcId="{7AEAFB83-A16E-4526-87AE-A970F8C4AF6B}" destId="{F894A55A-BE6A-4BDE-B93C-D19D8FB19436}" srcOrd="6" destOrd="0" presId="urn:microsoft.com/office/officeart/2005/8/layout/target3"/>
    <dgm:cxn modelId="{3A4089D3-05C6-4436-B834-CFED6682C181}" type="presParOf" srcId="{7AEAFB83-A16E-4526-87AE-A970F8C4AF6B}" destId="{7B6F1732-6FE7-49EF-890F-C907C9E02E3E}" srcOrd="7" destOrd="0" presId="urn:microsoft.com/office/officeart/2005/8/layout/target3"/>
    <dgm:cxn modelId="{DAAE3180-F2D9-47DE-820C-0F0EB925B93C}" type="presParOf" srcId="{7AEAFB83-A16E-4526-87AE-A970F8C4AF6B}" destId="{10E345A6-84B1-4AEB-847A-04C38A4E8DEB}" srcOrd="8" destOrd="0" presId="urn:microsoft.com/office/officeart/2005/8/layout/target3"/>
    <dgm:cxn modelId="{7C47E624-0800-4C19-8650-95F8330B6C17}" type="presParOf" srcId="{7AEAFB83-A16E-4526-87AE-A970F8C4AF6B}" destId="{E6FBBD38-E549-44F5-8177-99A919466D31}" srcOrd="9" destOrd="0" presId="urn:microsoft.com/office/officeart/2005/8/layout/target3"/>
    <dgm:cxn modelId="{064DDCC8-53D5-4851-BC26-548B1242B016}" type="presParOf" srcId="{7AEAFB83-A16E-4526-87AE-A970F8C4AF6B}" destId="{69CF6421-5A8F-4BD3-AE1C-6545A2A3F4E3}" srcOrd="10" destOrd="0" presId="urn:microsoft.com/office/officeart/2005/8/layout/target3"/>
    <dgm:cxn modelId="{767AD760-F501-4C4D-A4E1-27E531BBA9AE}" type="presParOf" srcId="{7AEAFB83-A16E-4526-87AE-A970F8C4AF6B}" destId="{B97D325A-6F21-474A-ABBF-E53C9ED514C4}" srcOrd="11" destOrd="0" presId="urn:microsoft.com/office/officeart/2005/8/layout/target3"/>
    <dgm:cxn modelId="{4ABD7B15-FEB4-48FE-B7AF-DF7F30E6DD7B}" type="presParOf" srcId="{7AEAFB83-A16E-4526-87AE-A970F8C4AF6B}" destId="{551D4013-E813-41D8-99BF-96F525BCDB3B}" srcOrd="12" destOrd="0" presId="urn:microsoft.com/office/officeart/2005/8/layout/target3"/>
    <dgm:cxn modelId="{39D5ABDA-9C0B-45DB-AA30-9FBE3A8A3697}" type="presParOf" srcId="{7AEAFB83-A16E-4526-87AE-A970F8C4AF6B}" destId="{86CB5895-02E3-47B2-96E8-1BFE2538D774}" srcOrd="13" destOrd="0" presId="urn:microsoft.com/office/officeart/2005/8/layout/target3"/>
    <dgm:cxn modelId="{F00CD1E4-700A-48E5-88D5-8515FD174112}" type="presParOf" srcId="{7AEAFB83-A16E-4526-87AE-A970F8C4AF6B}" destId="{AA19E44D-E79C-4DCA-9035-86827C93D091}" srcOrd="14" destOrd="0" presId="urn:microsoft.com/office/officeart/2005/8/layout/target3"/>
    <dgm:cxn modelId="{8B95626C-2C29-4257-BA60-8B729D3055DA}" type="presParOf" srcId="{7AEAFB83-A16E-4526-87AE-A970F8C4AF6B}" destId="{E2B94DC7-D706-418D-AED3-53DC64BD0358}" srcOrd="15" destOrd="0" presId="urn:microsoft.com/office/officeart/2005/8/layout/target3"/>
    <dgm:cxn modelId="{47C2E3E6-7D0A-4517-BDE9-A13F87E911DF}" type="presParOf" srcId="{7AEAFB83-A16E-4526-87AE-A970F8C4AF6B}" destId="{6E173562-7A50-49A1-B99F-A3D9FA6016D4}" srcOrd="16" destOrd="0" presId="urn:microsoft.com/office/officeart/2005/8/layout/target3"/>
    <dgm:cxn modelId="{03DD9E63-33BA-436D-A396-1FD3D4234B28}" type="presParOf" srcId="{7AEAFB83-A16E-4526-87AE-A970F8C4AF6B}" destId="{9BDD121A-7ED6-4090-834C-00A8ADD29535}" srcOrd="17" destOrd="0" presId="urn:microsoft.com/office/officeart/2005/8/layout/target3"/>
    <dgm:cxn modelId="{3D99F372-B4A0-416C-B99D-4A381B54CEA3}" type="presParOf" srcId="{7AEAFB83-A16E-4526-87AE-A970F8C4AF6B}" destId="{9953B461-FE8C-4287-8A70-F4C72981E11D}" srcOrd="18" destOrd="0" presId="urn:microsoft.com/office/officeart/2005/8/layout/target3"/>
    <dgm:cxn modelId="{A2427896-EC0D-477F-9A2C-632F40B53D1A}" type="presParOf" srcId="{7AEAFB83-A16E-4526-87AE-A970F8C4AF6B}" destId="{9006CC9D-6A5E-44FE-BDE2-C17F10ACFB1D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EFBC75-D2D9-471B-8094-84B597E7524B}">
      <dsp:nvSpPr>
        <dsp:cNvPr id="0" name=""/>
        <dsp:cNvSpPr/>
      </dsp:nvSpPr>
      <dsp:spPr>
        <a:xfrm>
          <a:off x="0" y="0"/>
          <a:ext cx="4824536" cy="482453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45486C3-970C-4827-B6AE-0960CBEE236D}">
      <dsp:nvSpPr>
        <dsp:cNvPr id="0" name=""/>
        <dsp:cNvSpPr/>
      </dsp:nvSpPr>
      <dsp:spPr>
        <a:xfrm>
          <a:off x="2412268" y="0"/>
          <a:ext cx="6084478" cy="4824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Kansallinen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tukiryhmä</a:t>
          </a:r>
          <a:endParaRPr lang="en-US" sz="1900" kern="1200" dirty="0" smtClean="0"/>
        </a:p>
      </dsp:txBody>
      <dsp:txXfrm>
        <a:off x="2412268" y="0"/>
        <a:ext cx="3042239" cy="1025213"/>
      </dsp:txXfrm>
    </dsp:sp>
    <dsp:sp modelId="{211A5B91-7ADD-473F-9A2D-5F4DF93186E9}">
      <dsp:nvSpPr>
        <dsp:cNvPr id="0" name=""/>
        <dsp:cNvSpPr/>
      </dsp:nvSpPr>
      <dsp:spPr>
        <a:xfrm>
          <a:off x="633220" y="1025213"/>
          <a:ext cx="3558095" cy="355809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3714325"/>
                <a:satOff val="13208"/>
                <a:lumOff val="29869"/>
                <a:alphaOff val="0"/>
                <a:tint val="50000"/>
                <a:satMod val="300000"/>
              </a:schemeClr>
            </a:gs>
            <a:gs pos="35000">
              <a:schemeClr val="accent4">
                <a:hueOff val="3714325"/>
                <a:satOff val="13208"/>
                <a:lumOff val="29869"/>
                <a:alphaOff val="0"/>
                <a:tint val="37000"/>
                <a:satMod val="300000"/>
              </a:schemeClr>
            </a:gs>
            <a:gs pos="100000">
              <a:schemeClr val="accent4">
                <a:hueOff val="3714325"/>
                <a:satOff val="13208"/>
                <a:lumOff val="2986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0EEB673-676A-4295-AEE7-2E5058AB2D87}">
      <dsp:nvSpPr>
        <dsp:cNvPr id="0" name=""/>
        <dsp:cNvSpPr/>
      </dsp:nvSpPr>
      <dsp:spPr>
        <a:xfrm>
          <a:off x="2412268" y="1025213"/>
          <a:ext cx="6084478" cy="35580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3714325"/>
              <a:satOff val="13208"/>
              <a:lumOff val="2986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JY: </a:t>
          </a:r>
          <a:r>
            <a:rPr lang="en-US" sz="2100" kern="1200" dirty="0" err="1" smtClean="0"/>
            <a:t>Koulutuksen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tutkimuslaitos</a:t>
          </a:r>
          <a:r>
            <a:rPr lang="en-US" sz="2100" kern="1200" dirty="0" smtClean="0"/>
            <a:t> (KTL)</a:t>
          </a:r>
          <a:endParaRPr lang="en-US" sz="2100" kern="1200" dirty="0"/>
        </a:p>
      </dsp:txBody>
      <dsp:txXfrm>
        <a:off x="2412268" y="1025213"/>
        <a:ext cx="3042239" cy="1025213"/>
      </dsp:txXfrm>
    </dsp:sp>
    <dsp:sp modelId="{7B6F1732-6FE7-49EF-890F-C907C9E02E3E}">
      <dsp:nvSpPr>
        <dsp:cNvPr id="0" name=""/>
        <dsp:cNvSpPr/>
      </dsp:nvSpPr>
      <dsp:spPr>
        <a:xfrm>
          <a:off x="1266440" y="2050427"/>
          <a:ext cx="2291654" cy="229165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7428649"/>
                <a:satOff val="26416"/>
                <a:lumOff val="59739"/>
                <a:alphaOff val="0"/>
                <a:tint val="50000"/>
                <a:satMod val="300000"/>
              </a:schemeClr>
            </a:gs>
            <a:gs pos="35000">
              <a:schemeClr val="accent4">
                <a:hueOff val="7428649"/>
                <a:satOff val="26416"/>
                <a:lumOff val="59739"/>
                <a:alphaOff val="0"/>
                <a:tint val="37000"/>
                <a:satMod val="300000"/>
              </a:schemeClr>
            </a:gs>
            <a:gs pos="100000">
              <a:schemeClr val="accent4">
                <a:hueOff val="7428649"/>
                <a:satOff val="26416"/>
                <a:lumOff val="5973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0E345A6-84B1-4AEB-847A-04C38A4E8DEB}">
      <dsp:nvSpPr>
        <dsp:cNvPr id="0" name=""/>
        <dsp:cNvSpPr/>
      </dsp:nvSpPr>
      <dsp:spPr>
        <a:xfrm>
          <a:off x="2412268" y="2050427"/>
          <a:ext cx="6084478" cy="22916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7428649"/>
              <a:satOff val="26416"/>
              <a:lumOff val="5973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HY: </a:t>
          </a:r>
          <a:r>
            <a:rPr lang="en-US" sz="2100" kern="1200" dirty="0" err="1" smtClean="0"/>
            <a:t>Yliopistopedagogiikan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keskus</a:t>
          </a:r>
          <a:r>
            <a:rPr lang="en-US" sz="2100" kern="1200" dirty="0" smtClean="0"/>
            <a:t> (HYPE)</a:t>
          </a:r>
          <a:endParaRPr lang="en-US" sz="2100" kern="1200" dirty="0"/>
        </a:p>
      </dsp:txBody>
      <dsp:txXfrm>
        <a:off x="2412268" y="2050427"/>
        <a:ext cx="3042239" cy="1025213"/>
      </dsp:txXfrm>
    </dsp:sp>
    <dsp:sp modelId="{69CF6421-5A8F-4BD3-AE1C-6545A2A3F4E3}">
      <dsp:nvSpPr>
        <dsp:cNvPr id="0" name=""/>
        <dsp:cNvSpPr/>
      </dsp:nvSpPr>
      <dsp:spPr>
        <a:xfrm>
          <a:off x="1899661" y="3075641"/>
          <a:ext cx="1025213" cy="102521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11142974"/>
                <a:satOff val="39624"/>
                <a:lumOff val="89608"/>
                <a:alphaOff val="0"/>
                <a:tint val="50000"/>
                <a:satMod val="300000"/>
              </a:schemeClr>
            </a:gs>
            <a:gs pos="35000">
              <a:schemeClr val="accent4">
                <a:hueOff val="11142974"/>
                <a:satOff val="39624"/>
                <a:lumOff val="89608"/>
                <a:alphaOff val="0"/>
                <a:tint val="37000"/>
                <a:satMod val="300000"/>
              </a:schemeClr>
            </a:gs>
            <a:gs pos="100000">
              <a:schemeClr val="accent4">
                <a:hueOff val="11142974"/>
                <a:satOff val="39624"/>
                <a:lumOff val="8960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97D325A-6F21-474A-ABBF-E53C9ED514C4}">
      <dsp:nvSpPr>
        <dsp:cNvPr id="0" name=""/>
        <dsp:cNvSpPr/>
      </dsp:nvSpPr>
      <dsp:spPr>
        <a:xfrm>
          <a:off x="2412268" y="3075641"/>
          <a:ext cx="6084478" cy="102521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11142974"/>
              <a:satOff val="39624"/>
              <a:lumOff val="8960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Council for Aid to Education (CAE)</a:t>
          </a:r>
          <a:endParaRPr lang="en-US" sz="2100" kern="1200" dirty="0"/>
        </a:p>
      </dsp:txBody>
      <dsp:txXfrm>
        <a:off x="2412268" y="3075641"/>
        <a:ext cx="3042239" cy="1025213"/>
      </dsp:txXfrm>
    </dsp:sp>
    <dsp:sp modelId="{86CB5895-02E3-47B2-96E8-1BFE2538D774}">
      <dsp:nvSpPr>
        <dsp:cNvPr id="0" name=""/>
        <dsp:cNvSpPr/>
      </dsp:nvSpPr>
      <dsp:spPr>
        <a:xfrm>
          <a:off x="5454507" y="0"/>
          <a:ext cx="3042239" cy="1025213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b="0" kern="1200" dirty="0" err="1" smtClean="0"/>
            <a:t>Hankkeen</a:t>
          </a:r>
          <a:r>
            <a:rPr lang="en-US" sz="800" b="0" kern="1200" dirty="0" smtClean="0"/>
            <a:t> </a:t>
          </a:r>
          <a:r>
            <a:rPr lang="en-US" sz="800" b="0" kern="1200" dirty="0" err="1" smtClean="0"/>
            <a:t>kansallinen</a:t>
          </a:r>
          <a:r>
            <a:rPr lang="en-US" sz="800" b="0" kern="1200" dirty="0" smtClean="0"/>
            <a:t> </a:t>
          </a:r>
          <a:r>
            <a:rPr lang="en-US" sz="800" b="0" kern="1200" dirty="0" err="1" smtClean="0"/>
            <a:t>koordinaatio</a:t>
          </a:r>
          <a:r>
            <a:rPr lang="en-US" sz="800" b="0" kern="1200" dirty="0" smtClean="0"/>
            <a:t>. </a:t>
          </a:r>
          <a:r>
            <a:rPr lang="en-US" sz="800" b="0" kern="1200" dirty="0" err="1" smtClean="0"/>
            <a:t>Kaikkien</a:t>
          </a:r>
          <a:r>
            <a:rPr lang="en-US" sz="800" b="0" kern="1200" dirty="0" smtClean="0"/>
            <a:t> </a:t>
          </a:r>
          <a:r>
            <a:rPr lang="en-US" sz="800" b="0" kern="1200" dirty="0" err="1" smtClean="0"/>
            <a:t>osallistuvien</a:t>
          </a:r>
          <a:r>
            <a:rPr lang="en-US" sz="800" b="0" kern="1200" dirty="0" smtClean="0"/>
            <a:t> </a:t>
          </a:r>
          <a:r>
            <a:rPr lang="en-US" sz="800" b="0" kern="1200" dirty="0" err="1" smtClean="0"/>
            <a:t>korkeakoulujen</a:t>
          </a:r>
          <a:r>
            <a:rPr lang="en-US" sz="800" b="0" kern="1200" dirty="0" smtClean="0"/>
            <a:t> ja </a:t>
          </a:r>
          <a:r>
            <a:rPr lang="en-US" sz="800" b="0" kern="1200" dirty="0" err="1" smtClean="0"/>
            <a:t>OKM:n</a:t>
          </a:r>
          <a:r>
            <a:rPr lang="en-US" sz="800" b="0" kern="1200" dirty="0" smtClean="0"/>
            <a:t> </a:t>
          </a:r>
          <a:r>
            <a:rPr lang="en-US" sz="800" b="0" kern="1200" dirty="0" err="1" smtClean="0"/>
            <a:t>edustajat</a:t>
          </a:r>
          <a:r>
            <a:rPr lang="en-US" sz="800" b="0" kern="1200" dirty="0" smtClean="0"/>
            <a:t> (</a:t>
          </a:r>
          <a:r>
            <a:rPr lang="en-US" sz="800" b="0" kern="1200" dirty="0" err="1" smtClean="0"/>
            <a:t>pj</a:t>
          </a:r>
          <a:r>
            <a:rPr lang="en-US" sz="800" b="0" kern="1200" dirty="0" smtClean="0"/>
            <a:t>. </a:t>
          </a:r>
          <a:r>
            <a:rPr lang="en-US" sz="800" b="0" kern="1200" dirty="0" err="1" smtClean="0"/>
            <a:t>opetusneuvos</a:t>
          </a:r>
          <a:r>
            <a:rPr lang="en-US" sz="800" b="0" kern="1200" dirty="0" smtClean="0"/>
            <a:t> </a:t>
          </a:r>
          <a:r>
            <a:rPr lang="en-US" sz="800" b="1" kern="1200" dirty="0" smtClean="0"/>
            <a:t>Maarit </a:t>
          </a:r>
          <a:r>
            <a:rPr lang="en-US" sz="800" b="1" kern="1200" dirty="0" err="1" smtClean="0"/>
            <a:t>Palonen</a:t>
          </a:r>
          <a:r>
            <a:rPr lang="en-US" sz="800" b="0" kern="1200" dirty="0" smtClean="0"/>
            <a:t>).</a:t>
          </a:r>
          <a:endParaRPr lang="en-US" sz="800" b="0" kern="1200" dirty="0"/>
        </a:p>
      </dsp:txBody>
      <dsp:txXfrm>
        <a:off x="5454507" y="0"/>
        <a:ext cx="3042239" cy="1025213"/>
      </dsp:txXfrm>
    </dsp:sp>
    <dsp:sp modelId="{E2B94DC7-D706-418D-AED3-53DC64BD0358}">
      <dsp:nvSpPr>
        <dsp:cNvPr id="0" name=""/>
        <dsp:cNvSpPr/>
      </dsp:nvSpPr>
      <dsp:spPr>
        <a:xfrm>
          <a:off x="5454507" y="1025213"/>
          <a:ext cx="3042239" cy="1025213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800" b="0" kern="1200" dirty="0" smtClean="0"/>
            <a:t>Hankkeen kansallinen koordinaattori</a:t>
          </a:r>
          <a:endParaRPr lang="en-US" sz="800" b="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800" b="0" kern="1200" dirty="0" smtClean="0"/>
            <a:t>vastaa hankkeen johtamisesta, organisoinnista ja siihen liittyvästä hallinnoinnista sekä viestinnästä ja tiedottamisesta, sekä vastaa testien ja testiympäristön käännöksistä, opiskelijoiden valinnasta, aineiston analyysista ja raportoinnista. </a:t>
          </a:r>
          <a:endParaRPr lang="en-US" sz="800" b="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800" b="0" kern="1200" dirty="0" smtClean="0"/>
            <a:t>Hankkeen projektipäällikkö </a:t>
          </a:r>
          <a:r>
            <a:rPr lang="fi-FI" sz="800" b="1" kern="1200" dirty="0" smtClean="0"/>
            <a:t>Jani Ursin</a:t>
          </a:r>
          <a:r>
            <a:rPr lang="fi-FI" sz="800" b="0" kern="1200" dirty="0" smtClean="0"/>
            <a:t>, pääpisteyttäjä, datamanageri </a:t>
          </a:r>
          <a:r>
            <a:rPr lang="fi-FI" sz="800" b="1" kern="1200" dirty="0" smtClean="0"/>
            <a:t>Kari Nissinen</a:t>
          </a:r>
          <a:r>
            <a:rPr lang="fi-FI" sz="800" b="0" kern="1200" dirty="0" smtClean="0"/>
            <a:t>, ruotsinkieliset käännökset tarkistava </a:t>
          </a:r>
          <a:r>
            <a:rPr lang="fi-FI" sz="800" b="1" kern="1200" dirty="0" smtClean="0"/>
            <a:t>Virva Nissinen </a:t>
          </a:r>
          <a:r>
            <a:rPr lang="fi-FI" sz="800" b="0" kern="1200" dirty="0" smtClean="0"/>
            <a:t>ja pisteyttäjät.</a:t>
          </a:r>
          <a:endParaRPr lang="en-US" sz="800" b="0" kern="1200" dirty="0"/>
        </a:p>
      </dsp:txBody>
      <dsp:txXfrm>
        <a:off x="5454507" y="1025213"/>
        <a:ext cx="3042239" cy="1025213"/>
      </dsp:txXfrm>
    </dsp:sp>
    <dsp:sp modelId="{9BDD121A-7ED6-4090-834C-00A8ADD29535}">
      <dsp:nvSpPr>
        <dsp:cNvPr id="0" name=""/>
        <dsp:cNvSpPr/>
      </dsp:nvSpPr>
      <dsp:spPr>
        <a:xfrm>
          <a:off x="5454507" y="2050427"/>
          <a:ext cx="3042239" cy="1025213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57150" lvl="1" indent="-57150" algn="l" defTabSz="3333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750" b="0" kern="1200" dirty="0" smtClean="0"/>
            <a:t>Vastaa hankkeessa kognitiivisten laboratorioiden toteuttamisesta, korkeakoulujen yhdyshenkilöiden kouluttamisesta ja testien toteuttamisesta korkeakouluissa. HYPE osallistuu testien käännökseen ja adaptaatioon</a:t>
          </a:r>
          <a:r>
            <a:rPr lang="fi-FI" sz="800" b="0" kern="1200" dirty="0" smtClean="0"/>
            <a:t>, pisteytyskoulutukseen ja aineiston analyyseihin. </a:t>
          </a:r>
          <a:endParaRPr lang="en-US" sz="800" b="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800" b="0" kern="1200" dirty="0" smtClean="0"/>
            <a:t>Hankkeen projektipäällikön varahenkilö </a:t>
          </a:r>
          <a:r>
            <a:rPr lang="fi-FI" sz="800" b="1" kern="1200" dirty="0" smtClean="0"/>
            <a:t>Heidi Hyytinen</a:t>
          </a:r>
          <a:r>
            <a:rPr lang="fi-FI" sz="800" b="0" kern="1200" dirty="0" smtClean="0"/>
            <a:t>, professori </a:t>
          </a:r>
          <a:r>
            <a:rPr lang="fi-FI" sz="800" b="1" kern="1200" dirty="0" smtClean="0"/>
            <a:t>Auli Toom </a:t>
          </a:r>
          <a:r>
            <a:rPr lang="fi-FI" sz="800" b="0" kern="1200" dirty="0" smtClean="0"/>
            <a:t>ja ruotsinkieliset koulutukset ja kognitiiviset laboratoriot toteuttava </a:t>
          </a:r>
          <a:r>
            <a:rPr lang="fi-FI" sz="800" b="1" kern="1200" dirty="0" smtClean="0"/>
            <a:t>Åsa Mickwitz.</a:t>
          </a:r>
          <a:endParaRPr lang="en-US" sz="800" b="1" kern="1200" dirty="0"/>
        </a:p>
      </dsp:txBody>
      <dsp:txXfrm>
        <a:off x="5454507" y="2050427"/>
        <a:ext cx="3042239" cy="1025213"/>
      </dsp:txXfrm>
    </dsp:sp>
    <dsp:sp modelId="{9006CC9D-6A5E-44FE-BDE2-C17F10ACFB1D}">
      <dsp:nvSpPr>
        <dsp:cNvPr id="0" name=""/>
        <dsp:cNvSpPr/>
      </dsp:nvSpPr>
      <dsp:spPr>
        <a:xfrm>
          <a:off x="5454507" y="3075641"/>
          <a:ext cx="3042239" cy="1025213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b="0" kern="1200" dirty="0" err="1" smtClean="0"/>
            <a:t>Kansainvälinen</a:t>
          </a:r>
          <a:r>
            <a:rPr lang="en-US" sz="800" b="0" kern="1200" dirty="0" smtClean="0"/>
            <a:t> </a:t>
          </a:r>
          <a:r>
            <a:rPr lang="en-US" sz="800" b="0" kern="1200" dirty="0" err="1" smtClean="0"/>
            <a:t>koordinaattori</a:t>
          </a:r>
          <a:r>
            <a:rPr lang="en-US" sz="800" b="0" kern="1200" dirty="0" smtClean="0"/>
            <a:t> ja CLA+ International -</a:t>
          </a:r>
          <a:r>
            <a:rPr lang="en-US" sz="800" b="0" kern="1200" dirty="0" err="1" smtClean="0"/>
            <a:t>testin</a:t>
          </a:r>
          <a:r>
            <a:rPr lang="en-US" sz="800" b="0" kern="1200" dirty="0" smtClean="0"/>
            <a:t> </a:t>
          </a:r>
          <a:r>
            <a:rPr lang="en-US" sz="800" b="0" kern="1200" dirty="0" err="1" smtClean="0"/>
            <a:t>kehittäjä</a:t>
          </a:r>
          <a:r>
            <a:rPr lang="en-US" sz="800" b="0" kern="1200" dirty="0" smtClean="0"/>
            <a:t>. </a:t>
          </a:r>
          <a:r>
            <a:rPr lang="en-US" sz="800" b="0" kern="1200" dirty="0" err="1" smtClean="0"/>
            <a:t>Yhteyshenkilöt</a:t>
          </a:r>
          <a:r>
            <a:rPr lang="en-US" sz="800" b="0" kern="1200" dirty="0" smtClean="0"/>
            <a:t>: Director of assessment services </a:t>
          </a:r>
          <a:r>
            <a:rPr lang="en-US" sz="800" b="1" kern="1200" dirty="0" smtClean="0"/>
            <a:t>Kelly Rotholz </a:t>
          </a:r>
          <a:r>
            <a:rPr lang="en-US" sz="800" b="0" kern="1200" dirty="0" smtClean="0"/>
            <a:t>ja Program associate </a:t>
          </a:r>
          <a:r>
            <a:rPr lang="en-US" sz="800" b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rPr>
            <a:t>Zac Varieur</a:t>
          </a:r>
          <a:endParaRPr lang="en-US" sz="800" b="1" kern="1200" dirty="0">
            <a:solidFill>
              <a:schemeClr val="tx1"/>
            </a:solidFill>
          </a:endParaRPr>
        </a:p>
      </dsp:txBody>
      <dsp:txXfrm>
        <a:off x="5454507" y="3075641"/>
        <a:ext cx="3042239" cy="10252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5"/>
            <a:ext cx="2890458" cy="493949"/>
          </a:xfrm>
          <a:prstGeom prst="rect">
            <a:avLst/>
          </a:prstGeom>
        </p:spPr>
        <p:txBody>
          <a:bodyPr vert="horz" lIns="90425" tIns="45213" rIns="90425" bIns="45213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073" y="5"/>
            <a:ext cx="2890458" cy="493949"/>
          </a:xfrm>
          <a:prstGeom prst="rect">
            <a:avLst/>
          </a:prstGeom>
        </p:spPr>
        <p:txBody>
          <a:bodyPr vert="horz" lIns="90425" tIns="45213" rIns="90425" bIns="45213" rtlCol="0"/>
          <a:lstStyle>
            <a:lvl1pPr algn="r">
              <a:defRPr sz="1200"/>
            </a:lvl1pPr>
          </a:lstStyle>
          <a:p>
            <a:fld id="{B407DB6E-A788-482F-81BB-04FBAE3A4E30}" type="datetimeFigureOut">
              <a:rPr lang="fi-FI" smtClean="0"/>
              <a:pPr/>
              <a:t>27.8.2019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7150"/>
            <a:ext cx="2890458" cy="493949"/>
          </a:xfrm>
          <a:prstGeom prst="rect">
            <a:avLst/>
          </a:prstGeom>
        </p:spPr>
        <p:txBody>
          <a:bodyPr vert="horz" lIns="90425" tIns="45213" rIns="90425" bIns="45213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073" y="9377150"/>
            <a:ext cx="2890458" cy="493949"/>
          </a:xfrm>
          <a:prstGeom prst="rect">
            <a:avLst/>
          </a:prstGeom>
        </p:spPr>
        <p:txBody>
          <a:bodyPr vert="horz" lIns="90425" tIns="45213" rIns="90425" bIns="45213" rtlCol="0" anchor="b"/>
          <a:lstStyle>
            <a:lvl1pPr algn="r">
              <a:defRPr sz="1200"/>
            </a:lvl1pPr>
          </a:lstStyle>
          <a:p>
            <a:fld id="{1D4EE84F-E086-4C44-8E4A-D387CC88F44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29812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8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25" tIns="45213" rIns="90425" bIns="4521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8" y="8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25" tIns="45213" rIns="90425" bIns="4521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6775" y="739775"/>
            <a:ext cx="4935538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689515"/>
            <a:ext cx="5335270" cy="444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25" tIns="45213" rIns="90425" bIns="45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30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25" tIns="45213" rIns="90425" bIns="4521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8" y="9377330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25" tIns="45213" rIns="90425" bIns="4521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11F71A-4787-45F6-BE7A-034800ABA7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562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92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899593" y="620688"/>
            <a:ext cx="7344816" cy="1470025"/>
          </a:xfrm>
        </p:spPr>
        <p:txBody>
          <a:bodyPr anchor="b"/>
          <a:lstStyle>
            <a:lvl1pPr algn="ctr">
              <a:defRPr sz="3200" b="1" i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899593" y="2348880"/>
            <a:ext cx="7344816" cy="936104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i="0"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2" name="Picture 11" descr="fier_color.eps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63888" y="3429000"/>
            <a:ext cx="2016274" cy="14117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Rectangle 6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7C384-008E-4F8E-8BB2-DA4322D0E692}" type="datetime1">
              <a:rPr lang="fi-FI"/>
              <a:pPr>
                <a:defRPr/>
              </a:pPr>
              <a:t>27.8.2019</a:t>
            </a:fld>
            <a:endParaRPr lang="en-US"/>
          </a:p>
        </p:txBody>
      </p:sp>
      <p:sp>
        <p:nvSpPr>
          <p:cNvPr id="5" name="Rectangle 6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7C917-AD82-48C1-AE8F-F9F31F4C42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22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59AB7-A67B-434E-B152-623F0449C378}" type="datetime1">
              <a:rPr lang="fi-FI"/>
              <a:pPr>
                <a:defRPr/>
              </a:pPr>
              <a:t>27.8.2019</a:t>
            </a:fld>
            <a:endParaRPr lang="en-US"/>
          </a:p>
        </p:txBody>
      </p:sp>
      <p:sp>
        <p:nvSpPr>
          <p:cNvPr id="5" name="Rectangle 6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FF89A-CBAA-4BD3-AABE-30A71B63D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5283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6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73F02-A45E-4B20-915C-A87F00F93378}" type="datetime1">
              <a:rPr lang="fi-FI"/>
              <a:pPr>
                <a:defRPr/>
              </a:pPr>
              <a:t>27.8.2019</a:t>
            </a:fld>
            <a:endParaRPr lang="en-US"/>
          </a:p>
        </p:txBody>
      </p:sp>
      <p:sp>
        <p:nvSpPr>
          <p:cNvPr id="5" name="Rectangle 6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F43D-C6ED-4F86-98C9-91FBD9C49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61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900113" y="1989138"/>
            <a:ext cx="3632200" cy="3887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84713" y="1989138"/>
            <a:ext cx="3632200" cy="3887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6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3390E-571A-46E6-B6ED-EFFEBEF0DD8A}" type="datetime1">
              <a:rPr lang="fi-FI"/>
              <a:pPr>
                <a:defRPr/>
              </a:pPr>
              <a:t>27.8.2019</a:t>
            </a:fld>
            <a:endParaRPr lang="en-US"/>
          </a:p>
        </p:txBody>
      </p:sp>
      <p:sp>
        <p:nvSpPr>
          <p:cNvPr id="6" name="Rectangle 6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9421B-DB0C-4D70-8818-38B01143C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227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6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07B3E-C866-439D-913B-35B07981C6F8}" type="datetime1">
              <a:rPr lang="fi-FI"/>
              <a:pPr>
                <a:defRPr/>
              </a:pPr>
              <a:t>27.8.2019</a:t>
            </a:fld>
            <a:endParaRPr lang="en-US"/>
          </a:p>
        </p:txBody>
      </p:sp>
      <p:sp>
        <p:nvSpPr>
          <p:cNvPr id="8" name="Rectangle 6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8C15E-B7BB-40FC-AAD3-D043BC4F5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674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6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79F88-A6DB-45E0-A10F-B368EAE37ABC}" type="datetime1">
              <a:rPr lang="fi-FI"/>
              <a:pPr>
                <a:defRPr/>
              </a:pPr>
              <a:t>27.8.2019</a:t>
            </a:fld>
            <a:endParaRPr lang="en-US"/>
          </a:p>
        </p:txBody>
      </p:sp>
      <p:sp>
        <p:nvSpPr>
          <p:cNvPr id="4" name="Rectangle 6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7616C-2812-4117-AF43-BCB0CB1D1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7762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24004-5689-4A5C-8D75-2473A2951828}" type="datetime1">
              <a:rPr lang="fi-FI"/>
              <a:pPr>
                <a:defRPr/>
              </a:pPr>
              <a:t>27.8.2019</a:t>
            </a:fld>
            <a:endParaRPr lang="en-US"/>
          </a:p>
        </p:txBody>
      </p:sp>
      <p:sp>
        <p:nvSpPr>
          <p:cNvPr id="3" name="Rectangle 6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EFDA6-0A29-4CD3-9C79-83E7A333B7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976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A08E5-A2F6-4C99-8613-1E1E48D28FB8}" type="datetime1">
              <a:rPr lang="fi-FI"/>
              <a:pPr>
                <a:defRPr/>
              </a:pPr>
              <a:t>27.8.2019</a:t>
            </a:fld>
            <a:endParaRPr lang="en-US"/>
          </a:p>
        </p:txBody>
      </p:sp>
      <p:sp>
        <p:nvSpPr>
          <p:cNvPr id="6" name="Rectangle 6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A5527-C13B-4206-A18E-31ED6967A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146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93713" y="6237288"/>
            <a:ext cx="2133600" cy="331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A58C986-E2EC-4828-92FA-A28A7667C20D}" type="datetime1">
              <a:rPr lang="fi-FI" smtClean="0"/>
              <a:pPr/>
              <a:t>27.8.2019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916238" y="6237288"/>
            <a:ext cx="4248050" cy="331787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r>
              <a:rPr lang="en-US" smtClean="0"/>
              <a:t>Koulutuksen tutkimuslaitos - Finnish Institute for Educational Research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6526417" y="3604702"/>
            <a:ext cx="47826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dirty="0" err="1" smtClean="0">
                <a:solidFill>
                  <a:srgbClr val="8D8E8C"/>
                </a:solidFill>
              </a:rPr>
              <a:t>Finnish</a:t>
            </a:r>
            <a:r>
              <a:rPr lang="fi-FI" sz="1600" dirty="0" smtClean="0">
                <a:solidFill>
                  <a:srgbClr val="8D8E8C"/>
                </a:solidFill>
              </a:rPr>
              <a:t> Institute for </a:t>
            </a:r>
            <a:r>
              <a:rPr lang="fi-FI" sz="1600" dirty="0" err="1" smtClean="0">
                <a:solidFill>
                  <a:srgbClr val="8D8E8C"/>
                </a:solidFill>
              </a:rPr>
              <a:t>Educational</a:t>
            </a:r>
            <a:r>
              <a:rPr lang="fi-FI" sz="1600" dirty="0" smtClean="0">
                <a:solidFill>
                  <a:srgbClr val="8D8E8C"/>
                </a:solidFill>
              </a:rPr>
              <a:t> </a:t>
            </a:r>
            <a:r>
              <a:rPr lang="fi-FI" sz="1600" dirty="0" err="1" smtClean="0">
                <a:solidFill>
                  <a:srgbClr val="8D8E8C"/>
                </a:solidFill>
              </a:rPr>
              <a:t>Research</a:t>
            </a:r>
            <a:endParaRPr lang="en-US" sz="1600" dirty="0">
              <a:solidFill>
                <a:srgbClr val="8D8E8C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2C5E4-BE06-41BC-9AE7-458634D348E6}" type="datetime1">
              <a:rPr lang="fi-FI"/>
              <a:pPr>
                <a:defRPr/>
              </a:pPr>
              <a:t>27.8.2019</a:t>
            </a:fld>
            <a:endParaRPr lang="en-US"/>
          </a:p>
        </p:txBody>
      </p:sp>
      <p:sp>
        <p:nvSpPr>
          <p:cNvPr id="6" name="Rectangle 6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68068-EA46-4A62-BD54-4A8B91A2A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830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CB0E1-7BFF-433D-BF47-F1434F3E778C}" type="datetime1">
              <a:rPr lang="fi-FI"/>
              <a:pPr>
                <a:defRPr/>
              </a:pPr>
              <a:t>27.8.2019</a:t>
            </a:fld>
            <a:endParaRPr lang="en-US"/>
          </a:p>
        </p:txBody>
      </p:sp>
      <p:sp>
        <p:nvSpPr>
          <p:cNvPr id="5" name="Rectangle 6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2463D-5CC3-4534-9D24-4200F693D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625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462713" y="557213"/>
            <a:ext cx="1854200" cy="5319712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900113" y="557213"/>
            <a:ext cx="5410200" cy="5319712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45F9B-7DA5-40D3-904A-8487E365DEB7}" type="datetime1">
              <a:rPr lang="fi-FI"/>
              <a:pPr>
                <a:defRPr/>
              </a:pPr>
              <a:t>27.8.2019</a:t>
            </a:fld>
            <a:endParaRPr lang="en-US"/>
          </a:p>
        </p:txBody>
      </p:sp>
      <p:sp>
        <p:nvSpPr>
          <p:cNvPr id="5" name="Rectangle 6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9F24C-7963-4229-B7CD-D3E296E94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1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TL-pohja 2015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1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67545" y="476672"/>
            <a:ext cx="8136904" cy="638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104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1268760"/>
            <a:ext cx="8136904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i="1">
          <a:solidFill>
            <a:srgbClr val="FF66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85000"/>
        <a:buFont typeface="Wingdings" charset="2"/>
        <a:buChar char="²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160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Font typeface="Wingdings" charset="2"/>
        <a:buChar char="§"/>
        <a:defRPr sz="2000" i="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5" descr="Pystypalkki 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46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557213"/>
            <a:ext cx="741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423" name="Rectangle 6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3713" y="6337300"/>
            <a:ext cx="2133600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AB21FD2-DF34-405B-8A58-76A56267E01A}" type="datetime1">
              <a:rPr lang="fi-FI"/>
              <a:pPr>
                <a:defRPr/>
              </a:pPr>
              <a:t>27.8.2019</a:t>
            </a:fld>
            <a:endParaRPr lang="en-US"/>
          </a:p>
        </p:txBody>
      </p:sp>
      <p:sp>
        <p:nvSpPr>
          <p:cNvPr id="15424" name="Rectangle 6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16238" y="6337300"/>
            <a:ext cx="2895600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26" name="Rectangle 6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5113" y="115888"/>
            <a:ext cx="112553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cs typeface="Arial" charset="0"/>
              </a:defRPr>
            </a:lvl1pPr>
          </a:lstStyle>
          <a:p>
            <a:pPr>
              <a:defRPr/>
            </a:pPr>
            <a:fld id="{D716A886-9046-4912-9AA7-BC16CAA6A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3319" name="Picture 67" descr="juhlalogo_vari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34250" y="5454650"/>
            <a:ext cx="176371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21" name="Text Box 61"/>
          <p:cNvSpPr txBox="1">
            <a:spLocks noChangeArrowheads="1"/>
          </p:cNvSpPr>
          <p:nvPr/>
        </p:nvSpPr>
        <p:spPr bwMode="auto">
          <a:xfrm rot="5400000">
            <a:off x="6097588" y="2827337"/>
            <a:ext cx="5564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fi-FI" sz="1800">
                <a:solidFill>
                  <a:srgbClr val="B0B3B1"/>
                </a:solidFill>
                <a:latin typeface="Helvetica Condensed" pitchFamily="34" charset="0"/>
                <a:cs typeface="+mn-cs"/>
              </a:rPr>
              <a:t>Koulutuksen tutkimuslaitos (KTL)</a:t>
            </a:r>
          </a:p>
        </p:txBody>
      </p:sp>
      <p:sp>
        <p:nvSpPr>
          <p:cNvPr id="13321" name="Rectangle 5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989138"/>
            <a:ext cx="7416800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5761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admin-clainternational.cae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claintsecure.starttest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kaisa.l.j.silvennoinen@jyu.fi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kaisa.l.j.silvennoinen@jyu.fi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heidi.m.hyytinen@helsinki.fi" TargetMode="External"/><Relationship Id="rId2" Type="http://schemas.openxmlformats.org/officeDocument/2006/relationships/hyperlink" Target="mailto:jani.p.ursin@jyu.f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aisa.l.j.silvennoinen@jyu.f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admin-clainternational.cae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548680"/>
            <a:ext cx="7344816" cy="1470025"/>
          </a:xfrm>
        </p:spPr>
        <p:txBody>
          <a:bodyPr/>
          <a:lstStyle/>
          <a:p>
            <a:r>
              <a:rPr lang="fi-FI" sz="3000" dirty="0" smtClean="0"/>
              <a:t>Kappas-testien toteuttaminen –koulutus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0782" y="2132856"/>
            <a:ext cx="7344816" cy="936104"/>
          </a:xfrm>
        </p:spPr>
        <p:txBody>
          <a:bodyPr/>
          <a:lstStyle/>
          <a:p>
            <a:r>
              <a:rPr lang="fi-FI" dirty="0" smtClean="0"/>
              <a:t>22.8.2019</a:t>
            </a:r>
            <a:endParaRPr lang="en-US" dirty="0" smtClean="0"/>
          </a:p>
          <a:p>
            <a:r>
              <a:rPr lang="fi-FI" dirty="0" smtClean="0"/>
              <a:t>Jani Ursin, Heidi Hyytinen, Kari Nissinen &amp; Kaisa Silvennoinen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658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eaLnBrk="0" hangingPunct="0"/>
            <a:r>
              <a:rPr lang="fi-FI" sz="1600" b="1" dirty="0" smtClean="0"/>
              <a:t>KÄYTTÖJÄRJESTELMÄÄ </a:t>
            </a:r>
            <a:r>
              <a:rPr lang="fi-FI" sz="1600" b="1" dirty="0"/>
              <a:t>JA SELAINTA KOSKEVAT VAATIMUKSET</a:t>
            </a:r>
            <a:br>
              <a:rPr lang="fi-FI" sz="1600" b="1" dirty="0"/>
            </a:br>
            <a:r>
              <a:rPr lang="fi-FI" sz="1600" b="1" dirty="0"/>
              <a:t>SUOSITELLUT YHTEYSNOPEUDET JA LAITTEISTO</a:t>
            </a:r>
            <a:endParaRPr lang="fi-FI" sz="15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4359881"/>
              </p:ext>
            </p:extLst>
          </p:nvPr>
        </p:nvGraphicFramePr>
        <p:xfrm>
          <a:off x="971600" y="1484784"/>
          <a:ext cx="6572200" cy="168295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{9D7B26C5-4107-4FEC-AEDC-1716B250A1EF}</a:tableStyleId>
              </a:tblPr>
              <a:tblGrid>
                <a:gridCol w="2342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8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0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13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fi-FI" sz="12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Gill Sans MT" panose="020B050202010402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375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Käyttöjärjestelmät</a:t>
                      </a:r>
                      <a:endParaRPr lang="fi-FI" sz="120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Gill Sans MT" panose="020B050202010402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5245">
                        <a:lnSpc>
                          <a:spcPts val="1375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Selaimet</a:t>
                      </a:r>
                      <a:endParaRPr lang="fi-FI" sz="120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Gill Sans MT" panose="020B0502020104020203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141">
                <a:tc>
                  <a:txBody>
                    <a:bodyPr/>
                    <a:lstStyle/>
                    <a:p>
                      <a:pPr marL="50800" marR="139700">
                        <a:lnSpc>
                          <a:spcPct val="10100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</a:rPr>
                        <a:t>Valvojan käyttöliittymä </a:t>
                      </a:r>
                      <a:r>
                        <a:rPr lang="fi-FI" sz="1200" u="sng" dirty="0">
                          <a:solidFill>
                            <a:schemeClr val="tx1"/>
                          </a:solidFill>
                          <a:effectLst/>
                        </a:rPr>
                        <a:t>http://admin- clainternational.cae.org</a:t>
                      </a:r>
                      <a:endParaRPr lang="fi-FI" sz="1200" u="sng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Gill Sans MT" panose="020B050202010402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0800" marR="238760">
                        <a:lnSpc>
                          <a:spcPct val="102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</a:rPr>
                        <a:t>Windows 7 tai uudempi, Mac OS X 10.9 tai uudempi</a:t>
                      </a:r>
                      <a:endParaRPr lang="fi-FI" sz="12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Gill Sans MT" panose="020B050202010402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5245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Internet Explorer 9.0</a:t>
                      </a:r>
                      <a:endParaRPr lang="fi-FI" sz="1200" dirty="0">
                        <a:effectLst/>
                        <a:latin typeface="+mn-lt"/>
                      </a:endParaRPr>
                    </a:p>
                    <a:p>
                      <a:pPr marL="5524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Safari </a:t>
                      </a:r>
                      <a:r>
                        <a:rPr lang="en-US" sz="1200" dirty="0" smtClean="0">
                          <a:effectLst/>
                          <a:latin typeface="+mn-lt"/>
                        </a:rPr>
                        <a:t>7 tai</a:t>
                      </a:r>
                      <a:r>
                        <a:rPr lang="en-US" sz="120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aseline="0" dirty="0" err="1" smtClean="0">
                          <a:effectLst/>
                          <a:latin typeface="+mn-lt"/>
                        </a:rPr>
                        <a:t>uudempi</a:t>
                      </a:r>
                      <a:endParaRPr lang="en-US" sz="1200" dirty="0" smtClean="0">
                        <a:effectLst/>
                        <a:latin typeface="+mn-lt"/>
                      </a:endParaRPr>
                    </a:p>
                    <a:p>
                      <a:pPr marL="5524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  <a:latin typeface="+mn-lt"/>
                          <a:ea typeface="Gill Sans MT" panose="020B0502020104020203" pitchFamily="34" charset="0"/>
                          <a:cs typeface="Gill Sans MT" panose="020B0502020104020203" pitchFamily="34" charset="0"/>
                        </a:rPr>
                        <a:t>Huom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Gill Sans MT" panose="020B0502020104020203" pitchFamily="34" charset="0"/>
                          <a:cs typeface="Gill Sans MT" panose="020B0502020104020203" pitchFamily="34" charset="0"/>
                        </a:rPr>
                        <a:t>!</a:t>
                      </a:r>
                      <a:r>
                        <a:rPr lang="en-US" sz="1200" baseline="0" dirty="0" smtClean="0">
                          <a:effectLst/>
                          <a:latin typeface="+mn-lt"/>
                          <a:ea typeface="Gill Sans MT" panose="020B0502020104020203" pitchFamily="34" charset="0"/>
                          <a:cs typeface="Gill Sans MT" panose="020B0502020104020203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effectLst/>
                          <a:latin typeface="+mn-lt"/>
                          <a:ea typeface="Gill Sans MT" panose="020B0502020104020203" pitchFamily="34" charset="0"/>
                          <a:cs typeface="Gill Sans MT" panose="020B0502020104020203" pitchFamily="34" charset="0"/>
                        </a:rPr>
                        <a:t>Myös</a:t>
                      </a:r>
                      <a:r>
                        <a:rPr lang="en-US" sz="1200" baseline="0" dirty="0" smtClean="0">
                          <a:effectLst/>
                          <a:latin typeface="+mn-lt"/>
                          <a:ea typeface="Gill Sans MT" panose="020B0502020104020203" pitchFamily="34" charset="0"/>
                          <a:cs typeface="Gill Sans MT" panose="020B0502020104020203" pitchFamily="34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Gill Sans MT" panose="020B0502020104020203" pitchFamily="34" charset="0"/>
                          <a:cs typeface="Gill Sans MT" panose="020B0502020104020203" pitchFamily="34" charset="0"/>
                        </a:rPr>
                        <a:t>Mozilla Firefox </a:t>
                      </a:r>
                      <a:r>
                        <a:rPr lang="en-US" sz="1200" dirty="0" err="1" smtClean="0">
                          <a:effectLst/>
                          <a:latin typeface="+mn-lt"/>
                          <a:ea typeface="Gill Sans MT" panose="020B0502020104020203" pitchFamily="34" charset="0"/>
                          <a:cs typeface="Gill Sans MT" panose="020B0502020104020203" pitchFamily="34" charset="0"/>
                        </a:rPr>
                        <a:t>toimii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Gill Sans MT" panose="020B0502020104020203" pitchFamily="34" charset="0"/>
                          <a:cs typeface="Gill Sans MT" panose="020B0502020104020203" pitchFamily="34" charset="0"/>
                        </a:rPr>
                        <a:t> </a:t>
                      </a:r>
                      <a:endParaRPr lang="fi-FI" sz="1200" dirty="0">
                        <a:effectLst/>
                        <a:latin typeface="+mn-lt"/>
                        <a:ea typeface="Gill Sans MT" panose="020B0502020104020203" pitchFamily="34" charset="0"/>
                        <a:cs typeface="Gill Sans MT" panose="020B0502020104020203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453">
                <a:tc>
                  <a:txBody>
                    <a:bodyPr/>
                    <a:lstStyle/>
                    <a:p>
                      <a:pPr marL="50800" marR="276860">
                        <a:lnSpc>
                          <a:spcPts val="1200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</a:rPr>
                        <a:t>Opiskelijan käyttöliittymä </a:t>
                      </a:r>
                      <a:r>
                        <a:rPr lang="fi-FI" sz="1200" u="sng" dirty="0">
                          <a:solidFill>
                            <a:schemeClr val="tx1"/>
                          </a:solidFill>
                          <a:effectLst/>
                        </a:rPr>
                        <a:t>http://claintsecure. starttest.com</a:t>
                      </a:r>
                      <a:endParaRPr lang="fi-FI" sz="1200" u="sng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Gill Sans MT" panose="020B050202010402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0800" marR="238760">
                        <a:lnSpc>
                          <a:spcPct val="102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</a:rPr>
                        <a:t>Windows 7 tai uudempi, Mac OS X 10.9 tai uudempi</a:t>
                      </a:r>
                      <a:endParaRPr lang="fi-FI" sz="12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Gill Sans MT" panose="020B050202010402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5245"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Internet Explorer</a:t>
                      </a:r>
                      <a:r>
                        <a:rPr lang="en-US" sz="1200" dirty="0">
                          <a:effectLst/>
                        </a:rPr>
                        <a:t> 9.0</a:t>
                      </a:r>
                      <a:endParaRPr lang="fi-FI" sz="1200" dirty="0">
                        <a:effectLst/>
                      </a:endParaRPr>
                    </a:p>
                    <a:p>
                      <a:pPr marL="55245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Safari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smtClean="0">
                          <a:effectLst/>
                        </a:rPr>
                        <a:t>7 tai </a:t>
                      </a:r>
                      <a:r>
                        <a:rPr lang="en-US" sz="1200" dirty="0" err="1" smtClean="0">
                          <a:effectLst/>
                        </a:rPr>
                        <a:t>uudempi</a:t>
                      </a:r>
                      <a:r>
                        <a:rPr lang="en-US" sz="1200" dirty="0" smtClean="0">
                          <a:effectLst/>
                        </a:rPr>
                        <a:t>.</a:t>
                      </a:r>
                      <a:endParaRPr lang="fi-FI" sz="12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Gill Sans MT" panose="020B0502020104020203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767801"/>
              </p:ext>
            </p:extLst>
          </p:nvPr>
        </p:nvGraphicFramePr>
        <p:xfrm>
          <a:off x="755576" y="3717032"/>
          <a:ext cx="7488832" cy="20700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{9D7B26C5-4107-4FEC-AEDC-1716B250A1EF}</a:tableStyleId>
              </a:tblPr>
              <a:tblGrid>
                <a:gridCol w="1626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18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5044">
                <a:tc>
                  <a:txBody>
                    <a:bodyPr/>
                    <a:lstStyle/>
                    <a:p>
                      <a:pPr marL="50800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Internet-</a:t>
                      </a:r>
                      <a:r>
                        <a:rPr lang="en-US" sz="1200" dirty="0" err="1">
                          <a:effectLst/>
                        </a:rPr>
                        <a:t>yhteys</a:t>
                      </a:r>
                      <a:endParaRPr lang="fi-FI" sz="12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Gill Sans MT" panose="020B0502020104020203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0" marR="380365">
                        <a:lnSpc>
                          <a:spcPct val="102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</a:rPr>
                        <a:t>Myös puhelinmodeemeja tuetaan, mutta laajakaistayhteys (DSL, kaapeli tai T1) toimii parhaiten.</a:t>
                      </a:r>
                      <a:endParaRPr lang="fi-FI" sz="12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Gill Sans MT" panose="020B0502020104020203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526">
                <a:tc>
                  <a:txBody>
                    <a:bodyPr/>
                    <a:lstStyle/>
                    <a:p>
                      <a:pPr marL="50800"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Näytön koko</a:t>
                      </a:r>
                      <a:endParaRPr lang="fi-FI" sz="120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Gill Sans MT" panose="020B0502020104020203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0"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</a:rPr>
                        <a:t>Suositeltava näytön koko on vähintään 17”.</a:t>
                      </a:r>
                      <a:endParaRPr lang="fi-FI" sz="12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Gill Sans MT" panose="020B0502020104020203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68">
                <a:tc>
                  <a:txBody>
                    <a:bodyPr/>
                    <a:lstStyle/>
                    <a:p>
                      <a:pPr marL="50800"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Resoluutio</a:t>
                      </a:r>
                      <a:endParaRPr lang="fi-FI" sz="120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Gill Sans MT" panose="020B0502020104020203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0" marR="136525">
                        <a:lnSpc>
                          <a:spcPct val="102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</a:rPr>
                        <a:t>Testit voi tehdä millä tahansa resoluutiolla. Suurin osa on suunniteltu vähintään 800x600:n resoluutiolle. </a:t>
                      </a:r>
                      <a:r>
                        <a:rPr lang="en-US" sz="1200" dirty="0" err="1">
                          <a:effectLst/>
                        </a:rPr>
                        <a:t>Suositeltava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resoluutio</a:t>
                      </a:r>
                      <a:r>
                        <a:rPr lang="en-US" sz="1200" dirty="0">
                          <a:effectLst/>
                        </a:rPr>
                        <a:t> on </a:t>
                      </a:r>
                      <a:r>
                        <a:rPr lang="en-US" sz="1200" dirty="0" err="1">
                          <a:effectLst/>
                        </a:rPr>
                        <a:t>vähintään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1024x768.</a:t>
                      </a:r>
                      <a:endParaRPr lang="fi-FI" sz="1200" dirty="0">
                        <a:solidFill>
                          <a:srgbClr val="FF0000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Gill Sans MT" panose="020B0502020104020203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9785">
                <a:tc>
                  <a:txBody>
                    <a:bodyPr/>
                    <a:lstStyle/>
                    <a:p>
                      <a:pPr marL="50800"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Värisyvyys</a:t>
                      </a:r>
                      <a:endParaRPr lang="fi-FI" sz="120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Gill Sans MT" panose="020B0502020104020203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0" marR="278765" algn="just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</a:rPr>
                        <a:t>Windowsissa suurin väriresoluutio on 32 bittiä. 97 %:lla käyttäjistä on käytössään vähintään 16 bitin väriresoluutio. Myös 8-bittistä väriresoluutiota tuetaan, mutta sillä ei välttämättä näe monimutkaista grafiikkaa täydellisesti. </a:t>
                      </a:r>
                      <a:r>
                        <a:rPr lang="en-US" sz="1200" dirty="0" err="1">
                          <a:effectLst/>
                        </a:rPr>
                        <a:t>Suositeltava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värinsyvyys</a:t>
                      </a:r>
                      <a:r>
                        <a:rPr lang="en-US" sz="1200" dirty="0">
                          <a:effectLst/>
                        </a:rPr>
                        <a:t> on </a:t>
                      </a:r>
                      <a:r>
                        <a:rPr lang="en-US" sz="1200" dirty="0" err="1">
                          <a:effectLst/>
                        </a:rPr>
                        <a:t>vähintään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16 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  <a:effectLst/>
                        </a:rPr>
                        <a:t>bittiä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fi-FI" sz="12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Gill Sans MT" panose="020B0502020104020203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223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Testipäivänä </a:t>
            </a:r>
            <a:r>
              <a:rPr lang="en-US" dirty="0" err="1" smtClean="0"/>
              <a:t>ennen</a:t>
            </a:r>
            <a:r>
              <a:rPr lang="en-US" dirty="0" smtClean="0"/>
              <a:t> </a:t>
            </a:r>
            <a:r>
              <a:rPr lang="en-US" dirty="0" err="1"/>
              <a:t>opiskelijoiden</a:t>
            </a:r>
            <a:r>
              <a:rPr lang="en-US" dirty="0"/>
              <a:t> </a:t>
            </a:r>
            <a:r>
              <a:rPr lang="en-US" dirty="0" err="1"/>
              <a:t>saapumista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1" y="1115516"/>
            <a:ext cx="8352928" cy="4761755"/>
          </a:xfrm>
        </p:spPr>
        <p:txBody>
          <a:bodyPr>
            <a:normAutofit/>
          </a:bodyPr>
          <a:lstStyle/>
          <a:p>
            <a:pPr lvl="1"/>
            <a:r>
              <a:rPr lang="fi-FI" sz="1800" u="sng" dirty="0" err="1" smtClean="0"/>
              <a:t>Huom</a:t>
            </a:r>
            <a:r>
              <a:rPr lang="fi-FI" sz="1800" u="sng" dirty="0" smtClean="0"/>
              <a:t>! </a:t>
            </a:r>
            <a:r>
              <a:rPr lang="fi-FI" sz="1800" dirty="0" smtClean="0"/>
              <a:t>Kaikki testitilaisuudet ovat valvottuja</a:t>
            </a:r>
          </a:p>
          <a:p>
            <a:pPr lvl="1"/>
            <a:r>
              <a:rPr lang="fi-FI" sz="1800" dirty="0" smtClean="0"/>
              <a:t>Varmista</a:t>
            </a:r>
            <a:r>
              <a:rPr lang="fi-FI" sz="1800" dirty="0"/>
              <a:t>, että sinulla on korkeakoulusi tietotekniikkapalveluiden tai teknisen tuen puhelinnumero teknisten ongelmien </a:t>
            </a:r>
            <a:r>
              <a:rPr lang="fi-FI" sz="1800" dirty="0" smtClean="0"/>
              <a:t>varalta.</a:t>
            </a:r>
          </a:p>
          <a:p>
            <a:pPr lvl="1"/>
            <a:r>
              <a:rPr lang="fi-FI" sz="1800" dirty="0" smtClean="0"/>
              <a:t>Kirjaudu </a:t>
            </a:r>
            <a:r>
              <a:rPr lang="fi-FI" sz="1800" dirty="0"/>
              <a:t>sisään valvojan käyttöliittymään ja määritä </a:t>
            </a:r>
            <a:r>
              <a:rPr lang="fi-FI" sz="1800" dirty="0" smtClean="0"/>
              <a:t>testi-istunto:</a:t>
            </a:r>
          </a:p>
          <a:p>
            <a:pPr lvl="2"/>
            <a:r>
              <a:rPr lang="fi-FI" sz="1800" dirty="0" smtClean="0"/>
              <a:t>Siirry </a:t>
            </a:r>
            <a:r>
              <a:rPr lang="fi-FI" sz="1800" dirty="0"/>
              <a:t>osoitteeseen </a:t>
            </a:r>
            <a:r>
              <a:rPr lang="fi-FI" sz="1800" dirty="0">
                <a:hlinkClick r:id="rId2"/>
              </a:rPr>
              <a:t>http://</a:t>
            </a:r>
            <a:r>
              <a:rPr lang="fi-FI" sz="1800" dirty="0" smtClean="0">
                <a:hlinkClick r:id="rId2"/>
              </a:rPr>
              <a:t>admin-clainternational.cae.org</a:t>
            </a:r>
            <a:r>
              <a:rPr lang="fi-FI" sz="1800" dirty="0" smtClean="0"/>
              <a:t>.</a:t>
            </a:r>
          </a:p>
          <a:p>
            <a:pPr lvl="2"/>
            <a:r>
              <a:rPr lang="en-US" sz="1800" dirty="0" err="1" smtClean="0"/>
              <a:t>Valitse</a:t>
            </a:r>
            <a:r>
              <a:rPr lang="en-US" sz="1800" dirty="0" smtClean="0"/>
              <a:t> </a:t>
            </a:r>
            <a:r>
              <a:rPr lang="en-US" sz="1800" i="1" dirty="0" err="1"/>
              <a:t>Testin</a:t>
            </a:r>
            <a:r>
              <a:rPr lang="en-US" sz="1800" i="1" dirty="0"/>
              <a:t> </a:t>
            </a:r>
            <a:r>
              <a:rPr lang="en-US" sz="1800" i="1" dirty="0" err="1" smtClean="0"/>
              <a:t>suoritus</a:t>
            </a:r>
            <a:r>
              <a:rPr lang="en-US" sz="1800" dirty="0" smtClean="0"/>
              <a:t>.</a:t>
            </a:r>
            <a:endParaRPr lang="fi-FI" sz="1800" dirty="0" smtClean="0"/>
          </a:p>
          <a:p>
            <a:pPr lvl="2"/>
            <a:r>
              <a:rPr lang="fi-FI" sz="1800" dirty="0" smtClean="0"/>
              <a:t>Kirjoita </a:t>
            </a:r>
            <a:r>
              <a:rPr lang="fi-FI" sz="1800" dirty="0"/>
              <a:t>istunnon nimi </a:t>
            </a:r>
            <a:r>
              <a:rPr lang="fi-FI" sz="1800" i="1" dirty="0"/>
              <a:t>Istunnon </a:t>
            </a:r>
            <a:r>
              <a:rPr lang="fi-FI" sz="1800" i="1" dirty="0" smtClean="0"/>
              <a:t>nimi </a:t>
            </a:r>
            <a:r>
              <a:rPr lang="fi-FI" sz="1800" dirty="0" smtClean="0"/>
              <a:t>-</a:t>
            </a:r>
            <a:r>
              <a:rPr lang="fi-FI" sz="1800" dirty="0"/>
              <a:t>kohtaan ja valitse </a:t>
            </a:r>
            <a:r>
              <a:rPr lang="fi-FI" sz="1800" i="1" dirty="0"/>
              <a:t>Testien </a:t>
            </a:r>
            <a:r>
              <a:rPr lang="fi-FI" sz="1800" i="1" dirty="0" smtClean="0"/>
              <a:t>hallinta </a:t>
            </a:r>
            <a:r>
              <a:rPr lang="fi-FI" sz="1800" dirty="0"/>
              <a:t>-</a:t>
            </a:r>
            <a:r>
              <a:rPr lang="fi-FI" sz="1800" dirty="0" smtClean="0"/>
              <a:t>valikosta testin kieliversio.</a:t>
            </a:r>
          </a:p>
          <a:p>
            <a:pPr lvl="2"/>
            <a:r>
              <a:rPr lang="fi-FI" sz="1800" dirty="0" smtClean="0"/>
              <a:t>Valitse </a:t>
            </a:r>
            <a:r>
              <a:rPr lang="fi-FI" sz="1800" i="1" dirty="0"/>
              <a:t>Luo </a:t>
            </a:r>
            <a:r>
              <a:rPr lang="fi-FI" sz="1800" i="1" dirty="0" smtClean="0"/>
              <a:t>istunto, </a:t>
            </a:r>
            <a:r>
              <a:rPr lang="fi-FI" sz="1800" dirty="0" smtClean="0"/>
              <a:t>jolloin </a:t>
            </a:r>
            <a:r>
              <a:rPr lang="fi-FI" sz="1800" dirty="0"/>
              <a:t>siirryt Valvojan istunto -</a:t>
            </a:r>
            <a:r>
              <a:rPr lang="fi-FI" sz="1800" dirty="0" smtClean="0"/>
              <a:t>sivulle.</a:t>
            </a:r>
          </a:p>
          <a:p>
            <a:pPr lvl="2"/>
            <a:r>
              <a:rPr lang="fi-FI" sz="1800" dirty="0" smtClean="0"/>
              <a:t>Kirjaa </a:t>
            </a:r>
            <a:r>
              <a:rPr lang="fi-FI" sz="1800" dirty="0"/>
              <a:t>muistiin testi-istunnon </a:t>
            </a:r>
            <a:r>
              <a:rPr lang="fi-FI" sz="1800" dirty="0" smtClean="0"/>
              <a:t>numero.</a:t>
            </a:r>
          </a:p>
          <a:p>
            <a:pPr lvl="2"/>
            <a:r>
              <a:rPr lang="fi-FI" sz="1800" u="sng" dirty="0"/>
              <a:t>Mikäli samassa testisessiossa opiskelijat tekevät testin sekä suomeksi että ruotsiksi, pitää kummallekin kielelle avata oma sessio</a:t>
            </a:r>
            <a:r>
              <a:rPr lang="fi-FI" sz="1800" u="sng" dirty="0" smtClean="0"/>
              <a:t>.</a:t>
            </a:r>
            <a:endParaRPr lang="fi-FI" sz="1800" dirty="0"/>
          </a:p>
          <a:p>
            <a:pPr lvl="1"/>
            <a:r>
              <a:rPr lang="fi-FI" sz="1800" dirty="0" smtClean="0"/>
              <a:t>Kirjoita </a:t>
            </a:r>
            <a:r>
              <a:rPr lang="fi-FI" sz="1800" dirty="0"/>
              <a:t>istunnon numero </a:t>
            </a:r>
            <a:r>
              <a:rPr lang="fi-FI" sz="1800" dirty="0" smtClean="0"/>
              <a:t>testihuoneen taululle.</a:t>
            </a:r>
          </a:p>
          <a:p>
            <a:pPr lvl="1"/>
            <a:r>
              <a:rPr lang="fi-FI" sz="1800" dirty="0" smtClean="0"/>
              <a:t>Jaa </a:t>
            </a:r>
            <a:r>
              <a:rPr lang="fi-FI" sz="1800" dirty="0"/>
              <a:t>jokaiselle tietokonepisteelle muutama arkki paperia </a:t>
            </a:r>
            <a:r>
              <a:rPr lang="fi-FI" sz="1800" dirty="0" smtClean="0"/>
              <a:t>ja kynä muistiinpanoja varten. </a:t>
            </a:r>
            <a:r>
              <a:rPr lang="en-US" sz="1800" dirty="0" err="1"/>
              <a:t>Muistiinpanopaperit</a:t>
            </a:r>
            <a:r>
              <a:rPr lang="en-US" sz="1800" dirty="0"/>
              <a:t> </a:t>
            </a:r>
            <a:r>
              <a:rPr lang="en-US" sz="1800" dirty="0" err="1"/>
              <a:t>hävitetään</a:t>
            </a:r>
            <a:r>
              <a:rPr lang="en-US" sz="1800" dirty="0"/>
              <a:t> </a:t>
            </a:r>
            <a:r>
              <a:rPr lang="en-US" sz="1800" dirty="0" err="1"/>
              <a:t>testin</a:t>
            </a:r>
            <a:r>
              <a:rPr lang="en-US" sz="1800" dirty="0"/>
              <a:t> </a:t>
            </a:r>
            <a:r>
              <a:rPr lang="en-US" sz="1800" dirty="0" err="1"/>
              <a:t>päätyttyä</a:t>
            </a:r>
            <a:r>
              <a:rPr lang="en-US" sz="1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521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CLA+ </a:t>
            </a:r>
            <a:r>
              <a:rPr lang="fi-FI" dirty="0" err="1" smtClean="0"/>
              <a:t>Int</a:t>
            </a:r>
            <a:r>
              <a:rPr lang="fi-FI" dirty="0" smtClean="0"/>
              <a:t>. -testi - järjestäminen opiskelijoille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712" y="1268760"/>
            <a:ext cx="8110735" cy="4968528"/>
          </a:xfrm>
        </p:spPr>
        <p:txBody>
          <a:bodyPr/>
          <a:lstStyle/>
          <a:p>
            <a:r>
              <a:rPr lang="fi-FI" sz="1800" i="1" dirty="0"/>
              <a:t>Turvallinen selain </a:t>
            </a:r>
            <a:r>
              <a:rPr lang="fi-FI" sz="1800" dirty="0"/>
              <a:t>kannattaa ladata testikoneille jo valmiiksi ennen opiskelijoiden saapumista, jotta testin aloittaminen olisi sujuvampaa. </a:t>
            </a:r>
            <a:endParaRPr lang="fi-FI" sz="1800" dirty="0" smtClean="0"/>
          </a:p>
          <a:p>
            <a:r>
              <a:rPr lang="fi-FI" sz="1800" dirty="0" smtClean="0"/>
              <a:t>Mikäli </a:t>
            </a:r>
            <a:r>
              <a:rPr lang="fi-FI" sz="1800" dirty="0"/>
              <a:t>opiskelijat tekevät testin omilla tietokoneillaan, pyydä opiskelijoita siirtymään osoitteeseen </a:t>
            </a:r>
            <a:r>
              <a:rPr lang="fi-FI" sz="1800" u="sng" dirty="0">
                <a:hlinkClick r:id="rId2"/>
              </a:rPr>
              <a:t>http://claintsecure.starttest.com</a:t>
            </a:r>
            <a:r>
              <a:rPr lang="fi-FI" sz="1800" u="sng" dirty="0"/>
              <a:t> </a:t>
            </a:r>
            <a:r>
              <a:rPr lang="fi-FI" sz="1800" dirty="0" smtClean="0"/>
              <a:t>(</a:t>
            </a:r>
            <a:r>
              <a:rPr lang="fi-FI" sz="1800" u="sng" dirty="0"/>
              <a:t>Huom.</a:t>
            </a:r>
            <a:r>
              <a:rPr lang="fi-FI" sz="1800" dirty="0"/>
              <a:t> selaimen on oltava Internet Explorer tai Safari</a:t>
            </a:r>
            <a:r>
              <a:rPr lang="fi-FI" sz="1800" dirty="0" smtClean="0"/>
              <a:t>) ja auta </a:t>
            </a:r>
            <a:r>
              <a:rPr lang="fi-FI" sz="1800" dirty="0"/>
              <a:t>opiskelijoita lataamaan turvallinen </a:t>
            </a:r>
            <a:r>
              <a:rPr lang="fi-FI" sz="1800" dirty="0" smtClean="0"/>
              <a:t>selain.</a:t>
            </a:r>
            <a:endParaRPr lang="en-US" sz="1800" dirty="0"/>
          </a:p>
          <a:p>
            <a:r>
              <a:rPr lang="en-US" sz="1800" dirty="0" err="1" smtClean="0"/>
              <a:t>Ohjeista</a:t>
            </a:r>
            <a:r>
              <a:rPr lang="en-US" sz="1800" dirty="0" smtClean="0"/>
              <a:t> </a:t>
            </a:r>
            <a:r>
              <a:rPr lang="en-US" sz="1800" dirty="0" err="1" smtClean="0"/>
              <a:t>opiskelijat</a:t>
            </a:r>
            <a:r>
              <a:rPr lang="en-US" sz="1800" dirty="0" smtClean="0"/>
              <a:t> </a:t>
            </a:r>
            <a:r>
              <a:rPr lang="en-US" sz="1800" dirty="0" err="1" smtClean="0"/>
              <a:t>testin</a:t>
            </a:r>
            <a:r>
              <a:rPr lang="en-US" sz="1800" dirty="0" smtClean="0"/>
              <a:t> </a:t>
            </a:r>
            <a:r>
              <a:rPr lang="en-US" sz="1800" dirty="0" err="1" smtClean="0"/>
              <a:t>tekemiseen</a:t>
            </a:r>
            <a:r>
              <a:rPr lang="en-US" sz="1800" dirty="0" smtClean="0"/>
              <a:t> (</a:t>
            </a:r>
            <a:r>
              <a:rPr lang="en-US" sz="1800" dirty="0" err="1" smtClean="0"/>
              <a:t>ohjeistus</a:t>
            </a:r>
            <a:r>
              <a:rPr lang="en-US" sz="1800" dirty="0" smtClean="0"/>
              <a:t> </a:t>
            </a:r>
            <a:r>
              <a:rPr lang="en-US" sz="1800" dirty="0" err="1" smtClean="0"/>
              <a:t>löytyy</a:t>
            </a:r>
            <a:r>
              <a:rPr lang="en-US" sz="1800" dirty="0" smtClean="0"/>
              <a:t> </a:t>
            </a:r>
            <a:r>
              <a:rPr lang="en-US" sz="1800" dirty="0" err="1" smtClean="0"/>
              <a:t>oppaista</a:t>
            </a:r>
            <a:r>
              <a:rPr lang="en-US" sz="1800" dirty="0" smtClean="0"/>
              <a:t>).</a:t>
            </a:r>
            <a:endParaRPr lang="en-US" sz="1800" dirty="0"/>
          </a:p>
          <a:p>
            <a:r>
              <a:rPr lang="fi-FI" sz="1800" dirty="0"/>
              <a:t>Anna opiskelijoille testi-istunnon </a:t>
            </a:r>
            <a:r>
              <a:rPr lang="fi-FI" sz="1800" dirty="0" smtClean="0"/>
              <a:t>numero.</a:t>
            </a:r>
          </a:p>
          <a:p>
            <a:r>
              <a:rPr lang="fi-FI" sz="1800" dirty="0"/>
              <a:t>Testi-istunnon numeron syöttämisen jälkeen opiskelijat rekisteröityvät testiin. Jos opiskelija tekee testiä ensimmäistä kertaa, hänen tulee valita </a:t>
            </a:r>
            <a:r>
              <a:rPr lang="fi-FI" sz="1800" i="1" dirty="0"/>
              <a:t>Ei, en ole rekisteröitynyt.</a:t>
            </a:r>
            <a:r>
              <a:rPr lang="fi-FI" sz="1800" dirty="0"/>
              <a:t> Tämän jälkeen opiskelijoita kehotetaan antamaan suku- ja etunimensä, opiskelijatunnuksensa (opiskelijatunnuksena suositellaan käytettävän opiskelijan sähköpostiosoitetta) ja syntymäaikansa.</a:t>
            </a:r>
            <a:endParaRPr lang="en-US" sz="1800" dirty="0"/>
          </a:p>
          <a:p>
            <a:r>
              <a:rPr lang="fi-FI" sz="1800" dirty="0" smtClean="0"/>
              <a:t>Hyväksy </a:t>
            </a:r>
            <a:r>
              <a:rPr lang="fi-FI" sz="1800" dirty="0"/>
              <a:t>opiskelijat CLA+:</a:t>
            </a:r>
            <a:r>
              <a:rPr lang="fi-FI" sz="1800" dirty="0" err="1"/>
              <a:t>aan</a:t>
            </a:r>
            <a:r>
              <a:rPr lang="fi-FI" sz="1800" dirty="0"/>
              <a:t> käyttämällä Odottaa hyväksyntää -</a:t>
            </a:r>
            <a:r>
              <a:rPr lang="fi-FI" sz="1800" dirty="0" smtClean="0"/>
              <a:t>toimintoa.</a:t>
            </a:r>
            <a:endParaRPr lang="en-US" sz="1800" dirty="0"/>
          </a:p>
          <a:p>
            <a:pPr lvl="1"/>
            <a:r>
              <a:rPr lang="fi-FI" sz="1600" dirty="0" smtClean="0"/>
              <a:t>Kaikki opiskelijat voidaan hyväksyä kerrallaan tai yksitellen.</a:t>
            </a:r>
            <a:endParaRPr lang="en-US" sz="1600" dirty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C986-E2EC-4828-92FA-A28A7667C20D}" type="datetime1">
              <a:rPr lang="fi-FI" smtClean="0"/>
              <a:pPr/>
              <a:t>27.8.2019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Koulutuksen tutkimuslaitos - Finnish Institute for Educational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62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Opiskelijoiden ohjeistaminen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Kerro, mikä on hankkeen tavoite (tutkia suomalaisten </a:t>
            </a:r>
            <a:r>
              <a:rPr lang="fi-FI" dirty="0"/>
              <a:t>korkeakouluopiskelijoiden </a:t>
            </a:r>
            <a:r>
              <a:rPr lang="fi-FI" dirty="0" smtClean="0"/>
              <a:t>opiskelutaitojen tilaa </a:t>
            </a:r>
            <a:r>
              <a:rPr lang="fi-FI" smtClean="0"/>
              <a:t>ja tasoa)</a:t>
            </a:r>
            <a:endParaRPr lang="fi-FI" dirty="0" smtClean="0"/>
          </a:p>
          <a:p>
            <a:r>
              <a:rPr lang="fi-FI" dirty="0" smtClean="0"/>
              <a:t>Jos </a:t>
            </a:r>
            <a:r>
              <a:rPr lang="fi-FI" dirty="0"/>
              <a:t>opiskelija esittää kysymyksiä testin aikana, neuvo häntä käyttämään näytössä näkyvää Ohje-painiketta.</a:t>
            </a:r>
          </a:p>
          <a:p>
            <a:r>
              <a:rPr lang="fi-FI" dirty="0" smtClean="0"/>
              <a:t>Testi </a:t>
            </a:r>
            <a:r>
              <a:rPr lang="fi-FI" dirty="0"/>
              <a:t>kestää opastuksineen maksimissaan 2 tuntia 15 minuuttia.</a:t>
            </a:r>
          </a:p>
          <a:p>
            <a:r>
              <a:rPr lang="fi-FI" dirty="0" smtClean="0"/>
              <a:t>Testistä </a:t>
            </a:r>
            <a:r>
              <a:rPr lang="fi-FI" dirty="0"/>
              <a:t>saa lähteä kun on valmis.</a:t>
            </a:r>
          </a:p>
          <a:p>
            <a:r>
              <a:rPr lang="fi-FI" dirty="0" smtClean="0"/>
              <a:t>Testin </a:t>
            </a:r>
            <a:r>
              <a:rPr lang="fi-FI" dirty="0"/>
              <a:t>tekemisen saa keskeyttää.</a:t>
            </a:r>
          </a:p>
          <a:p>
            <a:r>
              <a:rPr lang="fi-FI" dirty="0" smtClean="0"/>
              <a:t>WC-käynnit </a:t>
            </a:r>
            <a:r>
              <a:rPr lang="fi-FI" dirty="0"/>
              <a:t>ovat sallittuja testin aikana, mutta testiaika kuluu wc-käynnin ajan.</a:t>
            </a:r>
          </a:p>
          <a:p>
            <a:r>
              <a:rPr lang="fi-FI" dirty="0" smtClean="0"/>
              <a:t>Opiskelijalla </a:t>
            </a:r>
            <a:r>
              <a:rPr lang="fi-FI" dirty="0"/>
              <a:t>saa olla suttupaperi ja kynä, mutta kännykkää ei saa käyttää tai pitää pöydällä testin aikana.</a:t>
            </a:r>
          </a:p>
          <a:p>
            <a:r>
              <a:rPr lang="fi-FI" dirty="0" smtClean="0"/>
              <a:t>Testin </a:t>
            </a:r>
            <a:r>
              <a:rPr lang="fi-FI" dirty="0"/>
              <a:t>tietosuojasyistä pyydämme, että opiskelijat eivät keskustele keskenään testin aikana eivätkä kerro testin sisällöstä muille opiskelijoille testin jälkeen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C986-E2EC-4828-92FA-A28A7667C20D}" type="datetime1">
              <a:rPr lang="fi-FI" smtClean="0"/>
              <a:pPr/>
              <a:t>27.8.2019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Koulutuksen tutkimuslaitos - Finnish Institute for Educational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54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Opiskelijoiden ohjeistaminen (jatkuu)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Testi </a:t>
            </a:r>
            <a:r>
              <a:rPr lang="fi-FI" dirty="0"/>
              <a:t>tehdään ”turvallisessa selaimessa” eli testin aikana tietokoneella ei pääse tekemään mitään muuta kuin testin.</a:t>
            </a:r>
          </a:p>
          <a:p>
            <a:r>
              <a:rPr lang="fi-FI" dirty="0" smtClean="0"/>
              <a:t>Pyydä </a:t>
            </a:r>
            <a:r>
              <a:rPr lang="fi-FI" dirty="0"/>
              <a:t>opiskelijaa esim. viittamaan, mikäli opiskelijalla on kysyttävää tai ongelmia tietokoneen kanssa tai jos opiskelija vahingossa kirjautuu ulos testistä.</a:t>
            </a:r>
          </a:p>
          <a:p>
            <a:r>
              <a:rPr lang="fi-FI" dirty="0" smtClean="0"/>
              <a:t>Kukin </a:t>
            </a:r>
            <a:r>
              <a:rPr lang="fi-FI" dirty="0"/>
              <a:t>testin loppuun tekevä opiskelija saa keväällä 2020 sähköpostitse henkilökohtaista palautetta, miten pärjäsi testissä.  Mikäli opiskelija pärjää testissä erityisen hyvin, saa hän myös sähköisen diplomin </a:t>
            </a:r>
            <a:r>
              <a:rPr lang="fi-FI" dirty="0" err="1"/>
              <a:t>geneeristen</a:t>
            </a:r>
            <a:r>
              <a:rPr lang="fi-FI" dirty="0"/>
              <a:t> taitojen tasostaan. </a:t>
            </a:r>
            <a:endParaRPr lang="fi-FI" dirty="0" smtClean="0"/>
          </a:p>
          <a:p>
            <a:r>
              <a:rPr lang="fi-FI" dirty="0" smtClean="0"/>
              <a:t>Nämä </a:t>
            </a:r>
            <a:r>
              <a:rPr lang="fi-FI" dirty="0"/>
              <a:t>palautteet lähetetään siihen sähköpostiin, jonka opiskelija antaa testiä tehdessään. Opiskelijan kannattaa siis antaa järjestelmälle sellainen sähköpostiosoite, joka on varmuudelle voimassa vuonna 2020.</a:t>
            </a:r>
          </a:p>
          <a:p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C986-E2EC-4828-92FA-A28A7667C20D}" type="datetime1">
              <a:rPr lang="fi-FI" smtClean="0"/>
              <a:pPr/>
              <a:t>27.8.2019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Koulutuksen tutkimuslaitos - Finnish Institute for Educational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04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Muita testaukseen liittyviä käytännön asioita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0474" y="1109659"/>
            <a:ext cx="8136904" cy="4162425"/>
          </a:xfrm>
        </p:spPr>
        <p:txBody>
          <a:bodyPr/>
          <a:lstStyle/>
          <a:p>
            <a:r>
              <a:rPr lang="fi-FI" dirty="0" smtClean="0"/>
              <a:t>Korkeakouluille on toimitettu</a:t>
            </a:r>
          </a:p>
          <a:p>
            <a:pPr lvl="1"/>
            <a:r>
              <a:rPr lang="fi-FI" dirty="0" smtClean="0"/>
              <a:t>Kutsukirjepohja opiskelijoiden testiin kutsumista varten =&gt; räätälöitävä korkeakoulun omiin tarpeisiin sopivaksi</a:t>
            </a:r>
          </a:p>
          <a:p>
            <a:pPr lvl="1"/>
            <a:r>
              <a:rPr lang="fi-FI" dirty="0" smtClean="0"/>
              <a:t>Testin järjestäjän opas (lyhyt ja pidempi versio)</a:t>
            </a:r>
          </a:p>
          <a:p>
            <a:r>
              <a:rPr lang="fi-FI" dirty="0" smtClean="0"/>
              <a:t>Testaus</a:t>
            </a:r>
          </a:p>
          <a:p>
            <a:pPr lvl="1"/>
            <a:r>
              <a:rPr lang="fi-FI" dirty="0" smtClean="0"/>
              <a:t>Yksi valvoja per testisessio</a:t>
            </a:r>
          </a:p>
          <a:p>
            <a:pPr lvl="1"/>
            <a:r>
              <a:rPr lang="fi-FI" dirty="0" smtClean="0"/>
              <a:t>Rinnakkaisia testisessioita voi järjestää (ei ylärajaa)</a:t>
            </a:r>
          </a:p>
          <a:p>
            <a:r>
              <a:rPr lang="fi-FI" dirty="0" smtClean="0"/>
              <a:t>Kieliversio</a:t>
            </a:r>
          </a:p>
          <a:p>
            <a:pPr lvl="1"/>
            <a:r>
              <a:rPr lang="fi-FI" dirty="0" smtClean="0"/>
              <a:t>Kielenä joko suomi tai ruotsi</a:t>
            </a:r>
          </a:p>
          <a:p>
            <a:pPr lvl="1"/>
            <a:r>
              <a:rPr lang="fi-FI" b="1" dirty="0" smtClean="0"/>
              <a:t>Kullekin kieliversiolle avattava oma testisessio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C986-E2EC-4828-92FA-A28A7667C20D}" type="datetime1">
              <a:rPr lang="fi-FI" smtClean="0"/>
              <a:pPr/>
              <a:t>27.8.2019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Koulutuksen tutkimuslaitos - Finnish Institute for Educational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2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Muita testaukseen liittyviä käytännön asioita (jatkuu)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0474" y="1109659"/>
            <a:ext cx="8136904" cy="4162425"/>
          </a:xfrm>
        </p:spPr>
        <p:txBody>
          <a:bodyPr/>
          <a:lstStyle/>
          <a:p>
            <a:r>
              <a:rPr lang="fi-FI" dirty="0" smtClean="0"/>
              <a:t>Yksilölliset järjestelyt</a:t>
            </a:r>
          </a:p>
          <a:p>
            <a:pPr lvl="1"/>
            <a:r>
              <a:rPr lang="fi-FI" dirty="0" smtClean="0"/>
              <a:t>Testiin valikoituneet opiskelijat, </a:t>
            </a:r>
            <a:r>
              <a:rPr lang="fi-FI" dirty="0"/>
              <a:t>joilla on perusteltu syy (esimerkiksi vamma, sairaus tai rajoite) yksilöllisiin </a:t>
            </a:r>
            <a:r>
              <a:rPr lang="fi-FI" dirty="0" smtClean="0"/>
              <a:t>järjestelyihin.</a:t>
            </a:r>
          </a:p>
          <a:p>
            <a:pPr lvl="1"/>
            <a:r>
              <a:rPr lang="fi-FI" dirty="0" smtClean="0"/>
              <a:t>Testiaika voidaan tarvittaessa pidentää (50 tai 100 %) =&gt; tämä kuitenkin ilmoitettava (</a:t>
            </a:r>
            <a:r>
              <a:rPr lang="fi-FI" dirty="0" smtClean="0">
                <a:hlinkClick r:id="rId2"/>
              </a:rPr>
              <a:t>kaisa.l.j.silvennoinen@jyu.fi</a:t>
            </a:r>
            <a:r>
              <a:rPr lang="fi-FI" dirty="0" smtClean="0"/>
              <a:t>) n. yksi viikko etukäteen</a:t>
            </a:r>
          </a:p>
          <a:p>
            <a:r>
              <a:rPr lang="fi-FI" dirty="0" err="1" smtClean="0"/>
              <a:t>Last</a:t>
            </a:r>
            <a:r>
              <a:rPr lang="fi-FI" dirty="0" smtClean="0"/>
              <a:t> </a:t>
            </a:r>
            <a:r>
              <a:rPr lang="fi-FI" dirty="0" err="1" smtClean="0"/>
              <a:t>resort</a:t>
            </a:r>
            <a:r>
              <a:rPr lang="fi-FI" dirty="0" smtClean="0"/>
              <a:t>: Mikäli opiskelija ei syystä tai toisesta pysty tekemään testiä loppuun, on testi mahdollista suorittaa loppuun siitä kohdasta mihin se jäi seitsemän päivän sisällä =&gt; tällaisen pysyvän ongelman ilmaantuessa on kuitenkin sammutettava tietokone painamalla virtapainiketta.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C986-E2EC-4828-92FA-A28A7667C20D}" type="datetime1">
              <a:rPr lang="fi-FI" smtClean="0"/>
              <a:pPr/>
              <a:t>27.8.2019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Koulutuksen tutkimuslaitos - Finnish Institute for Educational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91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Tuki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dirty="0" smtClean="0"/>
              <a:t>Paikallinen </a:t>
            </a:r>
            <a:r>
              <a:rPr lang="fi-FI" dirty="0"/>
              <a:t>(korkeakoulun oma) IT-tuki</a:t>
            </a:r>
          </a:p>
          <a:p>
            <a:r>
              <a:rPr lang="fi-FI" dirty="0"/>
              <a:t>Kansallinen tuki: </a:t>
            </a:r>
            <a:r>
              <a:rPr lang="fi-FI" b="1" dirty="0"/>
              <a:t>Kaisa Silvennoinen </a:t>
            </a:r>
            <a:r>
              <a:rPr lang="fi-FI" dirty="0"/>
              <a:t>(</a:t>
            </a:r>
            <a:r>
              <a:rPr lang="fi-FI" dirty="0">
                <a:hlinkClick r:id="rId2"/>
              </a:rPr>
              <a:t>kaisa.l.j.silvennoinen@jyu.fi</a:t>
            </a:r>
            <a:r>
              <a:rPr lang="fi-FI" dirty="0"/>
              <a:t>, p. </a:t>
            </a:r>
            <a:r>
              <a:rPr lang="en-US" dirty="0"/>
              <a:t>040 620 1267)</a:t>
            </a:r>
          </a:p>
          <a:p>
            <a:r>
              <a:rPr lang="fi-FI" dirty="0"/>
              <a:t>Kansainvälinen (USA) tuki: </a:t>
            </a:r>
            <a:r>
              <a:rPr lang="fi-FI" dirty="0" err="1"/>
              <a:t>ITS:n</a:t>
            </a:r>
            <a:r>
              <a:rPr lang="fi-FI" dirty="0"/>
              <a:t> tekninen tuki (+1-800514-8494)</a:t>
            </a:r>
          </a:p>
          <a:p>
            <a:pPr lvl="1"/>
            <a:endParaRPr lang="fi-FI" dirty="0"/>
          </a:p>
          <a:p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C986-E2EC-4828-92FA-A28A7667C20D}" type="datetime1">
              <a:rPr lang="fi-FI" smtClean="0"/>
              <a:pPr/>
              <a:t>27.8.2019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Koulutuksen tutkimuslaitos - Finnish Institute for Educational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64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Lisätietoa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i-FI" dirty="0" smtClean="0"/>
              <a:t>Erikoistutkija Jani Ursin (projektipäällikkö)</a:t>
            </a:r>
          </a:p>
          <a:p>
            <a:pPr marL="0" indent="0" algn="ctr">
              <a:buNone/>
            </a:pPr>
            <a:r>
              <a:rPr lang="fi-FI" dirty="0" smtClean="0">
                <a:hlinkClick r:id="rId2"/>
              </a:rPr>
              <a:t>jani.p.ursin@jyu.fi</a:t>
            </a:r>
            <a:endParaRPr lang="fi-FI" dirty="0" smtClean="0"/>
          </a:p>
          <a:p>
            <a:pPr marL="0" indent="0" algn="ctr">
              <a:buNone/>
            </a:pPr>
            <a:r>
              <a:rPr lang="fi-FI" dirty="0" smtClean="0"/>
              <a:t>p. 050 303 0811</a:t>
            </a:r>
          </a:p>
          <a:p>
            <a:pPr marL="0" indent="0" algn="ctr">
              <a:buNone/>
            </a:pPr>
            <a:r>
              <a:rPr lang="fi-FI" dirty="0" smtClean="0"/>
              <a:t>Yliopistonlehtori Heidi Hyytinen (varaprojektipäällikkö)</a:t>
            </a:r>
          </a:p>
          <a:p>
            <a:pPr marL="0" indent="0" algn="ctr">
              <a:buNone/>
            </a:pPr>
            <a:r>
              <a:rPr lang="fi-FI" dirty="0" smtClean="0">
                <a:hlinkClick r:id="rId3"/>
              </a:rPr>
              <a:t>heidi.m.hyytinen@helsinki.fi</a:t>
            </a:r>
            <a:endParaRPr lang="fi-FI" dirty="0" smtClean="0"/>
          </a:p>
          <a:p>
            <a:pPr marL="0" indent="0" algn="ctr">
              <a:buNone/>
            </a:pPr>
            <a:r>
              <a:rPr lang="fi-FI" dirty="0" smtClean="0"/>
              <a:t>p. 0294120656</a:t>
            </a:r>
          </a:p>
          <a:p>
            <a:pPr marL="0" indent="0" algn="ctr">
              <a:buNone/>
            </a:pPr>
            <a:r>
              <a:rPr lang="fi-FI" dirty="0" smtClean="0"/>
              <a:t>Projektisihteeri Kaisa Silvennoinen (testausyhdyshenkilö)</a:t>
            </a:r>
          </a:p>
          <a:p>
            <a:pPr marL="0" indent="0" algn="ctr">
              <a:buNone/>
            </a:pPr>
            <a:r>
              <a:rPr lang="fi-FI" dirty="0" smtClean="0">
                <a:hlinkClick r:id="rId4"/>
              </a:rPr>
              <a:t>kaisa.l.j.silvennoinen@jyu.fi</a:t>
            </a:r>
            <a:endParaRPr lang="fi-FI" dirty="0" smtClean="0"/>
          </a:p>
          <a:p>
            <a:pPr marL="0" indent="0" algn="ctr">
              <a:buNone/>
            </a:pPr>
            <a:r>
              <a:rPr lang="fi-FI" dirty="0" smtClean="0"/>
              <a:t>p. </a:t>
            </a:r>
            <a:r>
              <a:rPr lang="en-US" dirty="0"/>
              <a:t>040 620 1267</a:t>
            </a:r>
            <a:endParaRPr lang="fi-FI" dirty="0" smtClean="0"/>
          </a:p>
          <a:p>
            <a:pPr marL="0" indent="0" algn="ctr">
              <a:buNone/>
            </a:pPr>
            <a:endParaRPr lang="fi-FI" dirty="0" smtClean="0"/>
          </a:p>
          <a:p>
            <a:pPr marL="0" indent="0" algn="ctr">
              <a:buNone/>
            </a:pPr>
            <a:r>
              <a:rPr lang="fi-FI" dirty="0" smtClean="0"/>
              <a:t>www-sivut:</a:t>
            </a:r>
          </a:p>
          <a:p>
            <a:pPr marL="0" indent="0" algn="ctr">
              <a:buNone/>
            </a:pPr>
            <a:r>
              <a:rPr lang="fi-FI" dirty="0" smtClean="0"/>
              <a:t>https://</a:t>
            </a:r>
            <a:r>
              <a:rPr lang="fi-FI" dirty="0"/>
              <a:t>ktl.jyu.fi/fi/hankkeet/kappas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C986-E2EC-4828-92FA-A28A7667C20D}" type="datetime1">
              <a:rPr lang="fi-FI" smtClean="0"/>
              <a:pPr/>
              <a:t>27.8.2019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Koulutuksen tutkimuslaitos - Finnish Institute for Educational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62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Ohjelma</a:t>
            </a:r>
            <a:r>
              <a:rPr lang="fi-FI" smtClean="0"/>
              <a:t>, 22.8.2019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12.00–12.15 Tervetuloa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i-FI" dirty="0" smtClean="0"/>
              <a:t>12.15–13.30 </a:t>
            </a:r>
            <a:r>
              <a:rPr lang="fi-FI" dirty="0"/>
              <a:t>Testien toteuttamisen ohjeistuksen </a:t>
            </a:r>
            <a:r>
              <a:rPr lang="fi-FI" dirty="0" smtClean="0"/>
              <a:t>läpikäyminen ja testi </a:t>
            </a:r>
            <a:r>
              <a:rPr lang="fi-FI" dirty="0"/>
              <a:t>valvojan näkökulmasta </a:t>
            </a:r>
            <a:r>
              <a:rPr lang="fi-FI" dirty="0" smtClean="0"/>
              <a:t>– demonstraatio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i-FI" dirty="0" smtClean="0"/>
              <a:t>13.30–14.00 Tauko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i-FI" dirty="0" smtClean="0"/>
              <a:t>14.00–15.00 </a:t>
            </a:r>
            <a:r>
              <a:rPr lang="fi-FI" dirty="0"/>
              <a:t>Kysymykset ja vastaukset -osio ja keskustelua opiskelijoiden </a:t>
            </a:r>
            <a:r>
              <a:rPr lang="fi-FI" dirty="0" smtClean="0"/>
              <a:t>valinnasta</a:t>
            </a:r>
            <a:endParaRPr lang="en-US" dirty="0"/>
          </a:p>
          <a:p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C986-E2EC-4828-92FA-A28A7667C20D}" type="datetime1">
              <a:rPr lang="fi-FI" smtClean="0"/>
              <a:pPr/>
              <a:t>27.8.2019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Koulutuksen tutkimuslaitos - Finnish Institute for Educational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74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Kappas-hankkeen tavoitteet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82319"/>
            <a:ext cx="8280921" cy="4761755"/>
          </a:xfrm>
        </p:spPr>
        <p:txBody>
          <a:bodyPr/>
          <a:lstStyle/>
          <a:p>
            <a:r>
              <a:rPr lang="fi-FI" sz="1800" dirty="0" smtClean="0"/>
              <a:t>Kappas = </a:t>
            </a:r>
            <a:r>
              <a:rPr lang="fi-FI" sz="1800" u="sng" dirty="0" smtClean="0"/>
              <a:t>K</a:t>
            </a:r>
            <a:r>
              <a:rPr lang="fi-FI" sz="1800" dirty="0" smtClean="0"/>
              <a:t>or­ke</a:t>
            </a:r>
            <a:r>
              <a:rPr lang="fi-FI" sz="1800" u="sng" dirty="0" smtClean="0"/>
              <a:t>a</a:t>
            </a:r>
            <a:r>
              <a:rPr lang="fi-FI" sz="1800" dirty="0" smtClean="0"/>
              <a:t>kou­luo­piske­li­joi­den </a:t>
            </a:r>
            <a:r>
              <a:rPr lang="fi-FI" sz="1800" dirty="0"/>
              <a:t>o</a:t>
            </a:r>
            <a:r>
              <a:rPr lang="fi-FI" sz="1800" u="sng" dirty="0"/>
              <a:t>p­p</a:t>
            </a:r>
            <a:r>
              <a:rPr lang="fi-FI" sz="1800" dirty="0"/>
              <a:t>i­mis­tu­los­ten </a:t>
            </a:r>
            <a:r>
              <a:rPr lang="fi-FI" sz="1800" u="sng" dirty="0"/>
              <a:t>a</a:t>
            </a:r>
            <a:r>
              <a:rPr lang="fi-FI" sz="1800" dirty="0"/>
              <a:t>r­vioin­ti </a:t>
            </a:r>
            <a:r>
              <a:rPr lang="fi-FI" sz="1800" u="sng" dirty="0"/>
              <a:t>S</a:t>
            </a:r>
            <a:r>
              <a:rPr lang="fi-FI" sz="1800" dirty="0"/>
              <a:t>uo­mes­sa</a:t>
            </a:r>
          </a:p>
          <a:p>
            <a:r>
              <a:rPr lang="fi-FI" sz="1800" dirty="0" smtClean="0"/>
              <a:t>Hankkeen tavoitteena on tutkia</a:t>
            </a:r>
          </a:p>
          <a:p>
            <a:pPr marL="817200" lvl="1" indent="-457200">
              <a:buFont typeface="+mj-lt"/>
              <a:buAutoNum type="arabicPeriod"/>
            </a:pPr>
            <a:r>
              <a:rPr lang="fi-FI" sz="1800" dirty="0" smtClean="0"/>
              <a:t>millä </a:t>
            </a:r>
            <a:r>
              <a:rPr lang="fi-FI" sz="1800" dirty="0"/>
              <a:t>tasolla suomalaisten korkeakouluopiskelijoiden yleiset eli </a:t>
            </a:r>
            <a:r>
              <a:rPr lang="fi-FI" sz="1800" dirty="0" err="1"/>
              <a:t>geneeriset</a:t>
            </a:r>
            <a:r>
              <a:rPr lang="fi-FI" sz="1800" dirty="0"/>
              <a:t> taidot ovat, ja</a:t>
            </a:r>
          </a:p>
          <a:p>
            <a:pPr marL="817200" lvl="1" indent="-457200">
              <a:buFont typeface="+mj-lt"/>
              <a:buAutoNum type="arabicPeriod"/>
            </a:pPr>
            <a:r>
              <a:rPr lang="fi-FI" sz="1800" dirty="0"/>
              <a:t>miten taidot kehittyvät korkeakouluopintojen </a:t>
            </a:r>
            <a:r>
              <a:rPr lang="fi-FI" sz="1800" dirty="0" smtClean="0"/>
              <a:t>aikana, ja</a:t>
            </a:r>
          </a:p>
          <a:p>
            <a:pPr marL="817200" lvl="1" indent="-457200">
              <a:buFont typeface="+mj-lt"/>
              <a:buAutoNum type="arabicPeriod"/>
            </a:pPr>
            <a:r>
              <a:rPr lang="fi-FI" sz="1800" dirty="0"/>
              <a:t>m</a:t>
            </a:r>
            <a:r>
              <a:rPr lang="fi-FI" sz="1800" dirty="0" smtClean="0"/>
              <a:t>illaisia koulutusalakohtaisia eroja ja yhtäläisyyksiä opiskelijoiden </a:t>
            </a:r>
            <a:r>
              <a:rPr lang="fi-FI" sz="1800" dirty="0" err="1" smtClean="0"/>
              <a:t>geneerisissä</a:t>
            </a:r>
            <a:r>
              <a:rPr lang="fi-FI" sz="1800" dirty="0" smtClean="0"/>
              <a:t> taidoissa voidaan tunnistaa?</a:t>
            </a:r>
            <a:endParaRPr lang="fi-FI" sz="1800" dirty="0"/>
          </a:p>
          <a:p>
            <a:r>
              <a:rPr lang="fi-FI" sz="1800" dirty="0" smtClean="0"/>
              <a:t>Yleisiksi </a:t>
            </a:r>
            <a:r>
              <a:rPr lang="fi-FI" sz="1800" dirty="0"/>
              <a:t>taidoiksi määritellään tässä yhteydessä </a:t>
            </a:r>
          </a:p>
          <a:p>
            <a:pPr lvl="1"/>
            <a:r>
              <a:rPr lang="fi-FI" sz="1800" i="1" dirty="0"/>
              <a:t>Analyyttinen päättely ja arviointi </a:t>
            </a:r>
            <a:r>
              <a:rPr lang="fi-FI" sz="1800" dirty="0"/>
              <a:t>(miten opiskelija osaa identifioida vaihtoehtoisten perusteluiden heikkoudet ja vahvuudet sekä miten hän osaa erottaa luotettavat lähteet epäluotettavista),</a:t>
            </a:r>
          </a:p>
          <a:p>
            <a:pPr lvl="1"/>
            <a:r>
              <a:rPr lang="fi-FI" sz="1800" i="1" dirty="0"/>
              <a:t>Ongelmanratkaisu</a:t>
            </a:r>
            <a:r>
              <a:rPr lang="fi-FI" sz="1800" dirty="0"/>
              <a:t> (miten opiskelija osaa tunnistaa ongelmatilanteen ja ratkaista sen perustellusti),</a:t>
            </a:r>
          </a:p>
          <a:p>
            <a:pPr lvl="1"/>
            <a:r>
              <a:rPr lang="fi-FI" sz="1800" i="1" dirty="0" err="1"/>
              <a:t>Argumentatiivinen</a:t>
            </a:r>
            <a:r>
              <a:rPr lang="fi-FI" sz="1800" i="1" dirty="0"/>
              <a:t> kirjoittaminen </a:t>
            </a:r>
            <a:r>
              <a:rPr lang="fi-FI" sz="1800" dirty="0"/>
              <a:t>(tekstin vakuuttavuus ja argumentaation eheys; miten loogisesti </a:t>
            </a:r>
            <a:r>
              <a:rPr lang="fi-FI" sz="1800" dirty="0" smtClean="0"/>
              <a:t>vastaus </a:t>
            </a:r>
            <a:r>
              <a:rPr lang="fi-FI" sz="1800" dirty="0"/>
              <a:t>on rakennettu)</a:t>
            </a:r>
          </a:p>
          <a:p>
            <a:pPr lvl="1"/>
            <a:r>
              <a:rPr lang="fi-FI" sz="1800" i="1" dirty="0"/>
              <a:t>Kielen selkeys </a:t>
            </a:r>
            <a:r>
              <a:rPr lang="fi-FI" sz="1800" dirty="0"/>
              <a:t>(taito tuottaa selkeää tekstiä)</a:t>
            </a:r>
          </a:p>
          <a:p>
            <a:pPr lvl="1"/>
            <a:endParaRPr lang="fi-FI" sz="1800" i="1" dirty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C986-E2EC-4828-92FA-A28A7667C20D}" type="datetime1">
              <a:rPr lang="fi-FI" smtClean="0"/>
              <a:pPr/>
              <a:t>27.8.2019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Koulutuksen tutkimuslaitos - Finnish Institute for Educational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61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Arviointihankkeen koordinaatio ja toteuttajat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C986-E2EC-4828-92FA-A28A7667C20D}" type="datetime1">
              <a:rPr lang="fi-FI" smtClean="0"/>
              <a:pPr/>
              <a:t>27.8.2019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Koulutuksen</a:t>
            </a:r>
            <a:r>
              <a:rPr lang="en-US" dirty="0" smtClean="0"/>
              <a:t> </a:t>
            </a:r>
            <a:r>
              <a:rPr lang="en-US" dirty="0" err="1" smtClean="0"/>
              <a:t>tutkimuslaitos</a:t>
            </a:r>
            <a:r>
              <a:rPr lang="en-US" dirty="0" smtClean="0"/>
              <a:t> - Finnish Institute for Educational Research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0932691"/>
              </p:ext>
            </p:extLst>
          </p:nvPr>
        </p:nvGraphicFramePr>
        <p:xfrm>
          <a:off x="107505" y="980728"/>
          <a:ext cx="849674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017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Osallistuvat korkeakoulut</a:t>
            </a:r>
            <a:endParaRPr lang="fi-FI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509091"/>
              </p:ext>
            </p:extLst>
          </p:nvPr>
        </p:nvGraphicFramePr>
        <p:xfrm>
          <a:off x="468313" y="1268413"/>
          <a:ext cx="8135938" cy="40284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067969">
                  <a:extLst>
                    <a:ext uri="{9D8B030D-6E8A-4147-A177-3AD203B41FA5}">
                      <a16:colId xmlns:a16="http://schemas.microsoft.com/office/drawing/2014/main" val="2275856897"/>
                    </a:ext>
                  </a:extLst>
                </a:gridCol>
                <a:gridCol w="4067969">
                  <a:extLst>
                    <a:ext uri="{9D8B030D-6E8A-4147-A177-3AD203B41FA5}">
                      <a16:colId xmlns:a16="http://schemas.microsoft.com/office/drawing/2014/main" val="15774588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Ammattikorkeakoulut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Yliopistot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945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800" dirty="0" smtClean="0"/>
                        <a:t>Hämeen ammattikorkeakoulu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800" dirty="0" err="1" smtClean="0"/>
                        <a:t>Kaakkois</a:t>
                      </a:r>
                      <a:r>
                        <a:rPr lang="fi-FI" sz="1800" dirty="0" smtClean="0"/>
                        <a:t>-Suomen amk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800" dirty="0" smtClean="0"/>
                        <a:t>Lapin ammattikorkeakoulu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800" dirty="0" smtClean="0"/>
                        <a:t>Laurea-ammattikorkeakoulu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800" dirty="0" smtClean="0"/>
                        <a:t>Metropolia ammattikorkeakoulu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800" dirty="0" smtClean="0"/>
                        <a:t>Savonia-ammattikorkeakoulu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800" dirty="0" smtClean="0"/>
                        <a:t>Tampereen ammattikorkeakoulu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800" dirty="0" smtClean="0"/>
                        <a:t>Aalto-yliopisto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800" dirty="0" smtClean="0"/>
                        <a:t>Helsingin yliopisto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800" dirty="0" smtClean="0"/>
                        <a:t>Itä-Suomen yliopisto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800" dirty="0" smtClean="0"/>
                        <a:t>Jyväskylän yliopisto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800" dirty="0" smtClean="0"/>
                        <a:t>Lappeenrannan-Lahden teknillinen yliopisto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800" dirty="0" smtClean="0"/>
                        <a:t>Maanpuolustuskorkeakoulu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800" dirty="0" smtClean="0"/>
                        <a:t>Oulun yliopisto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800" dirty="0" err="1" smtClean="0"/>
                        <a:t>Svenska</a:t>
                      </a:r>
                      <a:r>
                        <a:rPr lang="fi-FI" sz="1800" dirty="0" smtClean="0"/>
                        <a:t> </a:t>
                      </a:r>
                      <a:r>
                        <a:rPr lang="fi-FI" sz="1800" dirty="0" err="1" smtClean="0"/>
                        <a:t>handelshögskolan</a:t>
                      </a:r>
                      <a:endParaRPr lang="fi-FI" sz="180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800" dirty="0" smtClean="0"/>
                        <a:t>Taideyliopisto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800" dirty="0" smtClean="0"/>
                        <a:t>Turun yliopisto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800" dirty="0" smtClean="0"/>
                        <a:t>Åbo Akademi</a:t>
                      </a:r>
                    </a:p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089663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C986-E2EC-4828-92FA-A28A7667C20D}" type="datetime1">
              <a:rPr lang="fi-FI" smtClean="0"/>
              <a:pPr/>
              <a:t>27.8.2019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Koulutuksen tutkimuslaitos - Finnish Institute for Educational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87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Testin toteuttaminen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Kohderyhmä:</a:t>
            </a:r>
          </a:p>
          <a:p>
            <a:pPr lvl="1"/>
            <a:r>
              <a:rPr lang="fi-FI" dirty="0"/>
              <a:t>Aloittavat (n = ~200/kk) ja alemman kk-tutkinnon loppuvaiheen (n = ~200/kk) </a:t>
            </a:r>
            <a:r>
              <a:rPr lang="fi-FI" dirty="0" smtClean="0"/>
              <a:t>opiskelijat (yhteensä ~7000 opiskelijaa)</a:t>
            </a:r>
          </a:p>
          <a:p>
            <a:pPr lvl="1"/>
            <a:r>
              <a:rPr lang="fi-FI" dirty="0" smtClean="0"/>
              <a:t>Aloittavat opiskelijat tarkoitus testata alkusyksystä ja loppuvaiheen opiskelijat loppuvuodesta</a:t>
            </a:r>
            <a:endParaRPr lang="fi-FI" dirty="0"/>
          </a:p>
          <a:p>
            <a:r>
              <a:rPr lang="fi-FI" dirty="0" smtClean="0"/>
              <a:t>Instrumentti</a:t>
            </a:r>
          </a:p>
          <a:p>
            <a:pPr lvl="1"/>
            <a:r>
              <a:rPr lang="fi-FI" dirty="0" smtClean="0"/>
              <a:t>Avoin kysymys (osaamistehtävä), 60 min</a:t>
            </a:r>
          </a:p>
          <a:p>
            <a:pPr lvl="1"/>
            <a:r>
              <a:rPr lang="fi-FI" dirty="0" smtClean="0"/>
              <a:t>Monivalintaosio (25 kysymystä), 30 min</a:t>
            </a:r>
          </a:p>
          <a:p>
            <a:pPr lvl="1"/>
            <a:r>
              <a:rPr lang="fi-FI" dirty="0" smtClean="0"/>
              <a:t>Taustatietokysely (17+20 kysymystä</a:t>
            </a:r>
            <a:r>
              <a:rPr lang="fi-FI" dirty="0"/>
              <a:t>), ~ </a:t>
            </a:r>
            <a:r>
              <a:rPr lang="fi-FI" dirty="0" smtClean="0"/>
              <a:t>15 min</a:t>
            </a:r>
          </a:p>
          <a:p>
            <a:r>
              <a:rPr lang="fi-FI" dirty="0" smtClean="0"/>
              <a:t>Testin alussa opiskelija lukee ja hyväksyy tietosuojailmoituksen</a:t>
            </a:r>
          </a:p>
          <a:p>
            <a:pPr marL="360000" lvl="1" indent="0">
              <a:buNone/>
            </a:pPr>
            <a:endParaRPr lang="fi-FI" dirty="0" smtClean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C986-E2EC-4828-92FA-A28A7667C20D}" type="datetime1">
              <a:rPr lang="fi-FI" smtClean="0"/>
              <a:pPr/>
              <a:t>27.8.2019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Koulutuksen tutkimuslaitos - Finnish Institute for Educational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59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Testien toteuttaminen (jatkuu)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Testaus (9–12/2019)</a:t>
            </a:r>
          </a:p>
          <a:p>
            <a:pPr lvl="1"/>
            <a:r>
              <a:rPr lang="fi-FI" dirty="0" smtClean="0"/>
              <a:t>Valvottu 2h 15 min (varaa 3 h/testikerta) kestävä testitilanne</a:t>
            </a:r>
          </a:p>
          <a:p>
            <a:pPr lvl="1"/>
            <a:r>
              <a:rPr lang="fi-FI" dirty="0" smtClean="0"/>
              <a:t>Tehdään </a:t>
            </a:r>
            <a:r>
              <a:rPr lang="fi-FI" dirty="0"/>
              <a:t>tietokoneilla</a:t>
            </a:r>
          </a:p>
          <a:p>
            <a:r>
              <a:rPr lang="fi-FI" dirty="0" smtClean="0"/>
              <a:t>Korkeakoulun vastuulla järjestää testit</a:t>
            </a:r>
          </a:p>
          <a:p>
            <a:pPr lvl="1"/>
            <a:r>
              <a:rPr lang="fi-FI" dirty="0" smtClean="0"/>
              <a:t>Tilat ja tietokoneet (testin voi tehdä myös omalla kannettavalla)</a:t>
            </a:r>
          </a:p>
          <a:p>
            <a:pPr lvl="1"/>
            <a:r>
              <a:rPr lang="fi-FI" dirty="0" smtClean="0"/>
              <a:t>Valvonta ja paikallinen tekninen tuki</a:t>
            </a:r>
          </a:p>
          <a:p>
            <a:r>
              <a:rPr lang="fi-FI" dirty="0" smtClean="0"/>
              <a:t>Korkeakoulujen yhdyshenkilöt koulutetaan testien järjestämiseen </a:t>
            </a:r>
          </a:p>
          <a:p>
            <a:r>
              <a:rPr lang="fi-FI" dirty="0" smtClean="0"/>
              <a:t>Kansallinen toteuttaja (KTL/HYPE) ja kansainvälinen koordinaattori (CAE) tarjoavat tukea mahdollisissa ongelmatilanteissa testauksen aikana.</a:t>
            </a:r>
            <a:endParaRPr lang="fi-FI" dirty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C986-E2EC-4828-92FA-A28A7667C20D}" type="datetime1">
              <a:rPr lang="fi-FI" smtClean="0"/>
              <a:pPr/>
              <a:t>27.8.2019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Koulutuksen tutkimuslaitos - Finnish Institute for Educational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7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Ennen testiä (1/2)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15517"/>
            <a:ext cx="8282557" cy="4689747"/>
          </a:xfrm>
        </p:spPr>
        <p:txBody>
          <a:bodyPr>
            <a:noAutofit/>
          </a:bodyPr>
          <a:lstStyle/>
          <a:p>
            <a:r>
              <a:rPr lang="fi-FI" sz="1800" dirty="0"/>
              <a:t>Varaa riittävä määrä ATK-luokkia/testitiloja</a:t>
            </a:r>
          </a:p>
          <a:p>
            <a:r>
              <a:rPr lang="fi-FI" sz="1800" dirty="0" smtClean="0"/>
              <a:t>Korkeakoulun yhdyshenkilö saa sähköpostitse tunnukset järjestelmään</a:t>
            </a:r>
          </a:p>
          <a:p>
            <a:pPr lvl="1"/>
            <a:r>
              <a:rPr lang="fi-FI" sz="1800" dirty="0" smtClean="0"/>
              <a:t>Englanninkielisen sähköpostin lähettää ITS </a:t>
            </a:r>
            <a:r>
              <a:rPr lang="fi-FI" sz="1800" dirty="0" err="1" smtClean="0"/>
              <a:t>Customer</a:t>
            </a:r>
            <a:r>
              <a:rPr lang="fi-FI" sz="1800" dirty="0" smtClean="0"/>
              <a:t> </a:t>
            </a:r>
            <a:r>
              <a:rPr lang="fi-FI" sz="1800" dirty="0" err="1" smtClean="0"/>
              <a:t>Support</a:t>
            </a:r>
            <a:r>
              <a:rPr lang="fi-FI" sz="1800" dirty="0" smtClean="0"/>
              <a:t> otsikolla ’</a:t>
            </a:r>
            <a:r>
              <a:rPr lang="fi-FI" sz="1800" dirty="0" err="1" smtClean="0"/>
              <a:t>Welcome</a:t>
            </a:r>
            <a:r>
              <a:rPr lang="fi-FI" sz="1800" dirty="0" smtClean="0"/>
              <a:t> to CLA+ International’</a:t>
            </a:r>
          </a:p>
          <a:p>
            <a:r>
              <a:rPr lang="fi-FI" sz="1800" dirty="0" smtClean="0"/>
              <a:t>Kirjaudu </a:t>
            </a:r>
            <a:r>
              <a:rPr lang="fi-FI" sz="1800" dirty="0"/>
              <a:t>sisään valvojan käyttöliittymään (http://admin-clainternational.cae.org) ja varmista, että </a:t>
            </a:r>
          </a:p>
          <a:p>
            <a:pPr lvl="1"/>
            <a:r>
              <a:rPr lang="fi-FI" sz="1800" dirty="0"/>
              <a:t>pääset sisään järjestelmään</a:t>
            </a:r>
          </a:p>
          <a:p>
            <a:pPr lvl="1"/>
            <a:r>
              <a:rPr lang="fi-FI" sz="1800" dirty="0"/>
              <a:t>voit luoda </a:t>
            </a:r>
            <a:r>
              <a:rPr lang="fi-FI" sz="1800" dirty="0" smtClean="0"/>
              <a:t>testi-istuntoja (</a:t>
            </a:r>
            <a:r>
              <a:rPr lang="fi-FI" sz="1800" i="1" dirty="0" smtClean="0"/>
              <a:t>Testin suoritus</a:t>
            </a:r>
            <a:r>
              <a:rPr lang="fi-FI" sz="1800" dirty="0" smtClean="0"/>
              <a:t>)</a:t>
            </a:r>
            <a:endParaRPr lang="fi-FI" sz="1800" dirty="0"/>
          </a:p>
          <a:p>
            <a:pPr lvl="1"/>
            <a:r>
              <a:rPr lang="fi-FI" sz="1800" dirty="0"/>
              <a:t>lisätä tarvittaessa </a:t>
            </a:r>
            <a:r>
              <a:rPr lang="fi-FI" sz="1800" dirty="0" smtClean="0"/>
              <a:t>valvojia (</a:t>
            </a:r>
            <a:r>
              <a:rPr lang="fi-FI" sz="1800" i="1" dirty="0" smtClean="0"/>
              <a:t>Käyttäjät</a:t>
            </a:r>
            <a:r>
              <a:rPr lang="fi-FI" sz="1800" dirty="0" smtClean="0"/>
              <a:t>)</a:t>
            </a:r>
            <a:endParaRPr lang="fi-FI" sz="1800" dirty="0"/>
          </a:p>
          <a:p>
            <a:r>
              <a:rPr lang="fi-FI" sz="1800" dirty="0"/>
              <a:t>Suorita järjestelmätarkastus, arvioi verkon tila ja käytä valmius- ja vianmääritystyökaluja valvojan käyttöliittymän etusivulta löytyvästä </a:t>
            </a:r>
            <a:r>
              <a:rPr lang="fi-FI" sz="1800" dirty="0" smtClean="0"/>
              <a:t>”</a:t>
            </a:r>
            <a:r>
              <a:rPr lang="fi-FI" sz="1800" i="1" dirty="0" smtClean="0"/>
              <a:t>Tarkista valmius” </a:t>
            </a:r>
            <a:r>
              <a:rPr lang="fi-FI" sz="1800" dirty="0" smtClean="0"/>
              <a:t>-kohdassa </a:t>
            </a:r>
            <a:r>
              <a:rPr lang="fi-FI" sz="1800" dirty="0"/>
              <a:t>(</a:t>
            </a:r>
            <a:r>
              <a:rPr lang="fi-FI" sz="1800" dirty="0">
                <a:hlinkClick r:id="rId2"/>
              </a:rPr>
              <a:t>http://admin-clainternational.cae.org</a:t>
            </a:r>
            <a:r>
              <a:rPr lang="fi-FI" sz="1800" dirty="0"/>
              <a:t>) </a:t>
            </a:r>
            <a:r>
              <a:rPr lang="fi-FI" sz="1800" dirty="0">
                <a:sym typeface="Wingdings" panose="05000000000000000000" pitchFamily="2" charset="2"/>
              </a:rPr>
              <a:t> valitse </a:t>
            </a:r>
            <a:r>
              <a:rPr lang="fi-FI" sz="1800" dirty="0" smtClean="0">
                <a:sym typeface="Wingdings" panose="05000000000000000000" pitchFamily="2" charset="2"/>
              </a:rPr>
              <a:t>”</a:t>
            </a:r>
            <a:r>
              <a:rPr lang="fi-FI" sz="1800" i="1" dirty="0" smtClean="0">
                <a:sym typeface="Wingdings" panose="05000000000000000000" pitchFamily="2" charset="2"/>
              </a:rPr>
              <a:t>Järjestelmätarkastus</a:t>
            </a:r>
            <a:r>
              <a:rPr lang="fi-FI" sz="1800" dirty="0" smtClean="0">
                <a:sym typeface="Wingdings" panose="05000000000000000000" pitchFamily="2" charset="2"/>
              </a:rPr>
              <a:t>” </a:t>
            </a:r>
            <a:endParaRPr lang="fi-FI" sz="18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0117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Ennen testiä (2/2)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i-FI" dirty="0"/>
              <a:t>Jos testaukset järjestetään korkeakoulun koneilla, tarkasta etukäteen </a:t>
            </a:r>
            <a:r>
              <a:rPr lang="fi-FI" i="1" dirty="0"/>
              <a:t>turvallisen selaimen </a:t>
            </a:r>
            <a:r>
              <a:rPr lang="fi-FI" dirty="0"/>
              <a:t>lataus testikoneille. Opiskelijat suorittavat CLA+ -testin turvallisessa selaimessa, joten he eivät pääse käyttämään muita ohjelmia. Turvallinen selain avataan napsauttamalla opiskelijan CLA+ -käyttöliittymässä (http://claintsecure.starttest.com</a:t>
            </a:r>
            <a:r>
              <a:rPr lang="fi-FI" dirty="0">
                <a:latin typeface="Gill Sans MT" panose="020B0502020104020203" pitchFamily="34" charset="0"/>
              </a:rPr>
              <a:t>)</a:t>
            </a:r>
            <a:r>
              <a:rPr lang="fi-FI" dirty="0"/>
              <a:t> Lataa-painiketta ja valitse Suorita (</a:t>
            </a:r>
            <a:r>
              <a:rPr lang="fi-FI" i="1" dirty="0" err="1"/>
              <a:t>Download</a:t>
            </a:r>
            <a:r>
              <a:rPr lang="fi-FI" i="1" dirty="0"/>
              <a:t> Button </a:t>
            </a:r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i="1" dirty="0" err="1">
                <a:sym typeface="Wingdings" panose="05000000000000000000" pitchFamily="2" charset="2"/>
              </a:rPr>
              <a:t>Run</a:t>
            </a:r>
            <a:r>
              <a:rPr lang="fi-FI" dirty="0">
                <a:sym typeface="Wingdings" panose="05000000000000000000" pitchFamily="2" charset="2"/>
              </a:rPr>
              <a:t>)</a:t>
            </a:r>
            <a:r>
              <a:rPr lang="fi-FI" dirty="0"/>
              <a:t>. </a:t>
            </a:r>
            <a:endParaRPr lang="fi-FI" u="sng" dirty="0" smtClean="0"/>
          </a:p>
          <a:p>
            <a:pPr lvl="1"/>
            <a:r>
              <a:rPr lang="fi-FI" u="sng" dirty="0" smtClean="0"/>
              <a:t>Testi </a:t>
            </a:r>
            <a:r>
              <a:rPr lang="fi-FI" u="sng" dirty="0"/>
              <a:t>vaatii Internet </a:t>
            </a:r>
            <a:r>
              <a:rPr lang="fi-FI" u="sng" dirty="0" err="1"/>
              <a:t>Explorin</a:t>
            </a:r>
            <a:r>
              <a:rPr lang="fi-FI" u="sng" dirty="0"/>
              <a:t> tai Safarin käyttöä</a:t>
            </a:r>
            <a:r>
              <a:rPr lang="fi-FI" dirty="0"/>
              <a:t> (opiskelija ei voi tehdä testiä millään muulla </a:t>
            </a:r>
            <a:r>
              <a:rPr lang="fi-FI" dirty="0" smtClean="0"/>
              <a:t>selaimella)</a:t>
            </a:r>
          </a:p>
          <a:p>
            <a:pPr lvl="1"/>
            <a:r>
              <a:rPr lang="fi-FI" dirty="0" smtClean="0"/>
              <a:t>Salli </a:t>
            </a:r>
            <a:r>
              <a:rPr lang="fi-FI" dirty="0"/>
              <a:t>ponnahdusikkunat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C986-E2EC-4828-92FA-A28A7667C20D}" type="datetime1">
              <a:rPr lang="fi-FI" smtClean="0"/>
              <a:pPr/>
              <a:t>27.8.2019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Koulutuksen tutkimuslaitos - Finnish Institute for Educational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06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ahtera_mallista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Helvetica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ukautettu suunnittelumalli">
  <a:themeElements>
    <a:clrScheme name="1_Mukautettu suunnittelumall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Mukautettu suunnittelumalli">
      <a:majorFont>
        <a:latin typeface="Helvetica"/>
        <a:ea typeface=""/>
        <a:cs typeface=""/>
      </a:majorFont>
      <a:minorFont>
        <a:latin typeface="Helvetica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1_Mukautettu suunnittelumall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kautettu suunnittelumall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kautettu suunnittelumall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kautettu suunnittelumall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kautettu suunnittelumall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kautettu suunnittelumall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kautettu suunnittelumall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kautettu suunnittelumall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kautettu suunnittelumall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kautettu suunnittelumall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kautettu suunnittelumall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kautettu suunnittelumall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vaahtera_mallista</Template>
  <TotalTime>4067</TotalTime>
  <Words>1562</Words>
  <Application>Microsoft Office PowerPoint</Application>
  <PresentationFormat>On-screen Show (4:3)</PresentationFormat>
  <Paragraphs>202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MS PGothic</vt:lpstr>
      <vt:lpstr>Arial</vt:lpstr>
      <vt:lpstr>Calibri</vt:lpstr>
      <vt:lpstr>Gill Sans MT</vt:lpstr>
      <vt:lpstr>Helvetica</vt:lpstr>
      <vt:lpstr>Helvetica Condensed</vt:lpstr>
      <vt:lpstr>Wingdings</vt:lpstr>
      <vt:lpstr>vaahtera_mallista</vt:lpstr>
      <vt:lpstr>1_Mukautettu suunnittelumalli</vt:lpstr>
      <vt:lpstr>Kappas-testien toteuttaminen –koulutus</vt:lpstr>
      <vt:lpstr>Ohjelma, 22.8.2019</vt:lpstr>
      <vt:lpstr>Kappas-hankkeen tavoitteet</vt:lpstr>
      <vt:lpstr>Arviointihankkeen koordinaatio ja toteuttajat</vt:lpstr>
      <vt:lpstr>Osallistuvat korkeakoulut</vt:lpstr>
      <vt:lpstr>Testin toteuttaminen</vt:lpstr>
      <vt:lpstr>Testien toteuttaminen (jatkuu)</vt:lpstr>
      <vt:lpstr>Ennen testiä (1/2)</vt:lpstr>
      <vt:lpstr>Ennen testiä (2/2)</vt:lpstr>
      <vt:lpstr>KÄYTTÖJÄRJESTELMÄÄ JA SELAINTA KOSKEVAT VAATIMUKSET SUOSITELLUT YHTEYSNOPEUDET JA LAITTEISTO</vt:lpstr>
      <vt:lpstr>Testipäivänä ennen opiskelijoiden saapumista</vt:lpstr>
      <vt:lpstr>CLA+ Int. -testi - järjestäminen opiskelijoille</vt:lpstr>
      <vt:lpstr>Opiskelijoiden ohjeistaminen</vt:lpstr>
      <vt:lpstr>Opiskelijoiden ohjeistaminen (jatkuu)</vt:lpstr>
      <vt:lpstr>Muita testaukseen liittyviä käytännön asioita</vt:lpstr>
      <vt:lpstr>Muita testaukseen liittyviä käytännön asioita (jatkuu)</vt:lpstr>
      <vt:lpstr>Tuki</vt:lpstr>
      <vt:lpstr>Lisätietoa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Finnish Institute for Educational Research, FIER</dc:title>
  <dc:creator>Kirsi Häkämies</dc:creator>
  <cp:lastModifiedBy>Silvennoinen, Kaisa</cp:lastModifiedBy>
  <cp:revision>627</cp:revision>
  <cp:lastPrinted>2019-08-21T05:03:55Z</cp:lastPrinted>
  <dcterms:created xsi:type="dcterms:W3CDTF">2011-08-11T07:33:19Z</dcterms:created>
  <dcterms:modified xsi:type="dcterms:W3CDTF">2019-08-27T07:38:26Z</dcterms:modified>
</cp:coreProperties>
</file>