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9" r:id="rId2"/>
    <p:sldId id="284" r:id="rId3"/>
    <p:sldId id="286" r:id="rId4"/>
    <p:sldId id="289" r:id="rId5"/>
    <p:sldId id="287" r:id="rId6"/>
    <p:sldId id="288" r:id="rId7"/>
    <p:sldId id="261" r:id="rId8"/>
    <p:sldId id="262" r:id="rId9"/>
    <p:sldId id="263" r:id="rId10"/>
    <p:sldId id="279" r:id="rId11"/>
    <p:sldId id="265" r:id="rId12"/>
    <p:sldId id="312" r:id="rId13"/>
    <p:sldId id="300" r:id="rId14"/>
    <p:sldId id="301" r:id="rId15"/>
    <p:sldId id="295" r:id="rId16"/>
    <p:sldId id="310" r:id="rId17"/>
    <p:sldId id="317" r:id="rId18"/>
    <p:sldId id="316" r:id="rId19"/>
    <p:sldId id="313" r:id="rId20"/>
    <p:sldId id="266" r:id="rId21"/>
    <p:sldId id="307" r:id="rId22"/>
    <p:sldId id="291" r:id="rId23"/>
    <p:sldId id="315" r:id="rId24"/>
    <p:sldId id="293" r:id="rId25"/>
    <p:sldId id="294" r:id="rId26"/>
    <p:sldId id="309" r:id="rId27"/>
  </p:sldIdLst>
  <p:sldSz cx="9144000" cy="6858000" type="screen4x3"/>
  <p:notesSz cx="6810375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87500" autoAdjust="0"/>
  </p:normalViewPr>
  <p:slideViewPr>
    <p:cSldViewPr>
      <p:cViewPr>
        <p:scale>
          <a:sx n="75" d="100"/>
          <a:sy n="75" d="100"/>
        </p:scale>
        <p:origin x="-62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53400-62D0-4F9B-A7B1-5F2EB578E79F}" type="datetimeFigureOut">
              <a:rPr lang="fi-FI" smtClean="0"/>
              <a:t>20.1.2014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8E4B3-F265-4FB4-9578-39031B2CB5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19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FD0F-B0F4-4A94-A76D-277CF38AF164}" type="datetimeFigureOut">
              <a:rPr lang="fi-FI" smtClean="0"/>
              <a:t>20.1.2014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9550F-BCE4-4322-BBF4-BB8A02B725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67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550F-BCE4-4322-BBF4-BB8A02B7257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23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AAD7-E8ED-4491-9EEB-CE650FD8A1C2}" type="datetime1">
              <a:rPr lang="fi-FI" smtClean="0"/>
              <a:t>20.1.2014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15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CE97-41DE-4311-AA35-FA06B00F1215}" type="datetime1">
              <a:rPr lang="fi-FI" smtClean="0"/>
              <a:t>20.1.2014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65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0A8E-7D8F-45D2-BCFC-C9AFF6D718D4}" type="datetime1">
              <a:rPr lang="fi-FI" smtClean="0"/>
              <a:t>20.1.2014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41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299A-401A-4750-9FDD-F429ECEDB816}" type="datetime1">
              <a:rPr lang="fi-FI" smtClean="0"/>
              <a:t>20.1.2014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5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E5AD-E968-4163-97FC-8B4A94EA2DBD}" type="datetime1">
              <a:rPr lang="fi-FI" smtClean="0"/>
              <a:t>20.1.2014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4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47A3-E343-4B01-9E66-149BB81A4617}" type="datetime1">
              <a:rPr lang="fi-FI" smtClean="0"/>
              <a:t>20.1.2014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AC2F-4DCE-4199-9211-A55B7B611791}" type="datetime1">
              <a:rPr lang="fi-FI" smtClean="0"/>
              <a:t>20.1.2014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29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F1D4-4F17-4720-98DB-E5828F01F398}" type="datetime1">
              <a:rPr lang="fi-FI" smtClean="0"/>
              <a:t>20.1.2014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59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AE57-B258-450B-B75E-611C25E5EA15}" type="datetime1">
              <a:rPr lang="fi-FI" smtClean="0"/>
              <a:t>20.1.2014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43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DFB1-077E-4F00-BCEE-786569055368}" type="datetime1">
              <a:rPr lang="fi-FI" smtClean="0"/>
              <a:t>20.1.2014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34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0C8E-A1CF-4EE8-80A0-8913082C3CAC}" type="datetime1">
              <a:rPr lang="fi-FI" smtClean="0"/>
              <a:t>20.1.2014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78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BD1C-86FE-435C-BFD7-5A6B1B8B3C18}" type="datetime1">
              <a:rPr lang="fi-FI" smtClean="0"/>
              <a:t>20.1.2014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9A6C-112A-41F0-997F-14AEB4340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97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ite/piaac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nedu.fi/OPM/Julkaisut/2013/PIAAC_2012.html" TargetMode="External"/><Relationship Id="rId4" Type="http://schemas.openxmlformats.org/officeDocument/2006/relationships/hyperlink" Target="http://www.piaac.fi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07cf7de3-494f-40ff-a3da-d378527e7ab9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3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Taidot ja ikä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10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8" y="1700808"/>
            <a:ext cx="8820472" cy="40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Taidot ja ikä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11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" y="1052736"/>
            <a:ext cx="8929322" cy="42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827584" y="269875"/>
            <a:ext cx="7921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Lukutaidon vertailu vuosien 1998 ja  2012 välillä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827584" y="1643063"/>
            <a:ext cx="7921129" cy="4810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Edellinen aikuistutkimus Suomessa Kansainvälinen aikuisten lukutaitotutkimus</a:t>
            </a:r>
          </a:p>
          <a:p>
            <a:pPr lvl="1"/>
            <a:r>
              <a:rPr lang="fi-FI" dirty="0" smtClean="0"/>
              <a:t>(Second) International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Literacy</a:t>
            </a:r>
            <a:r>
              <a:rPr lang="fi-FI" dirty="0" smtClean="0"/>
              <a:t> </a:t>
            </a:r>
            <a:r>
              <a:rPr lang="fi-FI" dirty="0" err="1" smtClean="0"/>
              <a:t>Survey</a:t>
            </a:r>
            <a:r>
              <a:rPr lang="fi-FI" dirty="0" smtClean="0"/>
              <a:t> (S)IALS</a:t>
            </a:r>
          </a:p>
          <a:p>
            <a:pPr lvl="1"/>
            <a:r>
              <a:rPr lang="fi-FI" dirty="0" smtClean="0"/>
              <a:t>Aineisto kerättiin 1998</a:t>
            </a:r>
          </a:p>
          <a:p>
            <a:r>
              <a:rPr lang="fi-FI" dirty="0" smtClean="0"/>
              <a:t>IALS- ja </a:t>
            </a:r>
            <a:r>
              <a:rPr lang="fi-FI" dirty="0" err="1" smtClean="0"/>
              <a:t>PIAAC-tulosten</a:t>
            </a:r>
            <a:r>
              <a:rPr lang="fi-FI" dirty="0" smtClean="0"/>
              <a:t> vertailu</a:t>
            </a:r>
          </a:p>
          <a:p>
            <a:pPr lvl="1"/>
            <a:r>
              <a:rPr lang="fi-FI" dirty="0" smtClean="0"/>
              <a:t>Sama kohderyhmä, lukutaidon määrittelyssä yhtäläisyyksiä</a:t>
            </a:r>
          </a:p>
          <a:p>
            <a:pPr lvl="1"/>
            <a:r>
              <a:rPr lang="fi-FI" dirty="0" err="1" smtClean="0"/>
              <a:t>IALSin</a:t>
            </a:r>
            <a:r>
              <a:rPr lang="fi-FI" dirty="0" smtClean="0"/>
              <a:t> pistemäärä laskettu uudelleen (asiatekstien ja dokumenttien lukutaito yhdistetty)</a:t>
            </a:r>
          </a:p>
          <a:p>
            <a:pPr lvl="1"/>
            <a:r>
              <a:rPr lang="fi-FI" dirty="0" smtClean="0"/>
              <a:t>Osa koetehtävistä samoja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20891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2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15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7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err="1" smtClean="0"/>
              <a:t>PIAAC:n</a:t>
            </a:r>
            <a:r>
              <a:rPr lang="fi-FI" sz="3200" dirty="0" smtClean="0"/>
              <a:t> ja </a:t>
            </a:r>
            <a:r>
              <a:rPr lang="fi-FI" sz="3200" dirty="0" err="1" smtClean="0"/>
              <a:t>IALS:n</a:t>
            </a:r>
            <a:r>
              <a:rPr lang="fi-FI" sz="3200" dirty="0" smtClean="0"/>
              <a:t> tulosten vertailua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5977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16</a:t>
            </a:fld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PIAAC:n</a:t>
            </a:r>
            <a:r>
              <a:rPr lang="fi-FI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</a:t>
            </a:r>
            <a:r>
              <a:rPr lang="fi-FI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IALS:n</a:t>
            </a:r>
            <a:r>
              <a:rPr lang="fi-FI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tulosten vertailua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8" y="980728"/>
            <a:ext cx="6696744" cy="437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6552728" cy="45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269875"/>
            <a:ext cx="7921129" cy="710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Yhtymäkohtia </a:t>
            </a:r>
            <a:r>
              <a:rPr lang="fi-FI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eroja </a:t>
            </a:r>
            <a:r>
              <a:rPr lang="fi-FI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</a:t>
            </a:r>
            <a:r>
              <a:rPr lang="fi-FI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</a:t>
            </a:r>
            <a:r>
              <a:rPr lang="fi-FI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PIAAC:n</a:t>
            </a:r>
            <a:r>
              <a:rPr lang="fi-FI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välillä</a:t>
            </a:r>
            <a:endParaRPr lang="fi-FI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5002" y="1196752"/>
            <a:ext cx="8681494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smtClean="0"/>
              <a:t>Samanlainen lukutaidon määritelmä ja tulevaisuusnäkökulma</a:t>
            </a:r>
          </a:p>
          <a:p>
            <a:r>
              <a:rPr lang="fi-FI" sz="2800" dirty="0" smtClean="0"/>
              <a:t>Erilainen </a:t>
            </a:r>
            <a:r>
              <a:rPr lang="fi-FI" sz="2800" dirty="0" smtClean="0"/>
              <a:t>aineistonkeruumenetelmä</a:t>
            </a:r>
          </a:p>
          <a:p>
            <a:pPr lvl="1"/>
            <a:r>
              <a:rPr lang="fi-FI" sz="2400" dirty="0" err="1" smtClean="0"/>
              <a:t>PIAAC:ssa</a:t>
            </a:r>
            <a:r>
              <a:rPr lang="fi-FI" sz="2400" dirty="0" smtClean="0"/>
              <a:t> tietokoneella, </a:t>
            </a:r>
            <a:r>
              <a:rPr lang="fi-FI" sz="2400" dirty="0" err="1" smtClean="0"/>
              <a:t>PISAssa</a:t>
            </a:r>
            <a:r>
              <a:rPr lang="fi-FI" sz="2400" dirty="0" smtClean="0"/>
              <a:t> paperiset tehtävävihkot</a:t>
            </a:r>
          </a:p>
          <a:p>
            <a:pPr lvl="1"/>
            <a:r>
              <a:rPr lang="fi-FI" sz="2400" dirty="0" err="1" smtClean="0"/>
              <a:t>PISA-arviointi</a:t>
            </a:r>
            <a:r>
              <a:rPr lang="fi-FI" sz="2400" dirty="0" smtClean="0"/>
              <a:t> tapahtui koulussa, </a:t>
            </a:r>
            <a:r>
              <a:rPr lang="fi-FI" sz="2400" dirty="0" err="1" smtClean="0"/>
              <a:t>PIAAC:ssa</a:t>
            </a:r>
            <a:r>
              <a:rPr lang="fi-FI" sz="2400" dirty="0" smtClean="0"/>
              <a:t> vastaajan kotona</a:t>
            </a:r>
            <a:endParaRPr lang="fi-FI" sz="2400" dirty="0" smtClean="0"/>
          </a:p>
          <a:p>
            <a:r>
              <a:rPr lang="fi-FI" sz="2800" dirty="0" smtClean="0"/>
              <a:t>Eri </a:t>
            </a:r>
            <a:r>
              <a:rPr lang="fi-FI" sz="2800" dirty="0" smtClean="0"/>
              <a:t>koetehtävät, painottuvat kuitenkin arkisiin teksteihin</a:t>
            </a:r>
            <a:endParaRPr lang="fi-FI" sz="2800" dirty="0" smtClean="0"/>
          </a:p>
          <a:p>
            <a:r>
              <a:rPr lang="fi-FI" sz="2800" dirty="0" smtClean="0">
                <a:solidFill>
                  <a:srgbClr val="000000"/>
                </a:solidFill>
              </a:rPr>
              <a:t>Eri kohderyhmät (15–</a:t>
            </a:r>
            <a:r>
              <a:rPr lang="fi-FI" sz="2800" dirty="0" err="1" smtClean="0">
                <a:solidFill>
                  <a:srgbClr val="000000"/>
                </a:solidFill>
              </a:rPr>
              <a:t>vuotiaat</a:t>
            </a:r>
            <a:r>
              <a:rPr lang="fi-FI" sz="2800" dirty="0" smtClean="0">
                <a:solidFill>
                  <a:srgbClr val="000000"/>
                </a:solidFill>
              </a:rPr>
              <a:t> / 16–65-vuotiaat) </a:t>
            </a:r>
          </a:p>
          <a:p>
            <a:pPr lvl="1"/>
            <a:r>
              <a:rPr lang="fi-FI" sz="2400" dirty="0" smtClean="0">
                <a:solidFill>
                  <a:srgbClr val="000000"/>
                </a:solidFill>
              </a:rPr>
              <a:t>Vuoden 2000 </a:t>
            </a:r>
            <a:r>
              <a:rPr lang="fi-FI" sz="2400" dirty="0" err="1" smtClean="0">
                <a:solidFill>
                  <a:srgbClr val="000000"/>
                </a:solidFill>
              </a:rPr>
              <a:t>PISAan</a:t>
            </a:r>
            <a:r>
              <a:rPr lang="fi-FI" sz="2400" dirty="0" smtClean="0">
                <a:solidFill>
                  <a:srgbClr val="000000"/>
                </a:solidFill>
              </a:rPr>
              <a:t> osallistuneet 26–27-vuotiaita vuonna 2012</a:t>
            </a:r>
          </a:p>
          <a:p>
            <a:pPr lvl="1"/>
            <a:r>
              <a:rPr lang="fi-FI" sz="2400" dirty="0" smtClean="0">
                <a:solidFill>
                  <a:srgbClr val="000000"/>
                </a:solidFill>
              </a:rPr>
              <a:t>Vuoden 2009 </a:t>
            </a:r>
            <a:r>
              <a:rPr lang="fi-FI" sz="2400" dirty="0" err="1" smtClean="0">
                <a:solidFill>
                  <a:srgbClr val="000000"/>
                </a:solidFill>
              </a:rPr>
              <a:t>PISAan</a:t>
            </a:r>
            <a:r>
              <a:rPr lang="fi-FI" sz="2400" dirty="0" smtClean="0">
                <a:solidFill>
                  <a:srgbClr val="000000"/>
                </a:solidFill>
              </a:rPr>
              <a:t> osallistuneet 17–18-vuotiaita</a:t>
            </a:r>
          </a:p>
          <a:p>
            <a:r>
              <a:rPr lang="fi-FI" sz="2800" dirty="0" smtClean="0"/>
              <a:t>PIAAC- ja </a:t>
            </a:r>
            <a:r>
              <a:rPr lang="fi-FI" sz="2800" dirty="0" err="1" smtClean="0"/>
              <a:t>PISA-tulokset</a:t>
            </a:r>
            <a:r>
              <a:rPr lang="fi-FI" sz="2800" dirty="0" smtClean="0"/>
              <a:t> </a:t>
            </a:r>
            <a:r>
              <a:rPr lang="fi-FI" sz="2800" b="1" dirty="0" smtClean="0"/>
              <a:t>eivät</a:t>
            </a:r>
            <a:r>
              <a:rPr lang="fi-FI" sz="2800" dirty="0" smtClean="0"/>
              <a:t> ole suoraan vertailukelpoisia mutta ne ovat yhdenmukaisia</a:t>
            </a:r>
          </a:p>
          <a:p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3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2012 tuloksia</a:t>
            </a:r>
            <a:endParaRPr lang="fi-FI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24744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Nuorten matematiikan luonnontieteiden osaaminen on laskenut vuodesta 2003.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Laskua havaittiin myös lukutaidossa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Sukupuolten erot lukutaidossa: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r>
              <a:rPr lang="fi-FI" dirty="0" smtClean="0"/>
              <a:t>2000: Tytöt 51 pistettä poikia parempia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r>
              <a:rPr lang="fi-FI" dirty="0" smtClean="0"/>
              <a:t>2009: Tytöt 55 pistettä poikia parempia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r>
              <a:rPr lang="fi-FI" dirty="0" smtClean="0"/>
              <a:t>2012: Tytöt 62 pistettä poikia parempia</a:t>
            </a:r>
          </a:p>
          <a:p>
            <a:pPr marL="806450" lvl="1" indent="-268288">
              <a:buFont typeface="Wingdings" panose="05000000000000000000" pitchFamily="2" charset="2"/>
              <a:buChar char="§"/>
            </a:pPr>
            <a:r>
              <a:rPr lang="fi-FI" dirty="0" smtClean="0"/>
              <a:t>Vuodesta 2000: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r>
              <a:rPr lang="fi-FI" dirty="0" smtClean="0"/>
              <a:t>Tyttöjen pistemäärä laskenut 16 pistettä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r>
              <a:rPr lang="fi-FI" dirty="0" smtClean="0"/>
              <a:t>Poikien pistemäärä laskenut 26 pistettä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989013" lvl="1" indent="-536575">
              <a:buFont typeface="Wingdings" panose="05000000000000000000" pitchFamily="2" charset="2"/>
              <a:buChar char="q"/>
            </a:pPr>
            <a:r>
              <a:rPr lang="fi-FI" dirty="0" err="1" smtClean="0"/>
              <a:t>IALSista</a:t>
            </a:r>
            <a:r>
              <a:rPr lang="fi-FI" dirty="0" smtClean="0"/>
              <a:t> (1998) </a:t>
            </a:r>
            <a:r>
              <a:rPr lang="fi-FI" dirty="0" err="1" smtClean="0"/>
              <a:t>PIAACiin</a:t>
            </a:r>
            <a:r>
              <a:rPr lang="fi-FI" dirty="0" smtClean="0"/>
              <a:t> (2012) laskua lukutaidossa 16-24-vuotiailla: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r>
              <a:rPr lang="fi-FI" dirty="0" smtClean="0"/>
              <a:t>Miehet 9 pistettä</a:t>
            </a:r>
          </a:p>
          <a:p>
            <a:pPr marL="989013" lvl="1" indent="-268288">
              <a:buFont typeface="Arial" panose="020B0604020202020204" pitchFamily="34" charset="0"/>
              <a:buChar char="•"/>
            </a:pPr>
            <a:r>
              <a:rPr lang="fi-FI" dirty="0" smtClean="0"/>
              <a:t>Naiset 20 pistettä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4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3416" y="1200128"/>
            <a:ext cx="7921129" cy="542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solidFill>
                  <a:srgbClr val="000000"/>
                </a:solidFill>
              </a:rPr>
              <a:t>Lukemisen tavat, lukemismotivaatio ja osoitetut taidot vaihtelevat lukemistilanteen ja tekstin mukaan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Onko lukemisen tapa nuorilla muuttunut</a:t>
            </a:r>
            <a:r>
              <a:rPr lang="fi-FI" dirty="0">
                <a:solidFill>
                  <a:srgbClr val="000000"/>
                </a:solidFill>
              </a:rPr>
              <a:t>? E</a:t>
            </a:r>
            <a:r>
              <a:rPr lang="fi-FI" dirty="0" smtClean="0">
                <a:solidFill>
                  <a:srgbClr val="000000"/>
                </a:solidFill>
              </a:rPr>
              <a:t>dellyttääkö </a:t>
            </a:r>
            <a:r>
              <a:rPr lang="fi-FI" dirty="0" err="1">
                <a:solidFill>
                  <a:srgbClr val="000000"/>
                </a:solidFill>
              </a:rPr>
              <a:t>PIAAC”pikkutarkkaa</a:t>
            </a:r>
            <a:r>
              <a:rPr lang="fi-FI" dirty="0" smtClean="0">
                <a:solidFill>
                  <a:srgbClr val="000000"/>
                </a:solidFill>
              </a:rPr>
              <a:t>” lukemista?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Vaikuttaako väline (tietokone/paperinen tehtävävihko) tulokseen?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Vaikuttaako tutkimusympäristö (koulu/koti) tulokseen?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269875"/>
            <a:ext cx="7921129" cy="926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Mistä erot tutkimusten välillä johtuvat?</a:t>
            </a:r>
            <a:endParaRPr lang="fi-FI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IAAC_PP_10_log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229200"/>
            <a:ext cx="8496944" cy="81364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67544" y="980728"/>
            <a:ext cx="77724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/>
              <a:t>PIAAC </a:t>
            </a:r>
          </a:p>
          <a:p>
            <a:r>
              <a:rPr lang="fi-FI" sz="3600" b="1" dirty="0" smtClean="0"/>
              <a:t>Mitä Kansainvälinen aikuistutkimus </a:t>
            </a:r>
            <a:br>
              <a:rPr lang="fi-FI" sz="3600" b="1" dirty="0" smtClean="0"/>
            </a:br>
            <a:r>
              <a:rPr lang="fi-FI" sz="3600" b="1" dirty="0" smtClean="0"/>
              <a:t>kertoo suomalaisten osaamisesta?</a:t>
            </a:r>
            <a:endParaRPr lang="fi-FI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53344" y="3484984"/>
            <a:ext cx="6400800" cy="1752600"/>
          </a:xfrm>
        </p:spPr>
        <p:txBody>
          <a:bodyPr>
            <a:noAutofit/>
          </a:bodyPr>
          <a:lstStyle/>
          <a:p>
            <a:r>
              <a:rPr lang="fi-FI" sz="2000" dirty="0" smtClean="0">
                <a:solidFill>
                  <a:schemeClr val="tx1"/>
                </a:solidFill>
              </a:rPr>
              <a:t>Antero Malin</a:t>
            </a:r>
          </a:p>
          <a:p>
            <a:r>
              <a:rPr lang="fi-FI" sz="2000" dirty="0" smtClean="0">
                <a:solidFill>
                  <a:schemeClr val="tx1"/>
                </a:solidFill>
              </a:rPr>
              <a:t>Koulutuksen tutkimuslaitos</a:t>
            </a:r>
          </a:p>
          <a:p>
            <a:r>
              <a:rPr lang="fi-FI" sz="2000" dirty="0" smtClean="0">
                <a:solidFill>
                  <a:schemeClr val="tx1"/>
                </a:solidFill>
              </a:rPr>
              <a:t>Jyväskylän yliopisto</a:t>
            </a:r>
          </a:p>
          <a:p>
            <a:r>
              <a:rPr lang="fi-FI" sz="2000" dirty="0" smtClean="0">
                <a:solidFill>
                  <a:schemeClr val="tx1"/>
                </a:solidFill>
              </a:rPr>
              <a:t>25.1.2014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err="1" smtClean="0"/>
              <a:t>Educa</a:t>
            </a:r>
            <a:r>
              <a:rPr lang="fi-FI" sz="2800" dirty="0" smtClean="0"/>
              <a:t> 2014 Helsinki</a:t>
            </a:r>
            <a:endParaRPr lang="fi-FI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0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Taidot ja koulutus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20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7332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Lukutaidon ja tietotekniikkaa soveltavan ongelmanratkaisutaidon yhteys koulutustasoon hyvin samanlainen.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507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21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040560" cy="58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9579" y="908720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/>
              <a:t>Lukiokoulutuksen hankkineiden keski-ikä noin 30 vuotta.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/>
              <a:t>Ammatillisen koulutuksen hankkineiden keski-ikä noin 40 vuotta.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i-FI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000" dirty="0" smtClean="0"/>
              <a:t>Ammatillisen koulutuksen hankkineet 16-29-vuotiaat suomalaiset ovat kuitenkin kansainvälisessä vertailussa erinomaisia.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876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Keskimääräinen tiedon käsittelyn ja hallinnan perustaitojen taso on hyvä</a:t>
            </a:r>
          </a:p>
          <a:p>
            <a:r>
              <a:rPr lang="fi-FI" dirty="0" smtClean="0"/>
              <a:t>Perustaidoiltaan heikkoja on Suomessa paljon</a:t>
            </a:r>
          </a:p>
          <a:p>
            <a:r>
              <a:rPr lang="fi-FI" dirty="0" smtClean="0"/>
              <a:t>Lähes viidesosa ei tehnyt tehtäviä tietokoneella</a:t>
            </a:r>
          </a:p>
          <a:p>
            <a:r>
              <a:rPr lang="fi-FI" dirty="0" smtClean="0"/>
              <a:t>Alle 25-vuotiaiden lukutaidon taso on laskenut</a:t>
            </a:r>
          </a:p>
          <a:p>
            <a:r>
              <a:rPr lang="fi-FI" dirty="0" smtClean="0"/>
              <a:t>Iäkkäimpien ihmisten perustaidot ovat muita heikompia</a:t>
            </a:r>
          </a:p>
          <a:p>
            <a:endParaRPr lang="fi-FI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504" y="1166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Mitä PIAAC kertoo suomalaisten osaamisesta?</a:t>
            </a:r>
            <a:endParaRPr lang="fi-FI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166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Mitä PIAAC kertoo suomalaisten osaamisesta?</a:t>
            </a:r>
            <a:endParaRPr lang="fi-FI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Lukutaidossa ja numerotaidossa 7 pistettä vastaa yhtä vuotta koulutuksessa.</a:t>
            </a:r>
          </a:p>
          <a:p>
            <a:r>
              <a:rPr lang="fi-FI" dirty="0" smtClean="0"/>
              <a:t>Perusopetukseen on panostettava voimakkaasti.</a:t>
            </a:r>
          </a:p>
          <a:p>
            <a:r>
              <a:rPr lang="fi-FI" dirty="0" smtClean="0"/>
              <a:t>Lukiokoulutuksen ja ammatillisen koulutuksen hankkineiden ero perustaitojen hallinnassa on liian suuri.</a:t>
            </a:r>
          </a:p>
          <a:p>
            <a:r>
              <a:rPr lang="fi-FI" dirty="0" smtClean="0"/>
              <a:t>Tavoite: Jokaisella pitäisi olla vankat perustaidot!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0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Lisää tietoa saatavilla: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u="sng" dirty="0" err="1" smtClean="0">
                <a:hlinkClick r:id="rId3"/>
              </a:rPr>
              <a:t>www.oecd.org/site/piaac</a:t>
            </a:r>
            <a:r>
              <a:rPr lang="fi-FI" u="sng" dirty="0" smtClean="0">
                <a:hlinkClick r:id="rId3"/>
              </a:rPr>
              <a:t>/</a:t>
            </a:r>
            <a:endParaRPr lang="fi-FI" u="sng" dirty="0" smtClean="0"/>
          </a:p>
          <a:p>
            <a:r>
              <a:rPr lang="fi-FI" u="sng" dirty="0" err="1" smtClean="0">
                <a:hlinkClick r:id="rId4"/>
              </a:rPr>
              <a:t>www.piaac.fi</a:t>
            </a:r>
            <a:endParaRPr lang="fi-FI" u="sng" dirty="0" smtClean="0"/>
          </a:p>
          <a:p>
            <a:r>
              <a:rPr lang="fi-FI" u="sng" dirty="0" smtClean="0">
                <a:hlinkClick r:id="rId5"/>
              </a:rPr>
              <a:t>http</a:t>
            </a:r>
            <a:r>
              <a:rPr lang="fi-FI" u="sng" dirty="0">
                <a:hlinkClick r:id="rId5"/>
              </a:rPr>
              <a:t>://www.minedu.fi/OPM/Julkaisut/2013/PIAAC_2012.html</a:t>
            </a:r>
            <a:endParaRPr lang="fi-FI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9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u="sng" dirty="0" smtClean="0"/>
          </a:p>
        </p:txBody>
      </p:sp>
      <p:sp>
        <p:nvSpPr>
          <p:cNvPr id="9" name="Rectangle 8"/>
          <p:cNvSpPr/>
          <p:nvPr/>
        </p:nvSpPr>
        <p:spPr>
          <a:xfrm>
            <a:off x="2580152" y="2296276"/>
            <a:ext cx="3977371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4400" b="1" kern="0" dirty="0">
                <a:solidFill>
                  <a:srgbClr val="002060"/>
                </a:solidFill>
                <a:latin typeface="Helvetica"/>
                <a:cs typeface="Arial"/>
              </a:rPr>
              <a:t>Kiitos</a:t>
            </a:r>
            <a:r>
              <a:rPr lang="fi-FI" sz="4400" b="1" kern="0" dirty="0" smtClean="0">
                <a:solidFill>
                  <a:srgbClr val="002060"/>
                </a:solidFill>
                <a:latin typeface="Helvetica"/>
                <a:cs typeface="Arial"/>
              </a:rPr>
              <a:t>!</a:t>
            </a:r>
          </a:p>
          <a:p>
            <a:pPr algn="ctr"/>
            <a:endParaRPr lang="fi-FI" sz="4400" b="1" kern="0" dirty="0" smtClean="0">
              <a:solidFill>
                <a:srgbClr val="002060"/>
              </a:solidFill>
              <a:latin typeface="Helvetica"/>
              <a:cs typeface="Arial"/>
            </a:endParaRPr>
          </a:p>
          <a:p>
            <a:pPr algn="ctr"/>
            <a:r>
              <a:rPr lang="fi-FI" sz="3200" b="1" kern="0" dirty="0" err="1" smtClean="0">
                <a:solidFill>
                  <a:srgbClr val="002060"/>
                </a:solidFill>
                <a:latin typeface="Helvetica"/>
                <a:cs typeface="Arial"/>
              </a:rPr>
              <a:t>antero.malin@jyu.fi</a:t>
            </a:r>
            <a:endParaRPr lang="fi-FI" sz="3200" b="1" kern="0" dirty="0" smtClean="0">
              <a:solidFill>
                <a:srgbClr val="002060"/>
              </a:solidFill>
              <a:latin typeface="Helvetica"/>
              <a:cs typeface="Arial"/>
            </a:endParaRPr>
          </a:p>
          <a:p>
            <a:pPr algn="ctr"/>
            <a:endParaRPr lang="fi-FI" sz="4400" b="1" kern="0" dirty="0">
              <a:solidFill>
                <a:srgbClr val="002060"/>
              </a:solidFill>
              <a:latin typeface="Helvetic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7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434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Kansainvälinen aikuistutkimus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PIAAC: </a:t>
            </a:r>
            <a:r>
              <a:rPr lang="fi-FI" dirty="0" err="1" smtClean="0"/>
              <a:t>Programme</a:t>
            </a:r>
            <a:r>
              <a:rPr lang="fi-FI" dirty="0" smtClean="0"/>
              <a:t> for the International </a:t>
            </a:r>
            <a:r>
              <a:rPr lang="fi-FI" dirty="0" err="1" smtClean="0"/>
              <a:t>Assessment</a:t>
            </a:r>
            <a:r>
              <a:rPr lang="fi-FI" dirty="0" smtClean="0"/>
              <a:t> of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Competencies</a:t>
            </a:r>
            <a:r>
              <a:rPr lang="fi-FI" dirty="0" smtClean="0"/>
              <a:t>.</a:t>
            </a:r>
          </a:p>
          <a:p>
            <a:r>
              <a:rPr lang="fi-FI" dirty="0" smtClean="0"/>
              <a:t>Tutkimukseen osallistui 24 maata. </a:t>
            </a:r>
          </a:p>
          <a:p>
            <a:r>
              <a:rPr lang="fi-FI" dirty="0" smtClean="0"/>
              <a:t>Kohdejoukkona kaikki 16–65-vuotiaat maassa asuvat henkilöt (</a:t>
            </a:r>
            <a:r>
              <a:rPr lang="fi-FI" dirty="0"/>
              <a:t>syntyneet </a:t>
            </a:r>
            <a:r>
              <a:rPr lang="fi-FI" dirty="0" smtClean="0"/>
              <a:t>1947–1996).</a:t>
            </a:r>
          </a:p>
          <a:p>
            <a:r>
              <a:rPr lang="en-US" dirty="0" err="1" smtClean="0"/>
              <a:t>Tiedonkeruu</a:t>
            </a:r>
            <a:r>
              <a:rPr lang="en-US" dirty="0" smtClean="0"/>
              <a:t>: </a:t>
            </a:r>
            <a:r>
              <a:rPr lang="en-US" dirty="0" err="1" smtClean="0"/>
              <a:t>elokuu</a:t>
            </a:r>
            <a:r>
              <a:rPr lang="en-US" dirty="0" smtClean="0"/>
              <a:t> 2011 – </a:t>
            </a:r>
            <a:r>
              <a:rPr lang="en-US" dirty="0" err="1" smtClean="0"/>
              <a:t>maaliskuu</a:t>
            </a:r>
            <a:r>
              <a:rPr lang="en-US" dirty="0" smtClean="0"/>
              <a:t> 2012.</a:t>
            </a:r>
          </a:p>
          <a:p>
            <a:endParaRPr 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3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24160"/>
            <a:ext cx="9099431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Kansainvälinen aikuistutkimus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363272" cy="492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Suomessa otantahetkellä keväällä 2011 noin 3,5 miljoonaa. </a:t>
            </a:r>
          </a:p>
          <a:p>
            <a:r>
              <a:rPr lang="fi-FI" dirty="0" smtClean="0"/>
              <a:t>Otokseen kuuluvista henkilöistä tutkimukseen osallistui Suomessa 5 464 henkilöä.</a:t>
            </a:r>
          </a:p>
          <a:p>
            <a:r>
              <a:rPr lang="fi-FI" dirty="0" smtClean="0"/>
              <a:t>Suomen vastausosuus 66 prosenttia. </a:t>
            </a:r>
          </a:p>
          <a:p>
            <a:r>
              <a:rPr lang="fi-FI" dirty="0" smtClean="0"/>
              <a:t>Tilastokeskuksen haastattelijat toteuttivat tiedonkeruun käyntihaastatteluina. </a:t>
            </a:r>
          </a:p>
          <a:p>
            <a:pPr lvl="1"/>
            <a:r>
              <a:rPr lang="fi-FI" dirty="0" smtClean="0"/>
              <a:t>Ensin tehtiin haastattelijan tekemä tietokoneavusteinen taustahaastattelu.</a:t>
            </a:r>
          </a:p>
          <a:p>
            <a:pPr lvl="1"/>
            <a:r>
              <a:rPr lang="fi-FI" dirty="0" smtClean="0"/>
              <a:t>Sen jälkeen haastateltava teki perustaitojen osaamista arvioivat tehtävät itsenäisesti tietokoneella (myös paperinen tehtävävihko käytössä).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8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" y="0"/>
            <a:ext cx="9130370" cy="69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5171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Tiedon käsittelyn ja hallinnan perustaidot</a:t>
            </a:r>
            <a:endParaRPr lang="fi-FI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5171" y="1441452"/>
            <a:ext cx="8507288" cy="5299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i="1" dirty="0" smtClean="0">
                <a:solidFill>
                  <a:srgbClr val="002060"/>
                </a:solidFill>
              </a:rPr>
              <a:t>Lukutaito </a:t>
            </a:r>
          </a:p>
          <a:p>
            <a:pPr marL="457200" lvl="1" indent="0">
              <a:buNone/>
            </a:pPr>
            <a:r>
              <a:rPr lang="fi-FI" dirty="0" smtClean="0"/>
              <a:t>Kirjoitettujen tekstien ymmärtäminen, arvioiminen ja käyttäminen sekä niiden lukemiseen sitoutuminen. Mukana myös erilaisilla sähköisillä näyttöruuduilla esitettävät tekstit. </a:t>
            </a:r>
          </a:p>
          <a:p>
            <a:pPr marL="0" indent="0">
              <a:buNone/>
            </a:pPr>
            <a:r>
              <a:rPr lang="fi-FI" b="1" i="1" dirty="0" smtClean="0">
                <a:solidFill>
                  <a:srgbClr val="002060"/>
                </a:solidFill>
              </a:rPr>
              <a:t>Numerotaito </a:t>
            </a:r>
          </a:p>
          <a:p>
            <a:pPr marL="457200" lvl="1" indent="0">
              <a:buNone/>
            </a:pPr>
            <a:r>
              <a:rPr lang="fi-FI" dirty="0" smtClean="0"/>
              <a:t>Yksilön kyky hankkia, käyttää, tulkita ja viestiä numeerista tietoa. </a:t>
            </a:r>
          </a:p>
          <a:p>
            <a:pPr marL="0" indent="0">
              <a:buNone/>
            </a:pPr>
            <a:r>
              <a:rPr lang="fi-FI" b="1" i="1" dirty="0" smtClean="0">
                <a:solidFill>
                  <a:srgbClr val="002060"/>
                </a:solidFill>
              </a:rPr>
              <a:t>Tietotekniikkaa soveltava ongelmanratkaisutaito</a:t>
            </a:r>
          </a:p>
          <a:p>
            <a:pPr marL="457200" lvl="1" indent="0">
              <a:buNone/>
            </a:pPr>
            <a:r>
              <a:rPr lang="fi-FI" dirty="0" smtClean="0"/>
              <a:t>Yksilön kyky hyödyntää digitaalisia viestintävälineitä ja tietoverkkoja tiedon hankkimisessa, arvioimisessa, viestinnässä ja käytännön toiminnassa. </a:t>
            </a:r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HUOM!</a:t>
            </a:r>
            <a:r>
              <a:rPr lang="en-US" dirty="0"/>
              <a:t> </a:t>
            </a:r>
            <a:r>
              <a:rPr lang="en-US" dirty="0" err="1"/>
              <a:t>Arvioidaan</a:t>
            </a:r>
            <a:r>
              <a:rPr lang="en-US" dirty="0"/>
              <a:t> </a:t>
            </a:r>
            <a:r>
              <a:rPr lang="en-US" dirty="0" err="1"/>
              <a:t>arkielämässä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työssä</a:t>
            </a:r>
            <a:r>
              <a:rPr lang="en-US" dirty="0"/>
              <a:t> </a:t>
            </a:r>
            <a:r>
              <a:rPr lang="en-US" dirty="0" err="1"/>
              <a:t>tarvittavia</a:t>
            </a:r>
            <a:r>
              <a:rPr lang="en-US" dirty="0"/>
              <a:t> </a:t>
            </a:r>
            <a:r>
              <a:rPr lang="en-US" dirty="0" err="1"/>
              <a:t>perustaitoja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asiantuntijatason</a:t>
            </a:r>
            <a:r>
              <a:rPr lang="en-US" dirty="0"/>
              <a:t> </a:t>
            </a:r>
            <a:r>
              <a:rPr lang="en-US" dirty="0" err="1"/>
              <a:t>taitoja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tietoja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0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c227c4ae-acf5-4ad3-885a-61e67f7abc66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75" y="0"/>
            <a:ext cx="10420350" cy="78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Miten osaaminen arvioitiin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0600" y="1443038"/>
            <a:ext cx="8229600" cy="5717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Kutakin arvioitavaa osa-aluetta varten laadittiin asteikko, vaihteluväli 0 – 500.</a:t>
            </a:r>
          </a:p>
          <a:p>
            <a:r>
              <a:rPr lang="fi-FI" dirty="0" smtClean="0"/>
              <a:t>Kullekin henkilölle laskettiin hänen tekemiensä tehtävien perusteella hänen osaamistaan kuvaava pistemäärä.</a:t>
            </a:r>
          </a:p>
          <a:p>
            <a:r>
              <a:rPr lang="fi-FI" dirty="0" smtClean="0"/>
              <a:t>Osaamispistemäärien perusteella määriteltiin lisäksi, mille suoritustasolle henkilö sijoittui. </a:t>
            </a:r>
          </a:p>
          <a:p>
            <a:r>
              <a:rPr lang="fi-FI" dirty="0" smtClean="0"/>
              <a:t>Tasojen määrittely tehtiin tehtävien vaativuuden perusteella. </a:t>
            </a:r>
          </a:p>
          <a:p>
            <a:r>
              <a:rPr lang="fi-FI" dirty="0" smtClean="0"/>
              <a:t>Lukutaidossa ja numerotaidossa on viisi suoritustasoa: Taso 1 on alin ja taso 5 on korkein.</a:t>
            </a:r>
          </a:p>
          <a:p>
            <a:r>
              <a:rPr lang="fi-FI" dirty="0" smtClean="0"/>
              <a:t>Ongelmanratkaisussa tasoja on 3: Taso 1 on alin ja taso 3 korkein.</a:t>
            </a:r>
          </a:p>
          <a:p>
            <a:r>
              <a:rPr lang="fi-FI" dirty="0" smtClean="0"/>
              <a:t>Lisäksi osa henkilöistä jäi tason 1 alapuolelle.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3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60"/>
            <a:ext cx="8229600" cy="1143000"/>
          </a:xfrm>
        </p:spPr>
        <p:txBody>
          <a:bodyPr/>
          <a:lstStyle/>
          <a:p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Maavertailu: Lukutaito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7</a:t>
            </a:fld>
            <a:endParaRPr lang="fi-F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8" y="980728"/>
            <a:ext cx="8425582" cy="57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0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23" y="0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Maavertailu: Numerotaito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Kuvio </a:t>
            </a:r>
            <a:r>
              <a:rPr lang="fi-FI" dirty="0" smtClean="0"/>
              <a:t>2.4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8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35796" cy="55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41" y="182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Maavertailu: Tietotekniikkaa </a:t>
            </a:r>
            <a:r>
              <a:rPr lang="fi-FI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soveltava ongelmanratkaisutaito</a:t>
            </a:r>
            <a:endParaRPr lang="fi-FI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Kuvio </a:t>
            </a:r>
            <a:r>
              <a:rPr lang="fi-FI" dirty="0" smtClean="0"/>
              <a:t>2.5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9A6C-112A-41F0-997F-14AEB43404CE}" type="slidenum">
              <a:rPr lang="fi-FI" smtClean="0"/>
              <a:t>9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7847"/>
            <a:ext cx="886903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679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Maavertailu: Lukutaito</vt:lpstr>
      <vt:lpstr>Maavertailu: Numerotaito</vt:lpstr>
      <vt:lpstr>Maavertailu: Tietotekniikkaa soveltava ongelmanratkaisutaito</vt:lpstr>
      <vt:lpstr>Taidot ja ikä</vt:lpstr>
      <vt:lpstr>Taidot ja ikä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Taidot ja koulutus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Yhteenvetoa</dc:title>
  <dc:creator>Malin Antero</dc:creator>
  <cp:lastModifiedBy>Malin Antero</cp:lastModifiedBy>
  <cp:revision>68</cp:revision>
  <cp:lastPrinted>2014-01-20T14:26:56Z</cp:lastPrinted>
  <dcterms:created xsi:type="dcterms:W3CDTF">2013-10-01T06:57:57Z</dcterms:created>
  <dcterms:modified xsi:type="dcterms:W3CDTF">2014-01-20T14:56:41Z</dcterms:modified>
</cp:coreProperties>
</file>