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98" r:id="rId3"/>
    <p:sldId id="317" r:id="rId4"/>
    <p:sldId id="318" r:id="rId5"/>
    <p:sldId id="308" r:id="rId6"/>
    <p:sldId id="302" r:id="rId7"/>
    <p:sldId id="307" r:id="rId8"/>
    <p:sldId id="305" r:id="rId9"/>
    <p:sldId id="309" r:id="rId10"/>
    <p:sldId id="312" r:id="rId11"/>
    <p:sldId id="310" r:id="rId12"/>
    <p:sldId id="313" r:id="rId13"/>
    <p:sldId id="315" r:id="rId14"/>
    <p:sldId id="314" r:id="rId15"/>
    <p:sldId id="311" r:id="rId16"/>
    <p:sldId id="320" r:id="rId17"/>
  </p:sldIdLst>
  <p:sldSz cx="9144000" cy="6858000" type="screen4x3"/>
  <p:notesSz cx="6742113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yytinen, Heidi M" initials="HHM" lastIdx="4" clrIdx="0">
    <p:extLst>
      <p:ext uri="{19B8F6BF-5375-455C-9EA6-DF929625EA0E}">
        <p15:presenceInfo xmlns:p15="http://schemas.microsoft.com/office/powerpoint/2012/main" userId="S-1-5-21-16020293-282541685-632688529-935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5" autoAdjust="0"/>
    <p:restoredTop sz="94743" autoAdjust="0"/>
  </p:normalViewPr>
  <p:slideViewPr>
    <p:cSldViewPr>
      <p:cViewPr varScale="1">
        <p:scale>
          <a:sx n="109" d="100"/>
          <a:sy n="109" d="100"/>
        </p:scale>
        <p:origin x="142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330" y="-108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351D20-3F0B-4039-8B5C-1132D1DB4B61}" type="doc">
      <dgm:prSet loTypeId="urn:microsoft.com/office/officeart/2005/8/layout/target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DE70B45-FDC0-4851-B508-21446809FD4F}">
      <dgm:prSet phldrT="[Text]"/>
      <dgm:spPr/>
      <dgm:t>
        <a:bodyPr/>
        <a:lstStyle/>
        <a:p>
          <a:r>
            <a:rPr lang="en-US" dirty="0" smtClean="0"/>
            <a:t>JY: </a:t>
          </a:r>
          <a:r>
            <a:rPr lang="en-US" dirty="0" err="1" smtClean="0"/>
            <a:t>Pedagogiska</a:t>
          </a:r>
          <a:r>
            <a:rPr lang="en-US" dirty="0" smtClean="0"/>
            <a:t> </a:t>
          </a:r>
          <a:r>
            <a:rPr lang="en-US" dirty="0" err="1" smtClean="0"/>
            <a:t>forskningsinstitutet</a:t>
          </a:r>
          <a:r>
            <a:rPr lang="en-US" dirty="0" smtClean="0"/>
            <a:t> </a:t>
          </a:r>
          <a:endParaRPr lang="en-US" dirty="0"/>
        </a:p>
      </dgm:t>
    </dgm:pt>
    <dgm:pt modelId="{8C17936C-A0AF-4BCF-9BAC-CB21BE2A6768}" type="parTrans" cxnId="{1926A58C-9157-4BBA-91F6-FAD825229C6D}">
      <dgm:prSet/>
      <dgm:spPr/>
      <dgm:t>
        <a:bodyPr/>
        <a:lstStyle/>
        <a:p>
          <a:endParaRPr lang="en-US"/>
        </a:p>
      </dgm:t>
    </dgm:pt>
    <dgm:pt modelId="{EC7E3136-C31F-4BF2-826B-EEFEDCEE4E59}" type="sibTrans" cxnId="{1926A58C-9157-4BBA-91F6-FAD825229C6D}">
      <dgm:prSet/>
      <dgm:spPr/>
      <dgm:t>
        <a:bodyPr/>
        <a:lstStyle/>
        <a:p>
          <a:endParaRPr lang="en-US"/>
        </a:p>
      </dgm:t>
    </dgm:pt>
    <dgm:pt modelId="{B8521BFD-5298-49C1-BAE6-7D0F0FBD5C8B}">
      <dgm:prSet phldrT="[Text]" custT="1"/>
      <dgm:spPr/>
      <dgm:t>
        <a:bodyPr/>
        <a:lstStyle/>
        <a:p>
          <a:r>
            <a:rPr lang="fi-FI" sz="750" b="0" dirty="0" err="1" smtClean="0"/>
            <a:t>Nationell</a:t>
          </a:r>
          <a:r>
            <a:rPr lang="fi-FI" sz="750" b="0" dirty="0" smtClean="0"/>
            <a:t> </a:t>
          </a:r>
          <a:r>
            <a:rPr lang="fi-FI" sz="750" b="0" dirty="0" err="1" smtClean="0"/>
            <a:t>koordinator</a:t>
          </a:r>
          <a:r>
            <a:rPr lang="fi-FI" sz="750" b="0" dirty="0" smtClean="0"/>
            <a:t> för </a:t>
          </a:r>
          <a:r>
            <a:rPr lang="fi-FI" sz="750" b="0" dirty="0" err="1" smtClean="0"/>
            <a:t>studien</a:t>
          </a:r>
          <a:r>
            <a:rPr lang="fi-FI" sz="750" b="0" dirty="0" smtClean="0"/>
            <a:t>.</a:t>
          </a:r>
          <a:endParaRPr lang="en-US" sz="750" b="0" dirty="0"/>
        </a:p>
      </dgm:t>
    </dgm:pt>
    <dgm:pt modelId="{A5268C39-397B-4AF9-9FC7-76324C16EEAF}" type="parTrans" cxnId="{2CC6C61C-9B82-43C8-B136-1CC4ED2E8125}">
      <dgm:prSet/>
      <dgm:spPr/>
      <dgm:t>
        <a:bodyPr/>
        <a:lstStyle/>
        <a:p>
          <a:endParaRPr lang="en-US"/>
        </a:p>
      </dgm:t>
    </dgm:pt>
    <dgm:pt modelId="{D605A2DB-688F-4820-A2B3-128C74661823}" type="sibTrans" cxnId="{2CC6C61C-9B82-43C8-B136-1CC4ED2E8125}">
      <dgm:prSet/>
      <dgm:spPr/>
      <dgm:t>
        <a:bodyPr/>
        <a:lstStyle/>
        <a:p>
          <a:endParaRPr lang="en-US"/>
        </a:p>
      </dgm:t>
    </dgm:pt>
    <dgm:pt modelId="{92849207-7687-4C1B-99DA-0231F9A45FE5}">
      <dgm:prSet phldrT="[Text]"/>
      <dgm:spPr/>
      <dgm:t>
        <a:bodyPr/>
        <a:lstStyle/>
        <a:p>
          <a:r>
            <a:rPr lang="en-US" dirty="0" smtClean="0"/>
            <a:t>HY: </a:t>
          </a:r>
          <a:r>
            <a:rPr lang="en-US" dirty="0" err="1" smtClean="0"/>
            <a:t>Centret</a:t>
          </a:r>
          <a:r>
            <a:rPr lang="en-US" dirty="0" smtClean="0"/>
            <a:t> </a:t>
          </a:r>
          <a:r>
            <a:rPr lang="en-US" dirty="0" err="1" smtClean="0"/>
            <a:t>för</a:t>
          </a:r>
          <a:r>
            <a:rPr lang="en-US" dirty="0" smtClean="0"/>
            <a:t> </a:t>
          </a:r>
          <a:r>
            <a:rPr lang="en-US" dirty="0" err="1" smtClean="0"/>
            <a:t>universitetspedagogik</a:t>
          </a:r>
          <a:endParaRPr lang="en-US" dirty="0"/>
        </a:p>
      </dgm:t>
    </dgm:pt>
    <dgm:pt modelId="{BE9D9D6B-6A36-4C29-90FD-57A0EBF4746D}" type="parTrans" cxnId="{692E1B3A-D0D6-4192-9EA7-DBED9DD59492}">
      <dgm:prSet/>
      <dgm:spPr/>
      <dgm:t>
        <a:bodyPr/>
        <a:lstStyle/>
        <a:p>
          <a:endParaRPr lang="en-US"/>
        </a:p>
      </dgm:t>
    </dgm:pt>
    <dgm:pt modelId="{6AB48B07-2F79-4649-A56C-F5A8017D003F}" type="sibTrans" cxnId="{692E1B3A-D0D6-4192-9EA7-DBED9DD59492}">
      <dgm:prSet/>
      <dgm:spPr/>
      <dgm:t>
        <a:bodyPr/>
        <a:lstStyle/>
        <a:p>
          <a:endParaRPr lang="en-US"/>
        </a:p>
      </dgm:t>
    </dgm:pt>
    <dgm:pt modelId="{F25BCB59-FFFC-4802-981A-7DCD9970F831}">
      <dgm:prSet phldrT="[Text]" custT="1"/>
      <dgm:spPr/>
      <dgm:t>
        <a:bodyPr/>
        <a:lstStyle/>
        <a:p>
          <a:r>
            <a:rPr lang="fi-FI" sz="750" b="0" dirty="0" err="1" smtClean="0"/>
            <a:t>Ansvarar</a:t>
          </a:r>
          <a:r>
            <a:rPr lang="fi-FI" sz="750" b="0" dirty="0" smtClean="0"/>
            <a:t> för </a:t>
          </a:r>
          <a:r>
            <a:rPr lang="fi-FI" sz="750" b="0" dirty="0" err="1" smtClean="0"/>
            <a:t>genomförandet</a:t>
          </a:r>
          <a:r>
            <a:rPr lang="fi-FI" sz="750" b="0" dirty="0" smtClean="0"/>
            <a:t> av de </a:t>
          </a:r>
          <a:r>
            <a:rPr lang="fi-FI" sz="750" b="0" dirty="0" err="1" smtClean="0"/>
            <a:t>kognitiva</a:t>
          </a:r>
          <a:r>
            <a:rPr lang="fi-FI" sz="750" b="0" dirty="0" smtClean="0"/>
            <a:t> </a:t>
          </a:r>
          <a:r>
            <a:rPr lang="fi-FI" sz="750" b="0" dirty="0" err="1" smtClean="0"/>
            <a:t>laboratorierna</a:t>
          </a:r>
          <a:r>
            <a:rPr lang="fi-FI" sz="750" b="0" dirty="0" smtClean="0"/>
            <a:t> i </a:t>
          </a:r>
          <a:r>
            <a:rPr lang="fi-FI" sz="750" b="0" dirty="0" err="1" smtClean="0"/>
            <a:t>studien</a:t>
          </a:r>
          <a:r>
            <a:rPr lang="fi-FI" sz="750" b="0" dirty="0" smtClean="0"/>
            <a:t>, </a:t>
          </a:r>
          <a:r>
            <a:rPr lang="fi-FI" sz="750" b="0" dirty="0" err="1" smtClean="0"/>
            <a:t>utbildningen</a:t>
          </a:r>
          <a:r>
            <a:rPr lang="fi-FI" sz="750" b="0" dirty="0" smtClean="0"/>
            <a:t> av </a:t>
          </a:r>
          <a:r>
            <a:rPr lang="fi-FI" sz="750" b="0" dirty="0" err="1" smtClean="0"/>
            <a:t>kontaktpersonerna</a:t>
          </a:r>
          <a:r>
            <a:rPr lang="fi-FI" sz="750" b="0" dirty="0" smtClean="0"/>
            <a:t> </a:t>
          </a:r>
          <a:r>
            <a:rPr lang="fi-FI" sz="750" b="0" dirty="0" err="1" smtClean="0"/>
            <a:t>och</a:t>
          </a:r>
          <a:r>
            <a:rPr lang="fi-FI" sz="750" b="0" dirty="0" smtClean="0"/>
            <a:t> </a:t>
          </a:r>
          <a:r>
            <a:rPr lang="fi-FI" sz="750" b="0" dirty="0" err="1" smtClean="0"/>
            <a:t>genomförandet</a:t>
          </a:r>
          <a:r>
            <a:rPr lang="fi-FI" sz="750" b="0" dirty="0" smtClean="0"/>
            <a:t> av </a:t>
          </a:r>
          <a:r>
            <a:rPr lang="fi-FI" sz="750" b="0" dirty="0" err="1" smtClean="0"/>
            <a:t>testerna</a:t>
          </a:r>
          <a:r>
            <a:rPr lang="fi-FI" sz="750" b="0" dirty="0" smtClean="0"/>
            <a:t> i </a:t>
          </a:r>
          <a:r>
            <a:rPr lang="fi-FI" sz="750" b="0" dirty="0" err="1" smtClean="0"/>
            <a:t>högskolorna</a:t>
          </a:r>
          <a:r>
            <a:rPr lang="fi-FI" sz="750" b="0" dirty="0" smtClean="0"/>
            <a:t>. </a:t>
          </a:r>
          <a:r>
            <a:rPr lang="fi-FI" sz="750" b="0" dirty="0" err="1" smtClean="0"/>
            <a:t>Centert</a:t>
          </a:r>
          <a:r>
            <a:rPr lang="fi-FI" sz="750" b="0" dirty="0" smtClean="0"/>
            <a:t> för </a:t>
          </a:r>
          <a:r>
            <a:rPr lang="fi-FI" sz="750" b="0" dirty="0" err="1" smtClean="0"/>
            <a:t>universitetpedagogik</a:t>
          </a:r>
          <a:r>
            <a:rPr lang="fi-FI" sz="750" b="0" dirty="0" smtClean="0"/>
            <a:t> </a:t>
          </a:r>
          <a:r>
            <a:rPr lang="fi-FI" sz="750" b="0" dirty="0" err="1" smtClean="0"/>
            <a:t>medverkar</a:t>
          </a:r>
          <a:r>
            <a:rPr lang="fi-FI" sz="750" b="0" dirty="0" smtClean="0"/>
            <a:t> i </a:t>
          </a:r>
          <a:r>
            <a:rPr lang="fi-FI" sz="750" b="0" dirty="0" err="1" smtClean="0"/>
            <a:t>översättningen</a:t>
          </a:r>
          <a:r>
            <a:rPr lang="fi-FI" sz="750" b="0" dirty="0" smtClean="0"/>
            <a:t> </a:t>
          </a:r>
          <a:r>
            <a:rPr lang="fi-FI" sz="750" b="0" dirty="0" err="1" smtClean="0"/>
            <a:t>och</a:t>
          </a:r>
          <a:r>
            <a:rPr lang="fi-FI" sz="750" b="0" dirty="0" smtClean="0"/>
            <a:t> </a:t>
          </a:r>
          <a:r>
            <a:rPr lang="fi-FI" sz="750" b="0" dirty="0" err="1" smtClean="0"/>
            <a:t>adaptationen</a:t>
          </a:r>
          <a:r>
            <a:rPr lang="fi-FI" sz="750" b="0" dirty="0" smtClean="0"/>
            <a:t> av </a:t>
          </a:r>
          <a:r>
            <a:rPr lang="fi-FI" sz="750" b="0" dirty="0" err="1" smtClean="0"/>
            <a:t>testerna</a:t>
          </a:r>
          <a:r>
            <a:rPr lang="fi-FI" sz="750" b="0" dirty="0" smtClean="0"/>
            <a:t>, </a:t>
          </a:r>
          <a:r>
            <a:rPr lang="fi-FI" sz="750" b="0" dirty="0" err="1" smtClean="0"/>
            <a:t>utbildningen</a:t>
          </a:r>
          <a:r>
            <a:rPr lang="fi-FI" sz="750" b="0" dirty="0" smtClean="0"/>
            <a:t> av </a:t>
          </a:r>
          <a:r>
            <a:rPr lang="fi-FI" sz="750" b="0" dirty="0" err="1" smtClean="0"/>
            <a:t>poängsättarna</a:t>
          </a:r>
          <a:r>
            <a:rPr lang="fi-FI" sz="750" b="0" dirty="0" smtClean="0"/>
            <a:t> </a:t>
          </a:r>
          <a:r>
            <a:rPr lang="fi-FI" sz="750" b="0" dirty="0" err="1" smtClean="0"/>
            <a:t>och</a:t>
          </a:r>
          <a:r>
            <a:rPr lang="fi-FI" sz="750" b="0" dirty="0" smtClean="0"/>
            <a:t> för </a:t>
          </a:r>
          <a:r>
            <a:rPr lang="fi-FI" sz="750" b="0" dirty="0" err="1" smtClean="0"/>
            <a:t>materialanalyserna</a:t>
          </a:r>
          <a:r>
            <a:rPr lang="fi-FI" sz="750" b="0" dirty="0" smtClean="0"/>
            <a:t>.  </a:t>
          </a:r>
          <a:endParaRPr lang="en-US" sz="750" b="0" dirty="0"/>
        </a:p>
      </dgm:t>
    </dgm:pt>
    <dgm:pt modelId="{1F04C65F-2ABC-4062-B0C0-88DD66B45338}" type="parTrans" cxnId="{A2AD658F-E3ED-44D6-9A0C-AEB233EF95EC}">
      <dgm:prSet/>
      <dgm:spPr/>
      <dgm:t>
        <a:bodyPr/>
        <a:lstStyle/>
        <a:p>
          <a:endParaRPr lang="en-US"/>
        </a:p>
      </dgm:t>
    </dgm:pt>
    <dgm:pt modelId="{AEFC4AB8-B71D-4433-922C-D7B73F0CDC84}" type="sibTrans" cxnId="{A2AD658F-E3ED-44D6-9A0C-AEB233EF95EC}">
      <dgm:prSet/>
      <dgm:spPr/>
      <dgm:t>
        <a:bodyPr/>
        <a:lstStyle/>
        <a:p>
          <a:endParaRPr lang="en-US"/>
        </a:p>
      </dgm:t>
    </dgm:pt>
    <dgm:pt modelId="{C5833898-88DB-4CB7-B141-9C631D39AE30}">
      <dgm:prSet custT="1"/>
      <dgm:spPr/>
      <dgm:t>
        <a:bodyPr/>
        <a:lstStyle/>
        <a:p>
          <a:pPr algn="ctr"/>
          <a:r>
            <a:rPr lang="en-US" sz="1900" dirty="0" err="1" smtClean="0"/>
            <a:t>Nationell</a:t>
          </a:r>
          <a:r>
            <a:rPr lang="en-US" sz="1900" dirty="0" smtClean="0"/>
            <a:t> </a:t>
          </a:r>
          <a:r>
            <a:rPr lang="en-US" sz="1900" dirty="0" err="1" smtClean="0"/>
            <a:t>stödgrupp</a:t>
          </a:r>
          <a:endParaRPr lang="en-US" sz="1900" dirty="0" smtClean="0"/>
        </a:p>
      </dgm:t>
    </dgm:pt>
    <dgm:pt modelId="{D4E35C80-28E6-4D62-8432-951AB5C6CDD2}" type="parTrans" cxnId="{82D09A62-4A7B-4899-8B6B-F59115EF07C2}">
      <dgm:prSet/>
      <dgm:spPr/>
      <dgm:t>
        <a:bodyPr/>
        <a:lstStyle/>
        <a:p>
          <a:endParaRPr lang="en-US"/>
        </a:p>
      </dgm:t>
    </dgm:pt>
    <dgm:pt modelId="{817218C5-4BAE-4231-BAF3-8215A71179E5}" type="sibTrans" cxnId="{82D09A62-4A7B-4899-8B6B-F59115EF07C2}">
      <dgm:prSet/>
      <dgm:spPr/>
      <dgm:t>
        <a:bodyPr/>
        <a:lstStyle/>
        <a:p>
          <a:endParaRPr lang="en-US"/>
        </a:p>
      </dgm:t>
    </dgm:pt>
    <dgm:pt modelId="{A6238CD9-5F4E-4A5D-9C61-9A5DC9BB9987}">
      <dgm:prSet custT="1"/>
      <dgm:spPr/>
      <dgm:t>
        <a:bodyPr/>
        <a:lstStyle/>
        <a:p>
          <a:r>
            <a:rPr lang="en-US" sz="800" b="0" dirty="0" smtClean="0"/>
            <a:t>Den </a:t>
          </a:r>
          <a:r>
            <a:rPr lang="en-US" sz="800" b="0" dirty="0" err="1" smtClean="0"/>
            <a:t>internationnella</a:t>
          </a:r>
          <a:r>
            <a:rPr lang="en-US" sz="800" b="0" dirty="0" smtClean="0"/>
            <a:t> </a:t>
          </a:r>
          <a:r>
            <a:rPr lang="en-US" sz="800" b="0" dirty="0" err="1" smtClean="0"/>
            <a:t>koordinatorn</a:t>
          </a:r>
          <a:r>
            <a:rPr lang="en-US" sz="800" b="0" dirty="0" smtClean="0"/>
            <a:t> </a:t>
          </a:r>
          <a:r>
            <a:rPr lang="en-US" sz="800" b="0" dirty="0" err="1" smtClean="0"/>
            <a:t>och</a:t>
          </a:r>
          <a:r>
            <a:rPr lang="en-US" sz="800" b="0" dirty="0" smtClean="0"/>
            <a:t> CLA+ International -</a:t>
          </a:r>
          <a:r>
            <a:rPr lang="en-US" sz="800" b="0" dirty="0" err="1" smtClean="0"/>
            <a:t>testets</a:t>
          </a:r>
          <a:r>
            <a:rPr lang="en-US" sz="800" b="0" dirty="0" smtClean="0"/>
            <a:t> </a:t>
          </a:r>
          <a:r>
            <a:rPr lang="en-US" sz="800" b="0" dirty="0" err="1" smtClean="0"/>
            <a:t>utvecklare</a:t>
          </a:r>
          <a:r>
            <a:rPr lang="en-US" sz="800" b="0" dirty="0" smtClean="0"/>
            <a:t>. </a:t>
          </a:r>
          <a:r>
            <a:rPr lang="en-US" sz="800" b="0" dirty="0" err="1" smtClean="0"/>
            <a:t>Kontaktperson</a:t>
          </a:r>
          <a:r>
            <a:rPr lang="en-US" sz="800" b="0" dirty="0" smtClean="0"/>
            <a:t> Director of assessment services Kelly Rotholz.</a:t>
          </a:r>
          <a:endParaRPr lang="en-US" sz="800" b="0" dirty="0"/>
        </a:p>
      </dgm:t>
    </dgm:pt>
    <dgm:pt modelId="{7F088D52-1832-4969-A2A8-E8F8B30F7050}" type="parTrans" cxnId="{556A8DDF-F524-44F6-8947-3F966A2C2C26}">
      <dgm:prSet/>
      <dgm:spPr/>
      <dgm:t>
        <a:bodyPr/>
        <a:lstStyle/>
        <a:p>
          <a:endParaRPr lang="en-US"/>
        </a:p>
      </dgm:t>
    </dgm:pt>
    <dgm:pt modelId="{2C2CE5AC-7482-4F19-8BB9-57BCB17E48ED}" type="sibTrans" cxnId="{556A8DDF-F524-44F6-8947-3F966A2C2C26}">
      <dgm:prSet/>
      <dgm:spPr/>
      <dgm:t>
        <a:bodyPr/>
        <a:lstStyle/>
        <a:p>
          <a:endParaRPr lang="en-US"/>
        </a:p>
      </dgm:t>
    </dgm:pt>
    <dgm:pt modelId="{8199B325-A5EA-457A-8940-8F8FFEBA439C}">
      <dgm:prSet custT="1"/>
      <dgm:spPr/>
      <dgm:t>
        <a:bodyPr/>
        <a:lstStyle/>
        <a:p>
          <a:r>
            <a:rPr lang="en-US" sz="800" b="0" dirty="0" err="1" smtClean="0"/>
            <a:t>Studiens</a:t>
          </a:r>
          <a:r>
            <a:rPr lang="en-US" sz="800" b="0" dirty="0" smtClean="0"/>
            <a:t> </a:t>
          </a:r>
          <a:r>
            <a:rPr lang="en-US" sz="800" b="0" dirty="0" err="1" smtClean="0"/>
            <a:t>nationella</a:t>
          </a:r>
          <a:r>
            <a:rPr lang="en-US" sz="800" b="0" dirty="0" smtClean="0"/>
            <a:t> </a:t>
          </a:r>
          <a:r>
            <a:rPr lang="en-US" sz="800" b="0" dirty="0" err="1" smtClean="0"/>
            <a:t>koordination</a:t>
          </a:r>
          <a:r>
            <a:rPr lang="en-US" sz="800" b="0" dirty="0" smtClean="0"/>
            <a:t>. </a:t>
          </a:r>
          <a:r>
            <a:rPr lang="en-US" sz="800" b="0" dirty="0" err="1" smtClean="0"/>
            <a:t>Representanter</a:t>
          </a:r>
          <a:r>
            <a:rPr lang="en-US" sz="800" b="0" dirty="0" smtClean="0"/>
            <a:t> </a:t>
          </a:r>
          <a:r>
            <a:rPr lang="en-US" sz="800" b="0" dirty="0" err="1" smtClean="0"/>
            <a:t>från</a:t>
          </a:r>
          <a:r>
            <a:rPr lang="en-US" sz="800" b="0" dirty="0" smtClean="0"/>
            <a:t> </a:t>
          </a:r>
          <a:r>
            <a:rPr lang="en-US" sz="800" b="0" dirty="0" err="1" smtClean="0"/>
            <a:t>alla</a:t>
          </a:r>
          <a:r>
            <a:rPr lang="en-US" sz="800" b="0" dirty="0" smtClean="0"/>
            <a:t> </a:t>
          </a:r>
          <a:r>
            <a:rPr lang="en-US" sz="800" b="0" dirty="0" err="1" smtClean="0"/>
            <a:t>högskolor</a:t>
          </a:r>
          <a:r>
            <a:rPr lang="en-US" sz="800" b="0" dirty="0" smtClean="0"/>
            <a:t> </a:t>
          </a:r>
          <a:r>
            <a:rPr lang="en-US" sz="800" b="0" dirty="0" err="1" smtClean="0"/>
            <a:t>och</a:t>
          </a:r>
          <a:r>
            <a:rPr lang="en-US" sz="800" b="0" dirty="0" smtClean="0"/>
            <a:t> </a:t>
          </a:r>
          <a:r>
            <a:rPr lang="en-US" sz="800" b="0" dirty="0" err="1" smtClean="0"/>
            <a:t>från</a:t>
          </a:r>
          <a:r>
            <a:rPr lang="en-US" sz="800" b="0" dirty="0" smtClean="0"/>
            <a:t> UKM (</a:t>
          </a:r>
          <a:r>
            <a:rPr lang="en-US" sz="800" b="0" dirty="0" err="1" smtClean="0"/>
            <a:t>ordförande</a:t>
          </a:r>
          <a:r>
            <a:rPr lang="en-US" sz="800" b="0" dirty="0" smtClean="0"/>
            <a:t> </a:t>
          </a:r>
          <a:r>
            <a:rPr lang="en-US" sz="800" b="0" dirty="0" err="1" smtClean="0"/>
            <a:t>undervisningsråd</a:t>
          </a:r>
          <a:r>
            <a:rPr lang="en-US" sz="800" b="0" dirty="0" smtClean="0"/>
            <a:t> </a:t>
          </a:r>
          <a:r>
            <a:rPr lang="en-US" sz="800" b="0" dirty="0" err="1" smtClean="0"/>
            <a:t>Maarit</a:t>
          </a:r>
          <a:r>
            <a:rPr lang="en-US" sz="800" b="0" dirty="0" smtClean="0"/>
            <a:t> </a:t>
          </a:r>
          <a:r>
            <a:rPr lang="en-US" sz="800" b="0" dirty="0" err="1" smtClean="0"/>
            <a:t>Palonen</a:t>
          </a:r>
          <a:r>
            <a:rPr lang="en-US" sz="800" b="0" dirty="0" smtClean="0"/>
            <a:t>).</a:t>
          </a:r>
          <a:endParaRPr lang="en-US" sz="800" b="0" dirty="0"/>
        </a:p>
      </dgm:t>
    </dgm:pt>
    <dgm:pt modelId="{E03C7FEF-8B22-4F6C-AB95-DCBB27E844BA}" type="parTrans" cxnId="{F657A0D8-21D8-435F-B423-27A2C4076E9D}">
      <dgm:prSet/>
      <dgm:spPr/>
      <dgm:t>
        <a:bodyPr/>
        <a:lstStyle/>
        <a:p>
          <a:endParaRPr lang="en-US"/>
        </a:p>
      </dgm:t>
    </dgm:pt>
    <dgm:pt modelId="{EABB9845-2AB6-4543-AFE9-3215E4AA5412}" type="sibTrans" cxnId="{F657A0D8-21D8-435F-B423-27A2C4076E9D}">
      <dgm:prSet/>
      <dgm:spPr/>
      <dgm:t>
        <a:bodyPr/>
        <a:lstStyle/>
        <a:p>
          <a:endParaRPr lang="en-US"/>
        </a:p>
      </dgm:t>
    </dgm:pt>
    <dgm:pt modelId="{C711E23B-159E-43AE-BF5E-528D79609432}">
      <dgm:prSet phldrT="[Text]" custT="1"/>
      <dgm:spPr/>
      <dgm:t>
        <a:bodyPr/>
        <a:lstStyle/>
        <a:p>
          <a:r>
            <a:rPr lang="fi-FI" sz="750" b="0" dirty="0" err="1" smtClean="0"/>
            <a:t>Ansvarar</a:t>
          </a:r>
          <a:r>
            <a:rPr lang="fi-FI" sz="750" b="0" dirty="0" smtClean="0"/>
            <a:t> för </a:t>
          </a:r>
          <a:r>
            <a:rPr lang="fi-FI" sz="750" b="0" dirty="0" err="1" smtClean="0"/>
            <a:t>studiens</a:t>
          </a:r>
          <a:r>
            <a:rPr lang="fi-FI" sz="750" b="0" dirty="0" smtClean="0"/>
            <a:t> </a:t>
          </a:r>
          <a:r>
            <a:rPr lang="fi-FI" sz="750" b="0" dirty="0" err="1" smtClean="0"/>
            <a:t>ledning,organiserering</a:t>
          </a:r>
          <a:r>
            <a:rPr lang="fi-FI" sz="750" b="0" dirty="0" smtClean="0"/>
            <a:t> </a:t>
          </a:r>
          <a:r>
            <a:rPr lang="fi-FI" sz="750" b="0" dirty="0" err="1" smtClean="0"/>
            <a:t>och</a:t>
          </a:r>
          <a:r>
            <a:rPr lang="fi-FI" sz="750" b="0" dirty="0" smtClean="0"/>
            <a:t> </a:t>
          </a:r>
          <a:r>
            <a:rPr lang="fi-FI" sz="750" b="0" dirty="0" err="1" smtClean="0"/>
            <a:t>till</a:t>
          </a:r>
          <a:r>
            <a:rPr lang="fi-FI" sz="750" b="0" dirty="0" smtClean="0"/>
            <a:t> </a:t>
          </a:r>
          <a:r>
            <a:rPr lang="fi-FI" sz="750" b="0" dirty="0" err="1" smtClean="0"/>
            <a:t>det</a:t>
          </a:r>
          <a:r>
            <a:rPr lang="fi-FI" sz="750" b="0" dirty="0" smtClean="0"/>
            <a:t> </a:t>
          </a:r>
          <a:r>
            <a:rPr lang="fi-FI" sz="750" b="0" dirty="0" err="1" smtClean="0"/>
            <a:t>tillhörande</a:t>
          </a:r>
          <a:r>
            <a:rPr lang="fi-FI" sz="750" b="0" dirty="0" smtClean="0"/>
            <a:t> </a:t>
          </a:r>
          <a:r>
            <a:rPr lang="fi-FI" sz="750" b="0" dirty="0" err="1" smtClean="0"/>
            <a:t>administrationen</a:t>
          </a:r>
          <a:r>
            <a:rPr lang="fi-FI" sz="750" b="0" dirty="0" smtClean="0"/>
            <a:t> </a:t>
          </a:r>
          <a:r>
            <a:rPr lang="fi-FI" sz="750" b="0" dirty="0" err="1" smtClean="0"/>
            <a:t>samt</a:t>
          </a:r>
          <a:r>
            <a:rPr lang="fi-FI" sz="750" b="0" dirty="0" smtClean="0"/>
            <a:t> för </a:t>
          </a:r>
          <a:r>
            <a:rPr lang="fi-FI" sz="750" b="0" dirty="0" err="1" smtClean="0"/>
            <a:t>kommunikation</a:t>
          </a:r>
          <a:r>
            <a:rPr lang="fi-FI" sz="750" b="0" dirty="0" smtClean="0"/>
            <a:t>,  </a:t>
          </a:r>
          <a:r>
            <a:rPr lang="fi-FI" sz="750" b="0" dirty="0" err="1" smtClean="0"/>
            <a:t>information</a:t>
          </a:r>
          <a:r>
            <a:rPr lang="fi-FI" sz="750" b="0" dirty="0" smtClean="0"/>
            <a:t> </a:t>
          </a:r>
          <a:r>
            <a:rPr lang="fi-FI" sz="750" b="0" dirty="0" err="1" smtClean="0"/>
            <a:t>och</a:t>
          </a:r>
          <a:r>
            <a:rPr lang="fi-FI" sz="750" b="0" dirty="0" smtClean="0"/>
            <a:t> </a:t>
          </a:r>
          <a:r>
            <a:rPr lang="fi-FI" sz="750" b="0" dirty="0" err="1" smtClean="0"/>
            <a:t>ansvarar</a:t>
          </a:r>
          <a:r>
            <a:rPr lang="fi-FI" sz="750" b="0" dirty="0" smtClean="0"/>
            <a:t> </a:t>
          </a:r>
          <a:r>
            <a:rPr lang="fi-FI" sz="750" b="0" dirty="0" err="1" smtClean="0"/>
            <a:t>också</a:t>
          </a:r>
          <a:r>
            <a:rPr lang="fi-FI" sz="750" b="0" dirty="0" smtClean="0"/>
            <a:t> för </a:t>
          </a:r>
          <a:r>
            <a:rPr lang="fi-FI" sz="750" b="0" dirty="0" err="1" smtClean="0"/>
            <a:t>översättningarna</a:t>
          </a:r>
          <a:r>
            <a:rPr lang="fi-FI" sz="750" b="0" dirty="0" smtClean="0"/>
            <a:t> av </a:t>
          </a:r>
          <a:r>
            <a:rPr lang="fi-FI" sz="750" b="0" dirty="0" err="1" smtClean="0"/>
            <a:t>testerna</a:t>
          </a:r>
          <a:r>
            <a:rPr lang="fi-FI" sz="750" b="0" dirty="0" smtClean="0"/>
            <a:t> </a:t>
          </a:r>
          <a:r>
            <a:rPr lang="fi-FI" sz="750" b="0" dirty="0" err="1" smtClean="0"/>
            <a:t>och</a:t>
          </a:r>
          <a:r>
            <a:rPr lang="fi-FI" sz="750" b="0" dirty="0" smtClean="0"/>
            <a:t> </a:t>
          </a:r>
          <a:r>
            <a:rPr lang="fi-FI" sz="750" b="0" dirty="0" err="1" smtClean="0"/>
            <a:t>testmiljön</a:t>
          </a:r>
          <a:r>
            <a:rPr lang="fi-FI" sz="750" b="0" dirty="0" smtClean="0"/>
            <a:t>, </a:t>
          </a:r>
          <a:r>
            <a:rPr lang="fi-FI" sz="750" b="0" dirty="0" err="1" smtClean="0"/>
            <a:t>urvalet</a:t>
          </a:r>
          <a:r>
            <a:rPr lang="fi-FI" sz="750" b="0" dirty="0" smtClean="0"/>
            <a:t> av </a:t>
          </a:r>
          <a:r>
            <a:rPr lang="fi-FI" sz="750" b="0" dirty="0" err="1" smtClean="0"/>
            <a:t>studenterna</a:t>
          </a:r>
          <a:r>
            <a:rPr lang="fi-FI" sz="750" b="0" dirty="0" smtClean="0"/>
            <a:t>, </a:t>
          </a:r>
          <a:r>
            <a:rPr lang="fi-FI" sz="750" b="0" dirty="0" err="1" smtClean="0"/>
            <a:t>samt</a:t>
          </a:r>
          <a:r>
            <a:rPr lang="fi-FI" sz="750" b="0" dirty="0" smtClean="0"/>
            <a:t> </a:t>
          </a:r>
          <a:r>
            <a:rPr lang="fi-FI" sz="750" b="0" dirty="0" err="1" smtClean="0"/>
            <a:t>materialanalys</a:t>
          </a:r>
          <a:r>
            <a:rPr lang="fi-FI" sz="750" b="0" dirty="0" smtClean="0"/>
            <a:t> </a:t>
          </a:r>
          <a:r>
            <a:rPr lang="fi-FI" sz="750" b="0" dirty="0" err="1" smtClean="0"/>
            <a:t>och</a:t>
          </a:r>
          <a:r>
            <a:rPr lang="fi-FI" sz="750" b="0" dirty="0" smtClean="0"/>
            <a:t> </a:t>
          </a:r>
          <a:r>
            <a:rPr lang="fi-FI" sz="750" b="0" dirty="0" err="1" smtClean="0"/>
            <a:t>rapportering</a:t>
          </a:r>
          <a:r>
            <a:rPr lang="fi-FI" sz="750" b="0" dirty="0" smtClean="0"/>
            <a:t>. </a:t>
          </a:r>
          <a:endParaRPr lang="en-US" sz="750" b="0" dirty="0"/>
        </a:p>
      </dgm:t>
    </dgm:pt>
    <dgm:pt modelId="{56BBDD49-5B65-46CC-A19F-CA16D996D625}" type="parTrans" cxnId="{B210C63A-B721-43F1-91DF-12AF7E476121}">
      <dgm:prSet/>
      <dgm:spPr/>
      <dgm:t>
        <a:bodyPr/>
        <a:lstStyle/>
        <a:p>
          <a:endParaRPr lang="fi-FI"/>
        </a:p>
      </dgm:t>
    </dgm:pt>
    <dgm:pt modelId="{01E98846-5F88-4F91-8341-A0FAFDC412E7}" type="sibTrans" cxnId="{B210C63A-B721-43F1-91DF-12AF7E476121}">
      <dgm:prSet/>
      <dgm:spPr/>
      <dgm:t>
        <a:bodyPr/>
        <a:lstStyle/>
        <a:p>
          <a:endParaRPr lang="fi-FI"/>
        </a:p>
      </dgm:t>
    </dgm:pt>
    <dgm:pt modelId="{B1D85733-9BA0-43FB-8748-7E637E55E645}">
      <dgm:prSet phldrT="[Text]" custT="1"/>
      <dgm:spPr/>
      <dgm:t>
        <a:bodyPr/>
        <a:lstStyle/>
        <a:p>
          <a:r>
            <a:rPr lang="fi-FI" sz="750" b="0" dirty="0" err="1" smtClean="0"/>
            <a:t>Studiens</a:t>
          </a:r>
          <a:r>
            <a:rPr lang="fi-FI" sz="750" b="0" dirty="0" smtClean="0"/>
            <a:t> </a:t>
          </a:r>
          <a:r>
            <a:rPr lang="fi-FI" sz="750" b="0" dirty="0" err="1" smtClean="0"/>
            <a:t>projektledare</a:t>
          </a:r>
          <a:r>
            <a:rPr lang="fi-FI" sz="750" b="0" dirty="0" smtClean="0"/>
            <a:t> Jani Ursin, </a:t>
          </a:r>
          <a:r>
            <a:rPr lang="fi-FI" sz="750" b="0" dirty="0" err="1" smtClean="0"/>
            <a:t>huvudansvar</a:t>
          </a:r>
          <a:r>
            <a:rPr lang="fi-FI" sz="750" b="0" dirty="0" smtClean="0"/>
            <a:t> för </a:t>
          </a:r>
          <a:r>
            <a:rPr lang="fi-FI" sz="750" b="0" dirty="0" err="1" smtClean="0"/>
            <a:t>poängsättningen</a:t>
          </a:r>
          <a:r>
            <a:rPr lang="fi-FI" sz="750" b="0" dirty="0" smtClean="0"/>
            <a:t> </a:t>
          </a:r>
          <a:r>
            <a:rPr lang="fi-FI" sz="750" b="0" dirty="0" err="1" smtClean="0"/>
            <a:t>och</a:t>
          </a:r>
          <a:r>
            <a:rPr lang="fi-FI" sz="750" b="0" dirty="0" smtClean="0"/>
            <a:t> </a:t>
          </a:r>
          <a:r>
            <a:rPr lang="fi-FI" sz="750" b="0" dirty="0" err="1" smtClean="0"/>
            <a:t>datamanager</a:t>
          </a:r>
          <a:r>
            <a:rPr lang="fi-FI" sz="750" b="0" dirty="0" smtClean="0"/>
            <a:t> Kari Nissinen, </a:t>
          </a:r>
          <a:r>
            <a:rPr lang="fi-FI" sz="750" b="0" dirty="0" err="1" smtClean="0"/>
            <a:t>kontroll</a:t>
          </a:r>
          <a:r>
            <a:rPr lang="fi-FI" sz="750" b="0" dirty="0" smtClean="0"/>
            <a:t> av </a:t>
          </a:r>
          <a:r>
            <a:rPr lang="fi-FI" sz="750" b="0" dirty="0" err="1" smtClean="0"/>
            <a:t>den</a:t>
          </a:r>
          <a:r>
            <a:rPr lang="fi-FI" sz="750" b="0" dirty="0" smtClean="0"/>
            <a:t> </a:t>
          </a:r>
          <a:r>
            <a:rPr lang="fi-FI" sz="750" b="0" dirty="0" err="1" smtClean="0"/>
            <a:t>svenska</a:t>
          </a:r>
          <a:r>
            <a:rPr lang="fi-FI" sz="750" b="0" dirty="0" smtClean="0"/>
            <a:t> </a:t>
          </a:r>
          <a:r>
            <a:rPr lang="fi-FI" sz="750" b="0" dirty="0" err="1" smtClean="0"/>
            <a:t>översättningen</a:t>
          </a:r>
          <a:r>
            <a:rPr lang="fi-FI" sz="750" b="0" dirty="0" smtClean="0"/>
            <a:t> Virva Nissinen </a:t>
          </a:r>
          <a:r>
            <a:rPr lang="fi-FI" sz="750" b="0" dirty="0" err="1" smtClean="0"/>
            <a:t>och</a:t>
          </a:r>
          <a:r>
            <a:rPr lang="fi-FI" sz="750" b="0" dirty="0" smtClean="0"/>
            <a:t> </a:t>
          </a:r>
          <a:r>
            <a:rPr lang="fi-FI" sz="750" b="0" dirty="0" err="1" smtClean="0"/>
            <a:t>poängsättare</a:t>
          </a:r>
          <a:r>
            <a:rPr lang="fi-FI" sz="750" b="0" dirty="0" smtClean="0"/>
            <a:t>.</a:t>
          </a:r>
          <a:endParaRPr lang="en-US" sz="750" b="0" dirty="0"/>
        </a:p>
      </dgm:t>
    </dgm:pt>
    <dgm:pt modelId="{54BBA186-E67C-4DE9-9ED9-931FF7ACE535}" type="parTrans" cxnId="{56A47F1C-F76F-4B9E-926B-C481F783D05A}">
      <dgm:prSet/>
      <dgm:spPr/>
      <dgm:t>
        <a:bodyPr/>
        <a:lstStyle/>
        <a:p>
          <a:endParaRPr lang="fi-FI"/>
        </a:p>
      </dgm:t>
    </dgm:pt>
    <dgm:pt modelId="{E6B4D5EC-BBF8-47C8-BD51-73B7B433F931}" type="sibTrans" cxnId="{56A47F1C-F76F-4B9E-926B-C481F783D05A}">
      <dgm:prSet/>
      <dgm:spPr/>
      <dgm:t>
        <a:bodyPr/>
        <a:lstStyle/>
        <a:p>
          <a:endParaRPr lang="fi-FI"/>
        </a:p>
      </dgm:t>
    </dgm:pt>
    <dgm:pt modelId="{02FF64D4-DE35-4A96-BABA-8048EEAB1880}">
      <dgm:prSet phldrT="[Text]" custT="1"/>
      <dgm:spPr/>
      <dgm:t>
        <a:bodyPr/>
        <a:lstStyle/>
        <a:p>
          <a:r>
            <a:rPr lang="fi-FI" sz="750" b="0" dirty="0" err="1" smtClean="0"/>
            <a:t>Studiens</a:t>
          </a:r>
          <a:r>
            <a:rPr lang="fi-FI" sz="750" b="0" dirty="0" smtClean="0"/>
            <a:t> </a:t>
          </a:r>
          <a:r>
            <a:rPr lang="fi-FI" sz="750" b="0" dirty="0" err="1" smtClean="0"/>
            <a:t>biträdande</a:t>
          </a:r>
          <a:r>
            <a:rPr lang="fi-FI" sz="750" b="0" dirty="0" smtClean="0"/>
            <a:t> </a:t>
          </a:r>
          <a:r>
            <a:rPr lang="fi-FI" sz="750" b="0" dirty="0" err="1" smtClean="0"/>
            <a:t>projektledare</a:t>
          </a:r>
          <a:r>
            <a:rPr lang="fi-FI" sz="750" b="0" dirty="0" smtClean="0"/>
            <a:t> </a:t>
          </a:r>
          <a:r>
            <a:rPr lang="fi-FI" sz="750" b="0" dirty="0" err="1" smtClean="0"/>
            <a:t>professor</a:t>
          </a:r>
          <a:r>
            <a:rPr lang="fi-FI" sz="750" b="0" dirty="0" smtClean="0"/>
            <a:t> Heidi  Hyytinen, </a:t>
          </a:r>
          <a:r>
            <a:rPr lang="fi-FI" sz="750" b="0" dirty="0" err="1" smtClean="0"/>
            <a:t>professor</a:t>
          </a:r>
          <a:r>
            <a:rPr lang="fi-FI" sz="750" b="0" dirty="0" smtClean="0"/>
            <a:t> Auli </a:t>
          </a:r>
          <a:r>
            <a:rPr lang="fi-FI" sz="750" b="0" dirty="0" err="1" smtClean="0"/>
            <a:t>Toom</a:t>
          </a:r>
          <a:r>
            <a:rPr lang="fi-FI" sz="750" b="0" dirty="0" smtClean="0"/>
            <a:t> </a:t>
          </a:r>
          <a:r>
            <a:rPr lang="fi-FI" sz="750" b="0" dirty="0" err="1" smtClean="0"/>
            <a:t>och</a:t>
          </a:r>
          <a:r>
            <a:rPr lang="fi-FI" sz="750" b="0" dirty="0" smtClean="0"/>
            <a:t> Åsa </a:t>
          </a:r>
          <a:r>
            <a:rPr lang="fi-FI" sz="750" b="0" dirty="0" err="1" smtClean="0"/>
            <a:t>Mickwitz</a:t>
          </a:r>
          <a:r>
            <a:rPr lang="fi-FI" sz="750" b="0" dirty="0" smtClean="0"/>
            <a:t> </a:t>
          </a:r>
          <a:r>
            <a:rPr lang="fi-FI" sz="750" b="0" dirty="0" err="1" smtClean="0"/>
            <a:t>som</a:t>
          </a:r>
          <a:r>
            <a:rPr lang="fi-FI" sz="750" b="0" dirty="0" smtClean="0"/>
            <a:t> </a:t>
          </a:r>
          <a:r>
            <a:rPr lang="fi-FI" sz="750" b="0" dirty="0" err="1" smtClean="0"/>
            <a:t>genomför</a:t>
          </a:r>
          <a:r>
            <a:rPr lang="fi-FI" sz="750" b="0" dirty="0" smtClean="0"/>
            <a:t> de </a:t>
          </a:r>
          <a:r>
            <a:rPr lang="fi-FI" sz="750" b="0" dirty="0" err="1" smtClean="0"/>
            <a:t>svenskspråkiga</a:t>
          </a:r>
          <a:r>
            <a:rPr lang="fi-FI" sz="750" b="0" dirty="0" smtClean="0"/>
            <a:t> </a:t>
          </a:r>
          <a:r>
            <a:rPr lang="fi-FI" sz="750" b="0" dirty="0" err="1" smtClean="0"/>
            <a:t>utbildningar</a:t>
          </a:r>
          <a:r>
            <a:rPr lang="fi-FI" sz="750" b="0" dirty="0" smtClean="0"/>
            <a:t> </a:t>
          </a:r>
          <a:r>
            <a:rPr lang="fi-FI" sz="750" b="0" dirty="0" err="1" smtClean="0"/>
            <a:t>och</a:t>
          </a:r>
          <a:r>
            <a:rPr lang="fi-FI" sz="750" b="0" dirty="0" smtClean="0"/>
            <a:t> de </a:t>
          </a:r>
          <a:r>
            <a:rPr lang="fi-FI" sz="750" b="0" dirty="0" err="1" smtClean="0"/>
            <a:t>kognitiva</a:t>
          </a:r>
          <a:r>
            <a:rPr lang="fi-FI" sz="750" b="0" dirty="0" smtClean="0"/>
            <a:t> </a:t>
          </a:r>
          <a:r>
            <a:rPr lang="fi-FI" sz="750" b="0" dirty="0" err="1" smtClean="0"/>
            <a:t>laboratorierna</a:t>
          </a:r>
          <a:r>
            <a:rPr lang="fi-FI" sz="750" b="0" dirty="0" smtClean="0"/>
            <a:t>. </a:t>
          </a:r>
          <a:endParaRPr lang="en-US" sz="750" b="0" dirty="0"/>
        </a:p>
      </dgm:t>
    </dgm:pt>
    <dgm:pt modelId="{6E1459DF-1583-4839-AF94-69AEC0AFF208}" type="parTrans" cxnId="{7854BFD2-7986-4902-891E-AF40DC53C10D}">
      <dgm:prSet/>
      <dgm:spPr/>
      <dgm:t>
        <a:bodyPr/>
        <a:lstStyle/>
        <a:p>
          <a:endParaRPr lang="fi-FI"/>
        </a:p>
      </dgm:t>
    </dgm:pt>
    <dgm:pt modelId="{3F3F0F65-FC73-4C81-B732-304F9A2094E5}" type="sibTrans" cxnId="{7854BFD2-7986-4902-891E-AF40DC53C10D}">
      <dgm:prSet/>
      <dgm:spPr/>
      <dgm:t>
        <a:bodyPr/>
        <a:lstStyle/>
        <a:p>
          <a:endParaRPr lang="fi-FI"/>
        </a:p>
      </dgm:t>
    </dgm:pt>
    <dgm:pt modelId="{4FDAAE2D-E0BD-4D75-AAF8-F69466ACAD78}">
      <dgm:prSet/>
      <dgm:spPr/>
      <dgm:t>
        <a:bodyPr/>
        <a:lstStyle/>
        <a:p>
          <a:r>
            <a:rPr lang="en-US" dirty="0" smtClean="0"/>
            <a:t>Council for Aid to Education (CAE)</a:t>
          </a:r>
          <a:endParaRPr lang="en-US" dirty="0"/>
        </a:p>
      </dgm:t>
    </dgm:pt>
    <dgm:pt modelId="{F3BED76A-238F-4B3A-A1ED-4309B0D68AA3}" type="sibTrans" cxnId="{31ED4627-DF5C-4436-8567-5C194B1DE37E}">
      <dgm:prSet/>
      <dgm:spPr/>
      <dgm:t>
        <a:bodyPr/>
        <a:lstStyle/>
        <a:p>
          <a:endParaRPr lang="en-US"/>
        </a:p>
      </dgm:t>
    </dgm:pt>
    <dgm:pt modelId="{559C24D7-C74A-4926-8592-A952DEE35040}" type="parTrans" cxnId="{31ED4627-DF5C-4436-8567-5C194B1DE37E}">
      <dgm:prSet/>
      <dgm:spPr/>
      <dgm:t>
        <a:bodyPr/>
        <a:lstStyle/>
        <a:p>
          <a:endParaRPr lang="en-US"/>
        </a:p>
      </dgm:t>
    </dgm:pt>
    <dgm:pt modelId="{7AEAFB83-A16E-4526-87AE-A970F8C4AF6B}" type="pres">
      <dgm:prSet presAssocID="{93351D20-3F0B-4039-8B5C-1132D1DB4B6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EFBC75-D2D9-471B-8094-84B597E7524B}" type="pres">
      <dgm:prSet presAssocID="{C5833898-88DB-4CB7-B141-9C631D39AE30}" presName="circle1" presStyleLbl="node1" presStyleIdx="0" presStyleCnt="4"/>
      <dgm:spPr/>
      <dgm:t>
        <a:bodyPr/>
        <a:lstStyle/>
        <a:p>
          <a:endParaRPr lang="en-US"/>
        </a:p>
      </dgm:t>
    </dgm:pt>
    <dgm:pt modelId="{5AAF4D20-6A17-45F2-AD2F-F64F6CF72F00}" type="pres">
      <dgm:prSet presAssocID="{C5833898-88DB-4CB7-B141-9C631D39AE30}" presName="space" presStyleCnt="0"/>
      <dgm:spPr/>
      <dgm:t>
        <a:bodyPr/>
        <a:lstStyle/>
        <a:p>
          <a:endParaRPr lang="en-US"/>
        </a:p>
      </dgm:t>
    </dgm:pt>
    <dgm:pt modelId="{745486C3-970C-4827-B6AE-0960CBEE236D}" type="pres">
      <dgm:prSet presAssocID="{C5833898-88DB-4CB7-B141-9C631D39AE30}" presName="rect1" presStyleLbl="alignAcc1" presStyleIdx="0" presStyleCnt="4"/>
      <dgm:spPr/>
      <dgm:t>
        <a:bodyPr/>
        <a:lstStyle/>
        <a:p>
          <a:endParaRPr lang="en-US"/>
        </a:p>
      </dgm:t>
    </dgm:pt>
    <dgm:pt modelId="{42829ACA-DA30-4926-AFB6-31AD5B30C795}" type="pres">
      <dgm:prSet presAssocID="{ADE70B45-FDC0-4851-B508-21446809FD4F}" presName="vertSpace2" presStyleLbl="node1" presStyleIdx="0" presStyleCnt="4"/>
      <dgm:spPr/>
      <dgm:t>
        <a:bodyPr/>
        <a:lstStyle/>
        <a:p>
          <a:endParaRPr lang="en-US"/>
        </a:p>
      </dgm:t>
    </dgm:pt>
    <dgm:pt modelId="{211A5B91-7ADD-473F-9A2D-5F4DF93186E9}" type="pres">
      <dgm:prSet presAssocID="{ADE70B45-FDC0-4851-B508-21446809FD4F}" presName="circle2" presStyleLbl="node1" presStyleIdx="1" presStyleCnt="4"/>
      <dgm:spPr/>
      <dgm:t>
        <a:bodyPr/>
        <a:lstStyle/>
        <a:p>
          <a:endParaRPr lang="en-US"/>
        </a:p>
      </dgm:t>
    </dgm:pt>
    <dgm:pt modelId="{F0EEB673-676A-4295-AEE7-2E5058AB2D87}" type="pres">
      <dgm:prSet presAssocID="{ADE70B45-FDC0-4851-B508-21446809FD4F}" presName="rect2" presStyleLbl="alignAcc1" presStyleIdx="1" presStyleCnt="4"/>
      <dgm:spPr/>
      <dgm:t>
        <a:bodyPr/>
        <a:lstStyle/>
        <a:p>
          <a:endParaRPr lang="en-US"/>
        </a:p>
      </dgm:t>
    </dgm:pt>
    <dgm:pt modelId="{F894A55A-BE6A-4BDE-B93C-D19D8FB19436}" type="pres">
      <dgm:prSet presAssocID="{92849207-7687-4C1B-99DA-0231F9A45FE5}" presName="vertSpace3" presStyleLbl="node1" presStyleIdx="1" presStyleCnt="4"/>
      <dgm:spPr/>
      <dgm:t>
        <a:bodyPr/>
        <a:lstStyle/>
        <a:p>
          <a:endParaRPr lang="en-US"/>
        </a:p>
      </dgm:t>
    </dgm:pt>
    <dgm:pt modelId="{7B6F1732-6FE7-49EF-890F-C907C9E02E3E}" type="pres">
      <dgm:prSet presAssocID="{92849207-7687-4C1B-99DA-0231F9A45FE5}" presName="circle3" presStyleLbl="node1" presStyleIdx="2" presStyleCnt="4"/>
      <dgm:spPr/>
      <dgm:t>
        <a:bodyPr/>
        <a:lstStyle/>
        <a:p>
          <a:endParaRPr lang="en-US"/>
        </a:p>
      </dgm:t>
    </dgm:pt>
    <dgm:pt modelId="{10E345A6-84B1-4AEB-847A-04C38A4E8DEB}" type="pres">
      <dgm:prSet presAssocID="{92849207-7687-4C1B-99DA-0231F9A45FE5}" presName="rect3" presStyleLbl="alignAcc1" presStyleIdx="2" presStyleCnt="4"/>
      <dgm:spPr/>
      <dgm:t>
        <a:bodyPr/>
        <a:lstStyle/>
        <a:p>
          <a:endParaRPr lang="en-US"/>
        </a:p>
      </dgm:t>
    </dgm:pt>
    <dgm:pt modelId="{E6FBBD38-E549-44F5-8177-99A919466D31}" type="pres">
      <dgm:prSet presAssocID="{4FDAAE2D-E0BD-4D75-AAF8-F69466ACAD78}" presName="vertSpace4" presStyleLbl="node1" presStyleIdx="2" presStyleCnt="4"/>
      <dgm:spPr/>
      <dgm:t>
        <a:bodyPr/>
        <a:lstStyle/>
        <a:p>
          <a:endParaRPr lang="en-US"/>
        </a:p>
      </dgm:t>
    </dgm:pt>
    <dgm:pt modelId="{69CF6421-5A8F-4BD3-AE1C-6545A2A3F4E3}" type="pres">
      <dgm:prSet presAssocID="{4FDAAE2D-E0BD-4D75-AAF8-F69466ACAD78}" presName="circle4" presStyleLbl="node1" presStyleIdx="3" presStyleCnt="4"/>
      <dgm:spPr/>
      <dgm:t>
        <a:bodyPr/>
        <a:lstStyle/>
        <a:p>
          <a:endParaRPr lang="en-US"/>
        </a:p>
      </dgm:t>
    </dgm:pt>
    <dgm:pt modelId="{B97D325A-6F21-474A-ABBF-E53C9ED514C4}" type="pres">
      <dgm:prSet presAssocID="{4FDAAE2D-E0BD-4D75-AAF8-F69466ACAD78}" presName="rect4" presStyleLbl="alignAcc1" presStyleIdx="3" presStyleCnt="4"/>
      <dgm:spPr/>
      <dgm:t>
        <a:bodyPr/>
        <a:lstStyle/>
        <a:p>
          <a:endParaRPr lang="en-US"/>
        </a:p>
      </dgm:t>
    </dgm:pt>
    <dgm:pt modelId="{551D4013-E813-41D8-99BF-96F525BCDB3B}" type="pres">
      <dgm:prSet presAssocID="{C5833898-88DB-4CB7-B141-9C631D39AE30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B5895-02E3-47B2-96E8-1BFE2538D774}" type="pres">
      <dgm:prSet presAssocID="{C5833898-88DB-4CB7-B141-9C631D39AE30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9E44D-E79C-4DCA-9035-86827C93D091}" type="pres">
      <dgm:prSet presAssocID="{ADE70B45-FDC0-4851-B508-21446809FD4F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94DC7-D706-418D-AED3-53DC64BD0358}" type="pres">
      <dgm:prSet presAssocID="{ADE70B45-FDC0-4851-B508-21446809FD4F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73562-7A50-49A1-B99F-A3D9FA6016D4}" type="pres">
      <dgm:prSet presAssocID="{92849207-7687-4C1B-99DA-0231F9A45FE5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D121A-7ED6-4090-834C-00A8ADD29535}" type="pres">
      <dgm:prSet presAssocID="{92849207-7687-4C1B-99DA-0231F9A45FE5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3B461-FE8C-4287-8A70-F4C72981E11D}" type="pres">
      <dgm:prSet presAssocID="{4FDAAE2D-E0BD-4D75-AAF8-F69466ACAD78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6CC9D-6A5E-44FE-BDE2-C17F10ACFB1D}" type="pres">
      <dgm:prSet presAssocID="{4FDAAE2D-E0BD-4D75-AAF8-F69466ACAD78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E12997-00DA-4D80-98E5-61FE4D742920}" type="presOf" srcId="{B1D85733-9BA0-43FB-8748-7E637E55E645}" destId="{E2B94DC7-D706-418D-AED3-53DC64BD0358}" srcOrd="0" destOrd="2" presId="urn:microsoft.com/office/officeart/2005/8/layout/target3"/>
    <dgm:cxn modelId="{370E92A0-52C9-4EDE-A540-5D4E938F4368}" type="presOf" srcId="{93351D20-3F0B-4039-8B5C-1132D1DB4B61}" destId="{7AEAFB83-A16E-4526-87AE-A970F8C4AF6B}" srcOrd="0" destOrd="0" presId="urn:microsoft.com/office/officeart/2005/8/layout/target3"/>
    <dgm:cxn modelId="{7854BFD2-7986-4902-891E-AF40DC53C10D}" srcId="{92849207-7687-4C1B-99DA-0231F9A45FE5}" destId="{02FF64D4-DE35-4A96-BABA-8048EEAB1880}" srcOrd="1" destOrd="0" parTransId="{6E1459DF-1583-4839-AF94-69AEC0AFF208}" sibTransId="{3F3F0F65-FC73-4C81-B732-304F9A2094E5}"/>
    <dgm:cxn modelId="{6627D8FA-14BA-48C8-BAE3-9B9A3DDEAC50}" type="presOf" srcId="{4FDAAE2D-E0BD-4D75-AAF8-F69466ACAD78}" destId="{9953B461-FE8C-4287-8A70-F4C72981E11D}" srcOrd="1" destOrd="0" presId="urn:microsoft.com/office/officeart/2005/8/layout/target3"/>
    <dgm:cxn modelId="{A31710B3-09B2-4EF1-904D-72C2BC37A3B7}" type="presOf" srcId="{4FDAAE2D-E0BD-4D75-AAF8-F69466ACAD78}" destId="{B97D325A-6F21-474A-ABBF-E53C9ED514C4}" srcOrd="0" destOrd="0" presId="urn:microsoft.com/office/officeart/2005/8/layout/target3"/>
    <dgm:cxn modelId="{0D288C13-9C43-4182-9CEE-978A86A88FC2}" type="presOf" srcId="{ADE70B45-FDC0-4851-B508-21446809FD4F}" destId="{AA19E44D-E79C-4DCA-9035-86827C93D091}" srcOrd="1" destOrd="0" presId="urn:microsoft.com/office/officeart/2005/8/layout/target3"/>
    <dgm:cxn modelId="{BF1650D6-3B08-444F-AA84-9AF0ED1597BE}" type="presOf" srcId="{A6238CD9-5F4E-4A5D-9C61-9A5DC9BB9987}" destId="{9006CC9D-6A5E-44FE-BDE2-C17F10ACFB1D}" srcOrd="0" destOrd="0" presId="urn:microsoft.com/office/officeart/2005/8/layout/target3"/>
    <dgm:cxn modelId="{556A8DDF-F524-44F6-8947-3F966A2C2C26}" srcId="{4FDAAE2D-E0BD-4D75-AAF8-F69466ACAD78}" destId="{A6238CD9-5F4E-4A5D-9C61-9A5DC9BB9987}" srcOrd="0" destOrd="0" parTransId="{7F088D52-1832-4969-A2A8-E8F8B30F7050}" sibTransId="{2C2CE5AC-7482-4F19-8BB9-57BCB17E48ED}"/>
    <dgm:cxn modelId="{6C2210DD-0AEC-4A6D-800E-3DAF2AA307E6}" type="presOf" srcId="{F25BCB59-FFFC-4802-981A-7DCD9970F831}" destId="{9BDD121A-7ED6-4090-834C-00A8ADD29535}" srcOrd="0" destOrd="0" presId="urn:microsoft.com/office/officeart/2005/8/layout/target3"/>
    <dgm:cxn modelId="{56A47F1C-F76F-4B9E-926B-C481F783D05A}" srcId="{ADE70B45-FDC0-4851-B508-21446809FD4F}" destId="{B1D85733-9BA0-43FB-8748-7E637E55E645}" srcOrd="2" destOrd="0" parTransId="{54BBA186-E67C-4DE9-9ED9-931FF7ACE535}" sibTransId="{E6B4D5EC-BBF8-47C8-BD51-73B7B433F931}"/>
    <dgm:cxn modelId="{D98CB88A-CCAB-4AD2-9A92-01786F012675}" type="presOf" srcId="{B8521BFD-5298-49C1-BAE6-7D0F0FBD5C8B}" destId="{E2B94DC7-D706-418D-AED3-53DC64BD0358}" srcOrd="0" destOrd="0" presId="urn:microsoft.com/office/officeart/2005/8/layout/target3"/>
    <dgm:cxn modelId="{838B7DD4-6EAE-468A-A69F-AA85DA945674}" type="presOf" srcId="{92849207-7687-4C1B-99DA-0231F9A45FE5}" destId="{6E173562-7A50-49A1-B99F-A3D9FA6016D4}" srcOrd="1" destOrd="0" presId="urn:microsoft.com/office/officeart/2005/8/layout/target3"/>
    <dgm:cxn modelId="{F657A0D8-21D8-435F-B423-27A2C4076E9D}" srcId="{C5833898-88DB-4CB7-B141-9C631D39AE30}" destId="{8199B325-A5EA-457A-8940-8F8FFEBA439C}" srcOrd="0" destOrd="0" parTransId="{E03C7FEF-8B22-4F6C-AB95-DCBB27E844BA}" sibTransId="{EABB9845-2AB6-4543-AFE9-3215E4AA5412}"/>
    <dgm:cxn modelId="{C083C922-564E-4B09-BA19-010F86CD8127}" type="presOf" srcId="{C5833898-88DB-4CB7-B141-9C631D39AE30}" destId="{745486C3-970C-4827-B6AE-0960CBEE236D}" srcOrd="0" destOrd="0" presId="urn:microsoft.com/office/officeart/2005/8/layout/target3"/>
    <dgm:cxn modelId="{2CC6C61C-9B82-43C8-B136-1CC4ED2E8125}" srcId="{ADE70B45-FDC0-4851-B508-21446809FD4F}" destId="{B8521BFD-5298-49C1-BAE6-7D0F0FBD5C8B}" srcOrd="0" destOrd="0" parTransId="{A5268C39-397B-4AF9-9FC7-76324C16EEAF}" sibTransId="{D605A2DB-688F-4820-A2B3-128C74661823}"/>
    <dgm:cxn modelId="{3E291451-0020-49DD-9AE6-CEF76B862EF7}" type="presOf" srcId="{C5833898-88DB-4CB7-B141-9C631D39AE30}" destId="{551D4013-E813-41D8-99BF-96F525BCDB3B}" srcOrd="1" destOrd="0" presId="urn:microsoft.com/office/officeart/2005/8/layout/target3"/>
    <dgm:cxn modelId="{82D09A62-4A7B-4899-8B6B-F59115EF07C2}" srcId="{93351D20-3F0B-4039-8B5C-1132D1DB4B61}" destId="{C5833898-88DB-4CB7-B141-9C631D39AE30}" srcOrd="0" destOrd="0" parTransId="{D4E35C80-28E6-4D62-8432-951AB5C6CDD2}" sibTransId="{817218C5-4BAE-4231-BAF3-8215A71179E5}"/>
    <dgm:cxn modelId="{C4C09BB6-FAD8-469F-B63D-4355B3A91C8D}" type="presOf" srcId="{C711E23B-159E-43AE-BF5E-528D79609432}" destId="{E2B94DC7-D706-418D-AED3-53DC64BD0358}" srcOrd="0" destOrd="1" presId="urn:microsoft.com/office/officeart/2005/8/layout/target3"/>
    <dgm:cxn modelId="{29C7A6EB-381A-42FC-BBE5-DE0471C4A9C3}" type="presOf" srcId="{ADE70B45-FDC0-4851-B508-21446809FD4F}" destId="{F0EEB673-676A-4295-AEE7-2E5058AB2D87}" srcOrd="0" destOrd="0" presId="urn:microsoft.com/office/officeart/2005/8/layout/target3"/>
    <dgm:cxn modelId="{A9EA6A73-6603-48EC-9DCC-7104C0724044}" type="presOf" srcId="{92849207-7687-4C1B-99DA-0231F9A45FE5}" destId="{10E345A6-84B1-4AEB-847A-04C38A4E8DEB}" srcOrd="0" destOrd="0" presId="urn:microsoft.com/office/officeart/2005/8/layout/target3"/>
    <dgm:cxn modelId="{A1193A95-EE4C-4A74-8172-8BA77182E346}" type="presOf" srcId="{8199B325-A5EA-457A-8940-8F8FFEBA439C}" destId="{86CB5895-02E3-47B2-96E8-1BFE2538D774}" srcOrd="0" destOrd="0" presId="urn:microsoft.com/office/officeart/2005/8/layout/target3"/>
    <dgm:cxn modelId="{B210C63A-B721-43F1-91DF-12AF7E476121}" srcId="{ADE70B45-FDC0-4851-B508-21446809FD4F}" destId="{C711E23B-159E-43AE-BF5E-528D79609432}" srcOrd="1" destOrd="0" parTransId="{56BBDD49-5B65-46CC-A19F-CA16D996D625}" sibTransId="{01E98846-5F88-4F91-8341-A0FAFDC412E7}"/>
    <dgm:cxn modelId="{A2AD658F-E3ED-44D6-9A0C-AEB233EF95EC}" srcId="{92849207-7687-4C1B-99DA-0231F9A45FE5}" destId="{F25BCB59-FFFC-4802-981A-7DCD9970F831}" srcOrd="0" destOrd="0" parTransId="{1F04C65F-2ABC-4062-B0C0-88DD66B45338}" sibTransId="{AEFC4AB8-B71D-4433-922C-D7B73F0CDC84}"/>
    <dgm:cxn modelId="{692E1B3A-D0D6-4192-9EA7-DBED9DD59492}" srcId="{93351D20-3F0B-4039-8B5C-1132D1DB4B61}" destId="{92849207-7687-4C1B-99DA-0231F9A45FE5}" srcOrd="2" destOrd="0" parTransId="{BE9D9D6B-6A36-4C29-90FD-57A0EBF4746D}" sibTransId="{6AB48B07-2F79-4649-A56C-F5A8017D003F}"/>
    <dgm:cxn modelId="{1926A58C-9157-4BBA-91F6-FAD825229C6D}" srcId="{93351D20-3F0B-4039-8B5C-1132D1DB4B61}" destId="{ADE70B45-FDC0-4851-B508-21446809FD4F}" srcOrd="1" destOrd="0" parTransId="{8C17936C-A0AF-4BCF-9BAC-CB21BE2A6768}" sibTransId="{EC7E3136-C31F-4BF2-826B-EEFEDCEE4E59}"/>
    <dgm:cxn modelId="{CC37DC7A-F343-4267-9AE2-759A14ADE3C0}" type="presOf" srcId="{02FF64D4-DE35-4A96-BABA-8048EEAB1880}" destId="{9BDD121A-7ED6-4090-834C-00A8ADD29535}" srcOrd="0" destOrd="1" presId="urn:microsoft.com/office/officeart/2005/8/layout/target3"/>
    <dgm:cxn modelId="{31ED4627-DF5C-4436-8567-5C194B1DE37E}" srcId="{93351D20-3F0B-4039-8B5C-1132D1DB4B61}" destId="{4FDAAE2D-E0BD-4D75-AAF8-F69466ACAD78}" srcOrd="3" destOrd="0" parTransId="{559C24D7-C74A-4926-8592-A952DEE35040}" sibTransId="{F3BED76A-238F-4B3A-A1ED-4309B0D68AA3}"/>
    <dgm:cxn modelId="{22580AAD-CE30-4A05-99B9-967B1FD49447}" type="presParOf" srcId="{7AEAFB83-A16E-4526-87AE-A970F8C4AF6B}" destId="{98EFBC75-D2D9-471B-8094-84B597E7524B}" srcOrd="0" destOrd="0" presId="urn:microsoft.com/office/officeart/2005/8/layout/target3"/>
    <dgm:cxn modelId="{6979FEBD-D7E8-4C23-B0F7-A8AA65E40C01}" type="presParOf" srcId="{7AEAFB83-A16E-4526-87AE-A970F8C4AF6B}" destId="{5AAF4D20-6A17-45F2-AD2F-F64F6CF72F00}" srcOrd="1" destOrd="0" presId="urn:microsoft.com/office/officeart/2005/8/layout/target3"/>
    <dgm:cxn modelId="{9AE4FF06-E853-4D3A-BFF7-573EC15E1C9C}" type="presParOf" srcId="{7AEAFB83-A16E-4526-87AE-A970F8C4AF6B}" destId="{745486C3-970C-4827-B6AE-0960CBEE236D}" srcOrd="2" destOrd="0" presId="urn:microsoft.com/office/officeart/2005/8/layout/target3"/>
    <dgm:cxn modelId="{32745AE5-79B9-49D3-953B-FCE3758D279C}" type="presParOf" srcId="{7AEAFB83-A16E-4526-87AE-A970F8C4AF6B}" destId="{42829ACA-DA30-4926-AFB6-31AD5B30C795}" srcOrd="3" destOrd="0" presId="urn:microsoft.com/office/officeart/2005/8/layout/target3"/>
    <dgm:cxn modelId="{6FE7D4E4-C219-44A7-81BE-AC676E2B1FD1}" type="presParOf" srcId="{7AEAFB83-A16E-4526-87AE-A970F8C4AF6B}" destId="{211A5B91-7ADD-473F-9A2D-5F4DF93186E9}" srcOrd="4" destOrd="0" presId="urn:microsoft.com/office/officeart/2005/8/layout/target3"/>
    <dgm:cxn modelId="{48CB67EB-8F4D-46D3-B2E4-99FC9F23F379}" type="presParOf" srcId="{7AEAFB83-A16E-4526-87AE-A970F8C4AF6B}" destId="{F0EEB673-676A-4295-AEE7-2E5058AB2D87}" srcOrd="5" destOrd="0" presId="urn:microsoft.com/office/officeart/2005/8/layout/target3"/>
    <dgm:cxn modelId="{1C4DBDA4-2D82-4C97-B282-DE34FB62E347}" type="presParOf" srcId="{7AEAFB83-A16E-4526-87AE-A970F8C4AF6B}" destId="{F894A55A-BE6A-4BDE-B93C-D19D8FB19436}" srcOrd="6" destOrd="0" presId="urn:microsoft.com/office/officeart/2005/8/layout/target3"/>
    <dgm:cxn modelId="{3A4089D3-05C6-4436-B834-CFED6682C181}" type="presParOf" srcId="{7AEAFB83-A16E-4526-87AE-A970F8C4AF6B}" destId="{7B6F1732-6FE7-49EF-890F-C907C9E02E3E}" srcOrd="7" destOrd="0" presId="urn:microsoft.com/office/officeart/2005/8/layout/target3"/>
    <dgm:cxn modelId="{DAAE3180-F2D9-47DE-820C-0F0EB925B93C}" type="presParOf" srcId="{7AEAFB83-A16E-4526-87AE-A970F8C4AF6B}" destId="{10E345A6-84B1-4AEB-847A-04C38A4E8DEB}" srcOrd="8" destOrd="0" presId="urn:microsoft.com/office/officeart/2005/8/layout/target3"/>
    <dgm:cxn modelId="{7C47E624-0800-4C19-8650-95F8330B6C17}" type="presParOf" srcId="{7AEAFB83-A16E-4526-87AE-A970F8C4AF6B}" destId="{E6FBBD38-E549-44F5-8177-99A919466D31}" srcOrd="9" destOrd="0" presId="urn:microsoft.com/office/officeart/2005/8/layout/target3"/>
    <dgm:cxn modelId="{064DDCC8-53D5-4851-BC26-548B1242B016}" type="presParOf" srcId="{7AEAFB83-A16E-4526-87AE-A970F8C4AF6B}" destId="{69CF6421-5A8F-4BD3-AE1C-6545A2A3F4E3}" srcOrd="10" destOrd="0" presId="urn:microsoft.com/office/officeart/2005/8/layout/target3"/>
    <dgm:cxn modelId="{767AD760-F501-4C4D-A4E1-27E531BBA9AE}" type="presParOf" srcId="{7AEAFB83-A16E-4526-87AE-A970F8C4AF6B}" destId="{B97D325A-6F21-474A-ABBF-E53C9ED514C4}" srcOrd="11" destOrd="0" presId="urn:microsoft.com/office/officeart/2005/8/layout/target3"/>
    <dgm:cxn modelId="{4ABD7B15-FEB4-48FE-B7AF-DF7F30E6DD7B}" type="presParOf" srcId="{7AEAFB83-A16E-4526-87AE-A970F8C4AF6B}" destId="{551D4013-E813-41D8-99BF-96F525BCDB3B}" srcOrd="12" destOrd="0" presId="urn:microsoft.com/office/officeart/2005/8/layout/target3"/>
    <dgm:cxn modelId="{39D5ABDA-9C0B-45DB-AA30-9FBE3A8A3697}" type="presParOf" srcId="{7AEAFB83-A16E-4526-87AE-A970F8C4AF6B}" destId="{86CB5895-02E3-47B2-96E8-1BFE2538D774}" srcOrd="13" destOrd="0" presId="urn:microsoft.com/office/officeart/2005/8/layout/target3"/>
    <dgm:cxn modelId="{F00CD1E4-700A-48E5-88D5-8515FD174112}" type="presParOf" srcId="{7AEAFB83-A16E-4526-87AE-A970F8C4AF6B}" destId="{AA19E44D-E79C-4DCA-9035-86827C93D091}" srcOrd="14" destOrd="0" presId="urn:microsoft.com/office/officeart/2005/8/layout/target3"/>
    <dgm:cxn modelId="{8B95626C-2C29-4257-BA60-8B729D3055DA}" type="presParOf" srcId="{7AEAFB83-A16E-4526-87AE-A970F8C4AF6B}" destId="{E2B94DC7-D706-418D-AED3-53DC64BD0358}" srcOrd="15" destOrd="0" presId="urn:microsoft.com/office/officeart/2005/8/layout/target3"/>
    <dgm:cxn modelId="{47C2E3E6-7D0A-4517-BDE9-A13F87E911DF}" type="presParOf" srcId="{7AEAFB83-A16E-4526-87AE-A970F8C4AF6B}" destId="{6E173562-7A50-49A1-B99F-A3D9FA6016D4}" srcOrd="16" destOrd="0" presId="urn:microsoft.com/office/officeart/2005/8/layout/target3"/>
    <dgm:cxn modelId="{03DD9E63-33BA-436D-A396-1FD3D4234B28}" type="presParOf" srcId="{7AEAFB83-A16E-4526-87AE-A970F8C4AF6B}" destId="{9BDD121A-7ED6-4090-834C-00A8ADD29535}" srcOrd="17" destOrd="0" presId="urn:microsoft.com/office/officeart/2005/8/layout/target3"/>
    <dgm:cxn modelId="{3D99F372-B4A0-416C-B99D-4A381B54CEA3}" type="presParOf" srcId="{7AEAFB83-A16E-4526-87AE-A970F8C4AF6B}" destId="{9953B461-FE8C-4287-8A70-F4C72981E11D}" srcOrd="18" destOrd="0" presId="urn:microsoft.com/office/officeart/2005/8/layout/target3"/>
    <dgm:cxn modelId="{A2427896-EC0D-477F-9A2C-632F40B53D1A}" type="presParOf" srcId="{7AEAFB83-A16E-4526-87AE-A970F8C4AF6B}" destId="{9006CC9D-6A5E-44FE-BDE2-C17F10ACFB1D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FBC75-D2D9-471B-8094-84B597E7524B}">
      <dsp:nvSpPr>
        <dsp:cNvPr id="0" name=""/>
        <dsp:cNvSpPr/>
      </dsp:nvSpPr>
      <dsp:spPr>
        <a:xfrm>
          <a:off x="0" y="0"/>
          <a:ext cx="4824536" cy="482453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5486C3-970C-4827-B6AE-0960CBEE236D}">
      <dsp:nvSpPr>
        <dsp:cNvPr id="0" name=""/>
        <dsp:cNvSpPr/>
      </dsp:nvSpPr>
      <dsp:spPr>
        <a:xfrm>
          <a:off x="2412268" y="0"/>
          <a:ext cx="6084478" cy="48245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Nationell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stödgrupp</a:t>
          </a:r>
          <a:endParaRPr lang="en-US" sz="1900" kern="1200" dirty="0" smtClean="0"/>
        </a:p>
      </dsp:txBody>
      <dsp:txXfrm>
        <a:off x="2412268" y="0"/>
        <a:ext cx="3042239" cy="1025213"/>
      </dsp:txXfrm>
    </dsp:sp>
    <dsp:sp modelId="{211A5B91-7ADD-473F-9A2D-5F4DF93186E9}">
      <dsp:nvSpPr>
        <dsp:cNvPr id="0" name=""/>
        <dsp:cNvSpPr/>
      </dsp:nvSpPr>
      <dsp:spPr>
        <a:xfrm>
          <a:off x="633220" y="1025213"/>
          <a:ext cx="3558095" cy="35580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3714325"/>
                <a:satOff val="13208"/>
                <a:lumOff val="29869"/>
                <a:alphaOff val="0"/>
                <a:tint val="50000"/>
                <a:satMod val="300000"/>
              </a:schemeClr>
            </a:gs>
            <a:gs pos="35000">
              <a:schemeClr val="accent4">
                <a:hueOff val="3714325"/>
                <a:satOff val="13208"/>
                <a:lumOff val="29869"/>
                <a:alphaOff val="0"/>
                <a:tint val="37000"/>
                <a:satMod val="300000"/>
              </a:schemeClr>
            </a:gs>
            <a:gs pos="100000">
              <a:schemeClr val="accent4">
                <a:hueOff val="3714325"/>
                <a:satOff val="13208"/>
                <a:lumOff val="298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EEB673-676A-4295-AEE7-2E5058AB2D87}">
      <dsp:nvSpPr>
        <dsp:cNvPr id="0" name=""/>
        <dsp:cNvSpPr/>
      </dsp:nvSpPr>
      <dsp:spPr>
        <a:xfrm>
          <a:off x="2412268" y="1025213"/>
          <a:ext cx="6084478" cy="35580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3714325"/>
              <a:satOff val="13208"/>
              <a:lumOff val="298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JY: </a:t>
          </a:r>
          <a:r>
            <a:rPr lang="en-US" sz="2200" kern="1200" dirty="0" err="1" smtClean="0"/>
            <a:t>Pedagogiska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forskningsinstitutet</a:t>
          </a:r>
          <a:r>
            <a:rPr lang="en-US" sz="2200" kern="1200" dirty="0" smtClean="0"/>
            <a:t> </a:t>
          </a:r>
          <a:endParaRPr lang="en-US" sz="2200" kern="1200" dirty="0"/>
        </a:p>
      </dsp:txBody>
      <dsp:txXfrm>
        <a:off x="2412268" y="1025213"/>
        <a:ext cx="3042239" cy="1025213"/>
      </dsp:txXfrm>
    </dsp:sp>
    <dsp:sp modelId="{7B6F1732-6FE7-49EF-890F-C907C9E02E3E}">
      <dsp:nvSpPr>
        <dsp:cNvPr id="0" name=""/>
        <dsp:cNvSpPr/>
      </dsp:nvSpPr>
      <dsp:spPr>
        <a:xfrm>
          <a:off x="1266440" y="2050427"/>
          <a:ext cx="2291654" cy="229165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7428649"/>
                <a:satOff val="26416"/>
                <a:lumOff val="59739"/>
                <a:alphaOff val="0"/>
                <a:tint val="50000"/>
                <a:satMod val="300000"/>
              </a:schemeClr>
            </a:gs>
            <a:gs pos="35000">
              <a:schemeClr val="accent4">
                <a:hueOff val="7428649"/>
                <a:satOff val="26416"/>
                <a:lumOff val="59739"/>
                <a:alphaOff val="0"/>
                <a:tint val="37000"/>
                <a:satMod val="300000"/>
              </a:schemeClr>
            </a:gs>
            <a:gs pos="100000">
              <a:schemeClr val="accent4">
                <a:hueOff val="7428649"/>
                <a:satOff val="26416"/>
                <a:lumOff val="597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0E345A6-84B1-4AEB-847A-04C38A4E8DEB}">
      <dsp:nvSpPr>
        <dsp:cNvPr id="0" name=""/>
        <dsp:cNvSpPr/>
      </dsp:nvSpPr>
      <dsp:spPr>
        <a:xfrm>
          <a:off x="2412268" y="2050427"/>
          <a:ext cx="6084478" cy="22916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7428649"/>
              <a:satOff val="26416"/>
              <a:lumOff val="597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HY: </a:t>
          </a:r>
          <a:r>
            <a:rPr lang="en-US" sz="2200" kern="1200" dirty="0" err="1" smtClean="0"/>
            <a:t>Centret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för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universitetspedagogik</a:t>
          </a:r>
          <a:endParaRPr lang="en-US" sz="2200" kern="1200" dirty="0"/>
        </a:p>
      </dsp:txBody>
      <dsp:txXfrm>
        <a:off x="2412268" y="2050427"/>
        <a:ext cx="3042239" cy="1025213"/>
      </dsp:txXfrm>
    </dsp:sp>
    <dsp:sp modelId="{69CF6421-5A8F-4BD3-AE1C-6545A2A3F4E3}">
      <dsp:nvSpPr>
        <dsp:cNvPr id="0" name=""/>
        <dsp:cNvSpPr/>
      </dsp:nvSpPr>
      <dsp:spPr>
        <a:xfrm>
          <a:off x="1899661" y="3075641"/>
          <a:ext cx="1025213" cy="102521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11142974"/>
                <a:satOff val="39624"/>
                <a:lumOff val="89608"/>
                <a:alphaOff val="0"/>
                <a:tint val="50000"/>
                <a:satMod val="300000"/>
              </a:schemeClr>
            </a:gs>
            <a:gs pos="35000">
              <a:schemeClr val="accent4">
                <a:hueOff val="11142974"/>
                <a:satOff val="39624"/>
                <a:lumOff val="89608"/>
                <a:alphaOff val="0"/>
                <a:tint val="37000"/>
                <a:satMod val="300000"/>
              </a:schemeClr>
            </a:gs>
            <a:gs pos="100000">
              <a:schemeClr val="accent4">
                <a:hueOff val="11142974"/>
                <a:satOff val="39624"/>
                <a:lumOff val="896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97D325A-6F21-474A-ABBF-E53C9ED514C4}">
      <dsp:nvSpPr>
        <dsp:cNvPr id="0" name=""/>
        <dsp:cNvSpPr/>
      </dsp:nvSpPr>
      <dsp:spPr>
        <a:xfrm>
          <a:off x="2412268" y="3075641"/>
          <a:ext cx="6084478" cy="10252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1142974"/>
              <a:satOff val="39624"/>
              <a:lumOff val="896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Council for Aid to Education (CAE)</a:t>
          </a:r>
          <a:endParaRPr lang="en-US" sz="2200" kern="1200" dirty="0"/>
        </a:p>
      </dsp:txBody>
      <dsp:txXfrm>
        <a:off x="2412268" y="3075641"/>
        <a:ext cx="3042239" cy="1025213"/>
      </dsp:txXfrm>
    </dsp:sp>
    <dsp:sp modelId="{86CB5895-02E3-47B2-96E8-1BFE2538D774}">
      <dsp:nvSpPr>
        <dsp:cNvPr id="0" name=""/>
        <dsp:cNvSpPr/>
      </dsp:nvSpPr>
      <dsp:spPr>
        <a:xfrm>
          <a:off x="5454507" y="0"/>
          <a:ext cx="3042239" cy="102521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b="0" kern="1200" dirty="0" err="1" smtClean="0"/>
            <a:t>Studiens</a:t>
          </a:r>
          <a:r>
            <a:rPr lang="en-US" sz="800" b="0" kern="1200" dirty="0" smtClean="0"/>
            <a:t> </a:t>
          </a:r>
          <a:r>
            <a:rPr lang="en-US" sz="800" b="0" kern="1200" dirty="0" err="1" smtClean="0"/>
            <a:t>nationella</a:t>
          </a:r>
          <a:r>
            <a:rPr lang="en-US" sz="800" b="0" kern="1200" dirty="0" smtClean="0"/>
            <a:t> </a:t>
          </a:r>
          <a:r>
            <a:rPr lang="en-US" sz="800" b="0" kern="1200" dirty="0" err="1" smtClean="0"/>
            <a:t>koordination</a:t>
          </a:r>
          <a:r>
            <a:rPr lang="en-US" sz="800" b="0" kern="1200" dirty="0" smtClean="0"/>
            <a:t>. </a:t>
          </a:r>
          <a:r>
            <a:rPr lang="en-US" sz="800" b="0" kern="1200" dirty="0" err="1" smtClean="0"/>
            <a:t>Representanter</a:t>
          </a:r>
          <a:r>
            <a:rPr lang="en-US" sz="800" b="0" kern="1200" dirty="0" smtClean="0"/>
            <a:t> </a:t>
          </a:r>
          <a:r>
            <a:rPr lang="en-US" sz="800" b="0" kern="1200" dirty="0" err="1" smtClean="0"/>
            <a:t>från</a:t>
          </a:r>
          <a:r>
            <a:rPr lang="en-US" sz="800" b="0" kern="1200" dirty="0" smtClean="0"/>
            <a:t> </a:t>
          </a:r>
          <a:r>
            <a:rPr lang="en-US" sz="800" b="0" kern="1200" dirty="0" err="1" smtClean="0"/>
            <a:t>alla</a:t>
          </a:r>
          <a:r>
            <a:rPr lang="en-US" sz="800" b="0" kern="1200" dirty="0" smtClean="0"/>
            <a:t> </a:t>
          </a:r>
          <a:r>
            <a:rPr lang="en-US" sz="800" b="0" kern="1200" dirty="0" err="1" smtClean="0"/>
            <a:t>högskolor</a:t>
          </a:r>
          <a:r>
            <a:rPr lang="en-US" sz="800" b="0" kern="1200" dirty="0" smtClean="0"/>
            <a:t> </a:t>
          </a:r>
          <a:r>
            <a:rPr lang="en-US" sz="800" b="0" kern="1200" dirty="0" err="1" smtClean="0"/>
            <a:t>och</a:t>
          </a:r>
          <a:r>
            <a:rPr lang="en-US" sz="800" b="0" kern="1200" dirty="0" smtClean="0"/>
            <a:t> </a:t>
          </a:r>
          <a:r>
            <a:rPr lang="en-US" sz="800" b="0" kern="1200" dirty="0" err="1" smtClean="0"/>
            <a:t>från</a:t>
          </a:r>
          <a:r>
            <a:rPr lang="en-US" sz="800" b="0" kern="1200" dirty="0" smtClean="0"/>
            <a:t> UKM (</a:t>
          </a:r>
          <a:r>
            <a:rPr lang="en-US" sz="800" b="0" kern="1200" dirty="0" err="1" smtClean="0"/>
            <a:t>ordförande</a:t>
          </a:r>
          <a:r>
            <a:rPr lang="en-US" sz="800" b="0" kern="1200" dirty="0" smtClean="0"/>
            <a:t> </a:t>
          </a:r>
          <a:r>
            <a:rPr lang="en-US" sz="800" b="0" kern="1200" dirty="0" err="1" smtClean="0"/>
            <a:t>undervisningsråd</a:t>
          </a:r>
          <a:r>
            <a:rPr lang="en-US" sz="800" b="0" kern="1200" dirty="0" smtClean="0"/>
            <a:t> </a:t>
          </a:r>
          <a:r>
            <a:rPr lang="en-US" sz="800" b="0" kern="1200" dirty="0" err="1" smtClean="0"/>
            <a:t>Maarit</a:t>
          </a:r>
          <a:r>
            <a:rPr lang="en-US" sz="800" b="0" kern="1200" dirty="0" smtClean="0"/>
            <a:t> </a:t>
          </a:r>
          <a:r>
            <a:rPr lang="en-US" sz="800" b="0" kern="1200" dirty="0" err="1" smtClean="0"/>
            <a:t>Palonen</a:t>
          </a:r>
          <a:r>
            <a:rPr lang="en-US" sz="800" b="0" kern="1200" dirty="0" smtClean="0"/>
            <a:t>).</a:t>
          </a:r>
          <a:endParaRPr lang="en-US" sz="800" b="0" kern="1200" dirty="0"/>
        </a:p>
      </dsp:txBody>
      <dsp:txXfrm>
        <a:off x="5454507" y="0"/>
        <a:ext cx="3042239" cy="1025213"/>
      </dsp:txXfrm>
    </dsp:sp>
    <dsp:sp modelId="{E2B94DC7-D706-418D-AED3-53DC64BD0358}">
      <dsp:nvSpPr>
        <dsp:cNvPr id="0" name=""/>
        <dsp:cNvSpPr/>
      </dsp:nvSpPr>
      <dsp:spPr>
        <a:xfrm>
          <a:off x="5454507" y="1025213"/>
          <a:ext cx="3042239" cy="102521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3333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750" b="0" kern="1200" dirty="0" err="1" smtClean="0"/>
            <a:t>Nationell</a:t>
          </a:r>
          <a:r>
            <a:rPr lang="fi-FI" sz="750" b="0" kern="1200" dirty="0" smtClean="0"/>
            <a:t> </a:t>
          </a:r>
          <a:r>
            <a:rPr lang="fi-FI" sz="750" b="0" kern="1200" dirty="0" err="1" smtClean="0"/>
            <a:t>koordinator</a:t>
          </a:r>
          <a:r>
            <a:rPr lang="fi-FI" sz="750" b="0" kern="1200" dirty="0" smtClean="0"/>
            <a:t> för </a:t>
          </a:r>
          <a:r>
            <a:rPr lang="fi-FI" sz="750" b="0" kern="1200" dirty="0" err="1" smtClean="0"/>
            <a:t>studien</a:t>
          </a:r>
          <a:r>
            <a:rPr lang="fi-FI" sz="750" b="0" kern="1200" dirty="0" smtClean="0"/>
            <a:t>.</a:t>
          </a:r>
          <a:endParaRPr lang="en-US" sz="750" b="0" kern="1200" dirty="0"/>
        </a:p>
        <a:p>
          <a:pPr marL="57150" lvl="1" indent="-57150" algn="l" defTabSz="3333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750" b="0" kern="1200" dirty="0" err="1" smtClean="0"/>
            <a:t>Ansvarar</a:t>
          </a:r>
          <a:r>
            <a:rPr lang="fi-FI" sz="750" b="0" kern="1200" dirty="0" smtClean="0"/>
            <a:t> för </a:t>
          </a:r>
          <a:r>
            <a:rPr lang="fi-FI" sz="750" b="0" kern="1200" dirty="0" err="1" smtClean="0"/>
            <a:t>studiens</a:t>
          </a:r>
          <a:r>
            <a:rPr lang="fi-FI" sz="750" b="0" kern="1200" dirty="0" smtClean="0"/>
            <a:t> </a:t>
          </a:r>
          <a:r>
            <a:rPr lang="fi-FI" sz="750" b="0" kern="1200" dirty="0" err="1" smtClean="0"/>
            <a:t>ledning,organiserering</a:t>
          </a:r>
          <a:r>
            <a:rPr lang="fi-FI" sz="750" b="0" kern="1200" dirty="0" smtClean="0"/>
            <a:t> </a:t>
          </a:r>
          <a:r>
            <a:rPr lang="fi-FI" sz="750" b="0" kern="1200" dirty="0" err="1" smtClean="0"/>
            <a:t>och</a:t>
          </a:r>
          <a:r>
            <a:rPr lang="fi-FI" sz="750" b="0" kern="1200" dirty="0" smtClean="0"/>
            <a:t> </a:t>
          </a:r>
          <a:r>
            <a:rPr lang="fi-FI" sz="750" b="0" kern="1200" dirty="0" err="1" smtClean="0"/>
            <a:t>till</a:t>
          </a:r>
          <a:r>
            <a:rPr lang="fi-FI" sz="750" b="0" kern="1200" dirty="0" smtClean="0"/>
            <a:t> </a:t>
          </a:r>
          <a:r>
            <a:rPr lang="fi-FI" sz="750" b="0" kern="1200" dirty="0" err="1" smtClean="0"/>
            <a:t>det</a:t>
          </a:r>
          <a:r>
            <a:rPr lang="fi-FI" sz="750" b="0" kern="1200" dirty="0" smtClean="0"/>
            <a:t> </a:t>
          </a:r>
          <a:r>
            <a:rPr lang="fi-FI" sz="750" b="0" kern="1200" dirty="0" err="1" smtClean="0"/>
            <a:t>tillhörande</a:t>
          </a:r>
          <a:r>
            <a:rPr lang="fi-FI" sz="750" b="0" kern="1200" dirty="0" smtClean="0"/>
            <a:t> </a:t>
          </a:r>
          <a:r>
            <a:rPr lang="fi-FI" sz="750" b="0" kern="1200" dirty="0" err="1" smtClean="0"/>
            <a:t>administrationen</a:t>
          </a:r>
          <a:r>
            <a:rPr lang="fi-FI" sz="750" b="0" kern="1200" dirty="0" smtClean="0"/>
            <a:t> </a:t>
          </a:r>
          <a:r>
            <a:rPr lang="fi-FI" sz="750" b="0" kern="1200" dirty="0" err="1" smtClean="0"/>
            <a:t>samt</a:t>
          </a:r>
          <a:r>
            <a:rPr lang="fi-FI" sz="750" b="0" kern="1200" dirty="0" smtClean="0"/>
            <a:t> för </a:t>
          </a:r>
          <a:r>
            <a:rPr lang="fi-FI" sz="750" b="0" kern="1200" dirty="0" err="1" smtClean="0"/>
            <a:t>kommunikation</a:t>
          </a:r>
          <a:r>
            <a:rPr lang="fi-FI" sz="750" b="0" kern="1200" dirty="0" smtClean="0"/>
            <a:t>,  </a:t>
          </a:r>
          <a:r>
            <a:rPr lang="fi-FI" sz="750" b="0" kern="1200" dirty="0" err="1" smtClean="0"/>
            <a:t>information</a:t>
          </a:r>
          <a:r>
            <a:rPr lang="fi-FI" sz="750" b="0" kern="1200" dirty="0" smtClean="0"/>
            <a:t> </a:t>
          </a:r>
          <a:r>
            <a:rPr lang="fi-FI" sz="750" b="0" kern="1200" dirty="0" err="1" smtClean="0"/>
            <a:t>och</a:t>
          </a:r>
          <a:r>
            <a:rPr lang="fi-FI" sz="750" b="0" kern="1200" dirty="0" smtClean="0"/>
            <a:t> </a:t>
          </a:r>
          <a:r>
            <a:rPr lang="fi-FI" sz="750" b="0" kern="1200" dirty="0" err="1" smtClean="0"/>
            <a:t>ansvarar</a:t>
          </a:r>
          <a:r>
            <a:rPr lang="fi-FI" sz="750" b="0" kern="1200" dirty="0" smtClean="0"/>
            <a:t> </a:t>
          </a:r>
          <a:r>
            <a:rPr lang="fi-FI" sz="750" b="0" kern="1200" dirty="0" err="1" smtClean="0"/>
            <a:t>också</a:t>
          </a:r>
          <a:r>
            <a:rPr lang="fi-FI" sz="750" b="0" kern="1200" dirty="0" smtClean="0"/>
            <a:t> för </a:t>
          </a:r>
          <a:r>
            <a:rPr lang="fi-FI" sz="750" b="0" kern="1200" dirty="0" err="1" smtClean="0"/>
            <a:t>översättningarna</a:t>
          </a:r>
          <a:r>
            <a:rPr lang="fi-FI" sz="750" b="0" kern="1200" dirty="0" smtClean="0"/>
            <a:t> av </a:t>
          </a:r>
          <a:r>
            <a:rPr lang="fi-FI" sz="750" b="0" kern="1200" dirty="0" err="1" smtClean="0"/>
            <a:t>testerna</a:t>
          </a:r>
          <a:r>
            <a:rPr lang="fi-FI" sz="750" b="0" kern="1200" dirty="0" smtClean="0"/>
            <a:t> </a:t>
          </a:r>
          <a:r>
            <a:rPr lang="fi-FI" sz="750" b="0" kern="1200" dirty="0" err="1" smtClean="0"/>
            <a:t>och</a:t>
          </a:r>
          <a:r>
            <a:rPr lang="fi-FI" sz="750" b="0" kern="1200" dirty="0" smtClean="0"/>
            <a:t> </a:t>
          </a:r>
          <a:r>
            <a:rPr lang="fi-FI" sz="750" b="0" kern="1200" dirty="0" err="1" smtClean="0"/>
            <a:t>testmiljön</a:t>
          </a:r>
          <a:r>
            <a:rPr lang="fi-FI" sz="750" b="0" kern="1200" dirty="0" smtClean="0"/>
            <a:t>, </a:t>
          </a:r>
          <a:r>
            <a:rPr lang="fi-FI" sz="750" b="0" kern="1200" dirty="0" err="1" smtClean="0"/>
            <a:t>urvalet</a:t>
          </a:r>
          <a:r>
            <a:rPr lang="fi-FI" sz="750" b="0" kern="1200" dirty="0" smtClean="0"/>
            <a:t> av </a:t>
          </a:r>
          <a:r>
            <a:rPr lang="fi-FI" sz="750" b="0" kern="1200" dirty="0" err="1" smtClean="0"/>
            <a:t>studenterna</a:t>
          </a:r>
          <a:r>
            <a:rPr lang="fi-FI" sz="750" b="0" kern="1200" dirty="0" smtClean="0"/>
            <a:t>, </a:t>
          </a:r>
          <a:r>
            <a:rPr lang="fi-FI" sz="750" b="0" kern="1200" dirty="0" err="1" smtClean="0"/>
            <a:t>samt</a:t>
          </a:r>
          <a:r>
            <a:rPr lang="fi-FI" sz="750" b="0" kern="1200" dirty="0" smtClean="0"/>
            <a:t> </a:t>
          </a:r>
          <a:r>
            <a:rPr lang="fi-FI" sz="750" b="0" kern="1200" dirty="0" err="1" smtClean="0"/>
            <a:t>materialanalys</a:t>
          </a:r>
          <a:r>
            <a:rPr lang="fi-FI" sz="750" b="0" kern="1200" dirty="0" smtClean="0"/>
            <a:t> </a:t>
          </a:r>
          <a:r>
            <a:rPr lang="fi-FI" sz="750" b="0" kern="1200" dirty="0" err="1" smtClean="0"/>
            <a:t>och</a:t>
          </a:r>
          <a:r>
            <a:rPr lang="fi-FI" sz="750" b="0" kern="1200" dirty="0" smtClean="0"/>
            <a:t> </a:t>
          </a:r>
          <a:r>
            <a:rPr lang="fi-FI" sz="750" b="0" kern="1200" dirty="0" err="1" smtClean="0"/>
            <a:t>rapportering</a:t>
          </a:r>
          <a:r>
            <a:rPr lang="fi-FI" sz="750" b="0" kern="1200" dirty="0" smtClean="0"/>
            <a:t>. </a:t>
          </a:r>
          <a:endParaRPr lang="en-US" sz="750" b="0" kern="1200" dirty="0"/>
        </a:p>
        <a:p>
          <a:pPr marL="57150" lvl="1" indent="-57150" algn="l" defTabSz="3333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750" b="0" kern="1200" dirty="0" err="1" smtClean="0"/>
            <a:t>Studiens</a:t>
          </a:r>
          <a:r>
            <a:rPr lang="fi-FI" sz="750" b="0" kern="1200" dirty="0" smtClean="0"/>
            <a:t> </a:t>
          </a:r>
          <a:r>
            <a:rPr lang="fi-FI" sz="750" b="0" kern="1200" dirty="0" err="1" smtClean="0"/>
            <a:t>projektledare</a:t>
          </a:r>
          <a:r>
            <a:rPr lang="fi-FI" sz="750" b="0" kern="1200" dirty="0" smtClean="0"/>
            <a:t> Jani Ursin, </a:t>
          </a:r>
          <a:r>
            <a:rPr lang="fi-FI" sz="750" b="0" kern="1200" dirty="0" err="1" smtClean="0"/>
            <a:t>huvudansvar</a:t>
          </a:r>
          <a:r>
            <a:rPr lang="fi-FI" sz="750" b="0" kern="1200" dirty="0" smtClean="0"/>
            <a:t> för </a:t>
          </a:r>
          <a:r>
            <a:rPr lang="fi-FI" sz="750" b="0" kern="1200" dirty="0" err="1" smtClean="0"/>
            <a:t>poängsättningen</a:t>
          </a:r>
          <a:r>
            <a:rPr lang="fi-FI" sz="750" b="0" kern="1200" dirty="0" smtClean="0"/>
            <a:t> </a:t>
          </a:r>
          <a:r>
            <a:rPr lang="fi-FI" sz="750" b="0" kern="1200" dirty="0" err="1" smtClean="0"/>
            <a:t>och</a:t>
          </a:r>
          <a:r>
            <a:rPr lang="fi-FI" sz="750" b="0" kern="1200" dirty="0" smtClean="0"/>
            <a:t> </a:t>
          </a:r>
          <a:r>
            <a:rPr lang="fi-FI" sz="750" b="0" kern="1200" dirty="0" err="1" smtClean="0"/>
            <a:t>datamanager</a:t>
          </a:r>
          <a:r>
            <a:rPr lang="fi-FI" sz="750" b="0" kern="1200" dirty="0" smtClean="0"/>
            <a:t> Kari Nissinen, </a:t>
          </a:r>
          <a:r>
            <a:rPr lang="fi-FI" sz="750" b="0" kern="1200" dirty="0" err="1" smtClean="0"/>
            <a:t>kontroll</a:t>
          </a:r>
          <a:r>
            <a:rPr lang="fi-FI" sz="750" b="0" kern="1200" dirty="0" smtClean="0"/>
            <a:t> av </a:t>
          </a:r>
          <a:r>
            <a:rPr lang="fi-FI" sz="750" b="0" kern="1200" dirty="0" err="1" smtClean="0"/>
            <a:t>den</a:t>
          </a:r>
          <a:r>
            <a:rPr lang="fi-FI" sz="750" b="0" kern="1200" dirty="0" smtClean="0"/>
            <a:t> </a:t>
          </a:r>
          <a:r>
            <a:rPr lang="fi-FI" sz="750" b="0" kern="1200" dirty="0" err="1" smtClean="0"/>
            <a:t>svenska</a:t>
          </a:r>
          <a:r>
            <a:rPr lang="fi-FI" sz="750" b="0" kern="1200" dirty="0" smtClean="0"/>
            <a:t> </a:t>
          </a:r>
          <a:r>
            <a:rPr lang="fi-FI" sz="750" b="0" kern="1200" dirty="0" err="1" smtClean="0"/>
            <a:t>översättningen</a:t>
          </a:r>
          <a:r>
            <a:rPr lang="fi-FI" sz="750" b="0" kern="1200" dirty="0" smtClean="0"/>
            <a:t> Virva Nissinen </a:t>
          </a:r>
          <a:r>
            <a:rPr lang="fi-FI" sz="750" b="0" kern="1200" dirty="0" err="1" smtClean="0"/>
            <a:t>och</a:t>
          </a:r>
          <a:r>
            <a:rPr lang="fi-FI" sz="750" b="0" kern="1200" dirty="0" smtClean="0"/>
            <a:t> </a:t>
          </a:r>
          <a:r>
            <a:rPr lang="fi-FI" sz="750" b="0" kern="1200" dirty="0" err="1" smtClean="0"/>
            <a:t>poängsättare</a:t>
          </a:r>
          <a:r>
            <a:rPr lang="fi-FI" sz="750" b="0" kern="1200" dirty="0" smtClean="0"/>
            <a:t>.</a:t>
          </a:r>
          <a:endParaRPr lang="en-US" sz="750" b="0" kern="1200" dirty="0"/>
        </a:p>
      </dsp:txBody>
      <dsp:txXfrm>
        <a:off x="5454507" y="1025213"/>
        <a:ext cx="3042239" cy="1025213"/>
      </dsp:txXfrm>
    </dsp:sp>
    <dsp:sp modelId="{9BDD121A-7ED6-4090-834C-00A8ADD29535}">
      <dsp:nvSpPr>
        <dsp:cNvPr id="0" name=""/>
        <dsp:cNvSpPr/>
      </dsp:nvSpPr>
      <dsp:spPr>
        <a:xfrm>
          <a:off x="5454507" y="2050427"/>
          <a:ext cx="3042239" cy="102521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3333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750" b="0" kern="1200" dirty="0" err="1" smtClean="0"/>
            <a:t>Ansvarar</a:t>
          </a:r>
          <a:r>
            <a:rPr lang="fi-FI" sz="750" b="0" kern="1200" dirty="0" smtClean="0"/>
            <a:t> för </a:t>
          </a:r>
          <a:r>
            <a:rPr lang="fi-FI" sz="750" b="0" kern="1200" dirty="0" err="1" smtClean="0"/>
            <a:t>genomförandet</a:t>
          </a:r>
          <a:r>
            <a:rPr lang="fi-FI" sz="750" b="0" kern="1200" dirty="0" smtClean="0"/>
            <a:t> av de </a:t>
          </a:r>
          <a:r>
            <a:rPr lang="fi-FI" sz="750" b="0" kern="1200" dirty="0" err="1" smtClean="0"/>
            <a:t>kognitiva</a:t>
          </a:r>
          <a:r>
            <a:rPr lang="fi-FI" sz="750" b="0" kern="1200" dirty="0" smtClean="0"/>
            <a:t> </a:t>
          </a:r>
          <a:r>
            <a:rPr lang="fi-FI" sz="750" b="0" kern="1200" dirty="0" err="1" smtClean="0"/>
            <a:t>laboratorierna</a:t>
          </a:r>
          <a:r>
            <a:rPr lang="fi-FI" sz="750" b="0" kern="1200" dirty="0" smtClean="0"/>
            <a:t> i </a:t>
          </a:r>
          <a:r>
            <a:rPr lang="fi-FI" sz="750" b="0" kern="1200" dirty="0" err="1" smtClean="0"/>
            <a:t>studien</a:t>
          </a:r>
          <a:r>
            <a:rPr lang="fi-FI" sz="750" b="0" kern="1200" dirty="0" smtClean="0"/>
            <a:t>, </a:t>
          </a:r>
          <a:r>
            <a:rPr lang="fi-FI" sz="750" b="0" kern="1200" dirty="0" err="1" smtClean="0"/>
            <a:t>utbildningen</a:t>
          </a:r>
          <a:r>
            <a:rPr lang="fi-FI" sz="750" b="0" kern="1200" dirty="0" smtClean="0"/>
            <a:t> av </a:t>
          </a:r>
          <a:r>
            <a:rPr lang="fi-FI" sz="750" b="0" kern="1200" dirty="0" err="1" smtClean="0"/>
            <a:t>kontaktpersonerna</a:t>
          </a:r>
          <a:r>
            <a:rPr lang="fi-FI" sz="750" b="0" kern="1200" dirty="0" smtClean="0"/>
            <a:t> </a:t>
          </a:r>
          <a:r>
            <a:rPr lang="fi-FI" sz="750" b="0" kern="1200" dirty="0" err="1" smtClean="0"/>
            <a:t>och</a:t>
          </a:r>
          <a:r>
            <a:rPr lang="fi-FI" sz="750" b="0" kern="1200" dirty="0" smtClean="0"/>
            <a:t> </a:t>
          </a:r>
          <a:r>
            <a:rPr lang="fi-FI" sz="750" b="0" kern="1200" dirty="0" err="1" smtClean="0"/>
            <a:t>genomförandet</a:t>
          </a:r>
          <a:r>
            <a:rPr lang="fi-FI" sz="750" b="0" kern="1200" dirty="0" smtClean="0"/>
            <a:t> av </a:t>
          </a:r>
          <a:r>
            <a:rPr lang="fi-FI" sz="750" b="0" kern="1200" dirty="0" err="1" smtClean="0"/>
            <a:t>testerna</a:t>
          </a:r>
          <a:r>
            <a:rPr lang="fi-FI" sz="750" b="0" kern="1200" dirty="0" smtClean="0"/>
            <a:t> i </a:t>
          </a:r>
          <a:r>
            <a:rPr lang="fi-FI" sz="750" b="0" kern="1200" dirty="0" err="1" smtClean="0"/>
            <a:t>högskolorna</a:t>
          </a:r>
          <a:r>
            <a:rPr lang="fi-FI" sz="750" b="0" kern="1200" dirty="0" smtClean="0"/>
            <a:t>. </a:t>
          </a:r>
          <a:r>
            <a:rPr lang="fi-FI" sz="750" b="0" kern="1200" dirty="0" err="1" smtClean="0"/>
            <a:t>Centert</a:t>
          </a:r>
          <a:r>
            <a:rPr lang="fi-FI" sz="750" b="0" kern="1200" dirty="0" smtClean="0"/>
            <a:t> för </a:t>
          </a:r>
          <a:r>
            <a:rPr lang="fi-FI" sz="750" b="0" kern="1200" dirty="0" err="1" smtClean="0"/>
            <a:t>universitetpedagogik</a:t>
          </a:r>
          <a:r>
            <a:rPr lang="fi-FI" sz="750" b="0" kern="1200" dirty="0" smtClean="0"/>
            <a:t> </a:t>
          </a:r>
          <a:r>
            <a:rPr lang="fi-FI" sz="750" b="0" kern="1200" dirty="0" err="1" smtClean="0"/>
            <a:t>medverkar</a:t>
          </a:r>
          <a:r>
            <a:rPr lang="fi-FI" sz="750" b="0" kern="1200" dirty="0" smtClean="0"/>
            <a:t> i </a:t>
          </a:r>
          <a:r>
            <a:rPr lang="fi-FI" sz="750" b="0" kern="1200" dirty="0" err="1" smtClean="0"/>
            <a:t>översättningen</a:t>
          </a:r>
          <a:r>
            <a:rPr lang="fi-FI" sz="750" b="0" kern="1200" dirty="0" smtClean="0"/>
            <a:t> </a:t>
          </a:r>
          <a:r>
            <a:rPr lang="fi-FI" sz="750" b="0" kern="1200" dirty="0" err="1" smtClean="0"/>
            <a:t>och</a:t>
          </a:r>
          <a:r>
            <a:rPr lang="fi-FI" sz="750" b="0" kern="1200" dirty="0" smtClean="0"/>
            <a:t> </a:t>
          </a:r>
          <a:r>
            <a:rPr lang="fi-FI" sz="750" b="0" kern="1200" dirty="0" err="1" smtClean="0"/>
            <a:t>adaptationen</a:t>
          </a:r>
          <a:r>
            <a:rPr lang="fi-FI" sz="750" b="0" kern="1200" dirty="0" smtClean="0"/>
            <a:t> av </a:t>
          </a:r>
          <a:r>
            <a:rPr lang="fi-FI" sz="750" b="0" kern="1200" dirty="0" err="1" smtClean="0"/>
            <a:t>testerna</a:t>
          </a:r>
          <a:r>
            <a:rPr lang="fi-FI" sz="750" b="0" kern="1200" dirty="0" smtClean="0"/>
            <a:t>, </a:t>
          </a:r>
          <a:r>
            <a:rPr lang="fi-FI" sz="750" b="0" kern="1200" dirty="0" err="1" smtClean="0"/>
            <a:t>utbildningen</a:t>
          </a:r>
          <a:r>
            <a:rPr lang="fi-FI" sz="750" b="0" kern="1200" dirty="0" smtClean="0"/>
            <a:t> av </a:t>
          </a:r>
          <a:r>
            <a:rPr lang="fi-FI" sz="750" b="0" kern="1200" dirty="0" err="1" smtClean="0"/>
            <a:t>poängsättarna</a:t>
          </a:r>
          <a:r>
            <a:rPr lang="fi-FI" sz="750" b="0" kern="1200" dirty="0" smtClean="0"/>
            <a:t> </a:t>
          </a:r>
          <a:r>
            <a:rPr lang="fi-FI" sz="750" b="0" kern="1200" dirty="0" err="1" smtClean="0"/>
            <a:t>och</a:t>
          </a:r>
          <a:r>
            <a:rPr lang="fi-FI" sz="750" b="0" kern="1200" dirty="0" smtClean="0"/>
            <a:t> för </a:t>
          </a:r>
          <a:r>
            <a:rPr lang="fi-FI" sz="750" b="0" kern="1200" dirty="0" err="1" smtClean="0"/>
            <a:t>materialanalyserna</a:t>
          </a:r>
          <a:r>
            <a:rPr lang="fi-FI" sz="750" b="0" kern="1200" dirty="0" smtClean="0"/>
            <a:t>.  </a:t>
          </a:r>
          <a:endParaRPr lang="en-US" sz="750" b="0" kern="1200" dirty="0"/>
        </a:p>
        <a:p>
          <a:pPr marL="57150" lvl="1" indent="-57150" algn="l" defTabSz="3333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750" b="0" kern="1200" dirty="0" err="1" smtClean="0"/>
            <a:t>Studiens</a:t>
          </a:r>
          <a:r>
            <a:rPr lang="fi-FI" sz="750" b="0" kern="1200" dirty="0" smtClean="0"/>
            <a:t> </a:t>
          </a:r>
          <a:r>
            <a:rPr lang="fi-FI" sz="750" b="0" kern="1200" dirty="0" err="1" smtClean="0"/>
            <a:t>biträdande</a:t>
          </a:r>
          <a:r>
            <a:rPr lang="fi-FI" sz="750" b="0" kern="1200" dirty="0" smtClean="0"/>
            <a:t> </a:t>
          </a:r>
          <a:r>
            <a:rPr lang="fi-FI" sz="750" b="0" kern="1200" dirty="0" err="1" smtClean="0"/>
            <a:t>projektledare</a:t>
          </a:r>
          <a:r>
            <a:rPr lang="fi-FI" sz="750" b="0" kern="1200" dirty="0" smtClean="0"/>
            <a:t> </a:t>
          </a:r>
          <a:r>
            <a:rPr lang="fi-FI" sz="750" b="0" kern="1200" dirty="0" err="1" smtClean="0"/>
            <a:t>professor</a:t>
          </a:r>
          <a:r>
            <a:rPr lang="fi-FI" sz="750" b="0" kern="1200" dirty="0" smtClean="0"/>
            <a:t> Heidi  Hyytinen, </a:t>
          </a:r>
          <a:r>
            <a:rPr lang="fi-FI" sz="750" b="0" kern="1200" dirty="0" err="1" smtClean="0"/>
            <a:t>professor</a:t>
          </a:r>
          <a:r>
            <a:rPr lang="fi-FI" sz="750" b="0" kern="1200" dirty="0" smtClean="0"/>
            <a:t> Auli </a:t>
          </a:r>
          <a:r>
            <a:rPr lang="fi-FI" sz="750" b="0" kern="1200" dirty="0" err="1" smtClean="0"/>
            <a:t>Toom</a:t>
          </a:r>
          <a:r>
            <a:rPr lang="fi-FI" sz="750" b="0" kern="1200" dirty="0" smtClean="0"/>
            <a:t> </a:t>
          </a:r>
          <a:r>
            <a:rPr lang="fi-FI" sz="750" b="0" kern="1200" dirty="0" err="1" smtClean="0"/>
            <a:t>och</a:t>
          </a:r>
          <a:r>
            <a:rPr lang="fi-FI" sz="750" b="0" kern="1200" dirty="0" smtClean="0"/>
            <a:t> Åsa </a:t>
          </a:r>
          <a:r>
            <a:rPr lang="fi-FI" sz="750" b="0" kern="1200" dirty="0" err="1" smtClean="0"/>
            <a:t>Mickwitz</a:t>
          </a:r>
          <a:r>
            <a:rPr lang="fi-FI" sz="750" b="0" kern="1200" dirty="0" smtClean="0"/>
            <a:t> </a:t>
          </a:r>
          <a:r>
            <a:rPr lang="fi-FI" sz="750" b="0" kern="1200" dirty="0" err="1" smtClean="0"/>
            <a:t>som</a:t>
          </a:r>
          <a:r>
            <a:rPr lang="fi-FI" sz="750" b="0" kern="1200" dirty="0" smtClean="0"/>
            <a:t> </a:t>
          </a:r>
          <a:r>
            <a:rPr lang="fi-FI" sz="750" b="0" kern="1200" dirty="0" err="1" smtClean="0"/>
            <a:t>genomför</a:t>
          </a:r>
          <a:r>
            <a:rPr lang="fi-FI" sz="750" b="0" kern="1200" dirty="0" smtClean="0"/>
            <a:t> de </a:t>
          </a:r>
          <a:r>
            <a:rPr lang="fi-FI" sz="750" b="0" kern="1200" dirty="0" err="1" smtClean="0"/>
            <a:t>svenskspråkiga</a:t>
          </a:r>
          <a:r>
            <a:rPr lang="fi-FI" sz="750" b="0" kern="1200" dirty="0" smtClean="0"/>
            <a:t> </a:t>
          </a:r>
          <a:r>
            <a:rPr lang="fi-FI" sz="750" b="0" kern="1200" dirty="0" err="1" smtClean="0"/>
            <a:t>utbildningar</a:t>
          </a:r>
          <a:r>
            <a:rPr lang="fi-FI" sz="750" b="0" kern="1200" dirty="0" smtClean="0"/>
            <a:t> </a:t>
          </a:r>
          <a:r>
            <a:rPr lang="fi-FI" sz="750" b="0" kern="1200" dirty="0" err="1" smtClean="0"/>
            <a:t>och</a:t>
          </a:r>
          <a:r>
            <a:rPr lang="fi-FI" sz="750" b="0" kern="1200" dirty="0" smtClean="0"/>
            <a:t> de </a:t>
          </a:r>
          <a:r>
            <a:rPr lang="fi-FI" sz="750" b="0" kern="1200" dirty="0" err="1" smtClean="0"/>
            <a:t>kognitiva</a:t>
          </a:r>
          <a:r>
            <a:rPr lang="fi-FI" sz="750" b="0" kern="1200" dirty="0" smtClean="0"/>
            <a:t> </a:t>
          </a:r>
          <a:r>
            <a:rPr lang="fi-FI" sz="750" b="0" kern="1200" dirty="0" err="1" smtClean="0"/>
            <a:t>laboratorierna</a:t>
          </a:r>
          <a:r>
            <a:rPr lang="fi-FI" sz="750" b="0" kern="1200" dirty="0" smtClean="0"/>
            <a:t>. </a:t>
          </a:r>
          <a:endParaRPr lang="en-US" sz="750" b="0" kern="1200" dirty="0"/>
        </a:p>
      </dsp:txBody>
      <dsp:txXfrm>
        <a:off x="5454507" y="2050427"/>
        <a:ext cx="3042239" cy="1025213"/>
      </dsp:txXfrm>
    </dsp:sp>
    <dsp:sp modelId="{9006CC9D-6A5E-44FE-BDE2-C17F10ACFB1D}">
      <dsp:nvSpPr>
        <dsp:cNvPr id="0" name=""/>
        <dsp:cNvSpPr/>
      </dsp:nvSpPr>
      <dsp:spPr>
        <a:xfrm>
          <a:off x="5454507" y="3075641"/>
          <a:ext cx="3042239" cy="102521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b="0" kern="1200" dirty="0" smtClean="0"/>
            <a:t>Den </a:t>
          </a:r>
          <a:r>
            <a:rPr lang="en-US" sz="800" b="0" kern="1200" dirty="0" err="1" smtClean="0"/>
            <a:t>internationnella</a:t>
          </a:r>
          <a:r>
            <a:rPr lang="en-US" sz="800" b="0" kern="1200" dirty="0" smtClean="0"/>
            <a:t> </a:t>
          </a:r>
          <a:r>
            <a:rPr lang="en-US" sz="800" b="0" kern="1200" dirty="0" err="1" smtClean="0"/>
            <a:t>koordinatorn</a:t>
          </a:r>
          <a:r>
            <a:rPr lang="en-US" sz="800" b="0" kern="1200" dirty="0" smtClean="0"/>
            <a:t> </a:t>
          </a:r>
          <a:r>
            <a:rPr lang="en-US" sz="800" b="0" kern="1200" dirty="0" err="1" smtClean="0"/>
            <a:t>och</a:t>
          </a:r>
          <a:r>
            <a:rPr lang="en-US" sz="800" b="0" kern="1200" dirty="0" smtClean="0"/>
            <a:t> CLA+ International -</a:t>
          </a:r>
          <a:r>
            <a:rPr lang="en-US" sz="800" b="0" kern="1200" dirty="0" err="1" smtClean="0"/>
            <a:t>testets</a:t>
          </a:r>
          <a:r>
            <a:rPr lang="en-US" sz="800" b="0" kern="1200" dirty="0" smtClean="0"/>
            <a:t> </a:t>
          </a:r>
          <a:r>
            <a:rPr lang="en-US" sz="800" b="0" kern="1200" dirty="0" err="1" smtClean="0"/>
            <a:t>utvecklare</a:t>
          </a:r>
          <a:r>
            <a:rPr lang="en-US" sz="800" b="0" kern="1200" dirty="0" smtClean="0"/>
            <a:t>. </a:t>
          </a:r>
          <a:r>
            <a:rPr lang="en-US" sz="800" b="0" kern="1200" dirty="0" err="1" smtClean="0"/>
            <a:t>Kontaktperson</a:t>
          </a:r>
          <a:r>
            <a:rPr lang="en-US" sz="800" b="0" kern="1200" dirty="0" smtClean="0"/>
            <a:t> Director of assessment services Kelly Rotholz.</a:t>
          </a:r>
          <a:endParaRPr lang="en-US" sz="800" b="0" kern="1200" dirty="0"/>
        </a:p>
      </dsp:txBody>
      <dsp:txXfrm>
        <a:off x="5454507" y="3075641"/>
        <a:ext cx="3042239" cy="1025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2922108" cy="493949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431" y="5"/>
            <a:ext cx="2922108" cy="493949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r">
              <a:defRPr sz="1200"/>
            </a:lvl1pPr>
          </a:lstStyle>
          <a:p>
            <a:fld id="{B407DB6E-A788-482F-81BB-04FBAE3A4E30}" type="datetimeFigureOut">
              <a:rPr lang="fi-FI" smtClean="0"/>
              <a:pPr/>
              <a:t>5.3.2019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143"/>
            <a:ext cx="2922108" cy="493949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431" y="9377143"/>
            <a:ext cx="2922108" cy="493949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r">
              <a:defRPr sz="1200"/>
            </a:lvl1pPr>
          </a:lstStyle>
          <a:p>
            <a:fld id="{1D4EE84F-E086-4C44-8E4A-D387CC88F44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2981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7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972" y="7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212" y="4689515"/>
            <a:ext cx="5393690" cy="44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23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5" tIns="45213" rIns="90425" bIns="4521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972" y="9377323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5" tIns="45213" rIns="90425" bIns="452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11F71A-4787-45F6-BE7A-034800ABA7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56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92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899593" y="620688"/>
            <a:ext cx="7344816" cy="1470025"/>
          </a:xfrm>
        </p:spPr>
        <p:txBody>
          <a:bodyPr anchor="b"/>
          <a:lstStyle>
            <a:lvl1pPr algn="ctr">
              <a:defRPr sz="3200"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899593" y="2348880"/>
            <a:ext cx="7344816" cy="936104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2" name="Picture 11" descr="fier_color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63888" y="3429000"/>
            <a:ext cx="2016274" cy="14117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7C384-008E-4F8E-8BB2-DA4322D0E692}" type="datetime1">
              <a:rPr lang="fi-FI"/>
              <a:pPr>
                <a:defRPr/>
              </a:pPr>
              <a:t>5.3.2019</a:t>
            </a:fld>
            <a:endParaRPr lang="en-US"/>
          </a:p>
        </p:txBody>
      </p:sp>
      <p:sp>
        <p:nvSpPr>
          <p:cNvPr id="5" name="Rectangle 6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7C917-AD82-48C1-AE8F-F9F31F4C4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22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59AB7-A67B-434E-B152-623F0449C378}" type="datetime1">
              <a:rPr lang="fi-FI"/>
              <a:pPr>
                <a:defRPr/>
              </a:pPr>
              <a:t>5.3.2019</a:t>
            </a:fld>
            <a:endParaRPr lang="en-US"/>
          </a:p>
        </p:txBody>
      </p:sp>
      <p:sp>
        <p:nvSpPr>
          <p:cNvPr id="5" name="Rectangle 6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FF89A-CBAA-4BD3-AABE-30A71B63D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28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6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73F02-A45E-4B20-915C-A87F00F93378}" type="datetime1">
              <a:rPr lang="fi-FI"/>
              <a:pPr>
                <a:defRPr/>
              </a:pPr>
              <a:t>5.3.2019</a:t>
            </a:fld>
            <a:endParaRPr lang="en-US"/>
          </a:p>
        </p:txBody>
      </p:sp>
      <p:sp>
        <p:nvSpPr>
          <p:cNvPr id="5" name="Rectangle 6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5F43D-C6ED-4F86-98C9-91FBD9C49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61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00113" y="1989138"/>
            <a:ext cx="3632200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84713" y="1989138"/>
            <a:ext cx="3632200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6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90E-571A-46E6-B6ED-EFFEBEF0DD8A}" type="datetime1">
              <a:rPr lang="fi-FI"/>
              <a:pPr>
                <a:defRPr/>
              </a:pPr>
              <a:t>5.3.2019</a:t>
            </a:fld>
            <a:endParaRPr lang="en-US"/>
          </a:p>
        </p:txBody>
      </p:sp>
      <p:sp>
        <p:nvSpPr>
          <p:cNvPr id="6" name="Rectangle 6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9421B-DB0C-4D70-8818-38B01143C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27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07B3E-C866-439D-913B-35B07981C6F8}" type="datetime1">
              <a:rPr lang="fi-FI"/>
              <a:pPr>
                <a:defRPr/>
              </a:pPr>
              <a:t>5.3.2019</a:t>
            </a:fld>
            <a:endParaRPr lang="en-US"/>
          </a:p>
        </p:txBody>
      </p:sp>
      <p:sp>
        <p:nvSpPr>
          <p:cNvPr id="8" name="Rectangle 6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8C15E-B7BB-40FC-AAD3-D043BC4F5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67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6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79F88-A6DB-45E0-A10F-B368EAE37ABC}" type="datetime1">
              <a:rPr lang="fi-FI"/>
              <a:pPr>
                <a:defRPr/>
              </a:pPr>
              <a:t>5.3.2019</a:t>
            </a:fld>
            <a:endParaRPr lang="en-US"/>
          </a:p>
        </p:txBody>
      </p:sp>
      <p:sp>
        <p:nvSpPr>
          <p:cNvPr id="4" name="Rectangle 6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7616C-2812-4117-AF43-BCB0CB1D1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76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24004-5689-4A5C-8D75-2473A2951828}" type="datetime1">
              <a:rPr lang="fi-FI"/>
              <a:pPr>
                <a:defRPr/>
              </a:pPr>
              <a:t>5.3.2019</a:t>
            </a:fld>
            <a:endParaRPr lang="en-US"/>
          </a:p>
        </p:txBody>
      </p:sp>
      <p:sp>
        <p:nvSpPr>
          <p:cNvPr id="3" name="Rectangle 6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EFDA6-0A29-4CD3-9C79-83E7A333B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97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A08E5-A2F6-4C99-8613-1E1E48D28FB8}" type="datetime1">
              <a:rPr lang="fi-FI"/>
              <a:pPr>
                <a:defRPr/>
              </a:pPr>
              <a:t>5.3.2019</a:t>
            </a:fld>
            <a:endParaRPr lang="en-US"/>
          </a:p>
        </p:txBody>
      </p:sp>
      <p:sp>
        <p:nvSpPr>
          <p:cNvPr id="6" name="Rectangle 6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A5527-C13B-4206-A18E-31ED6967A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4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93713" y="6237288"/>
            <a:ext cx="2133600" cy="3317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A58C986-E2EC-4828-92FA-A28A7667C20D}" type="datetime1">
              <a:rPr lang="fi-FI" smtClean="0"/>
              <a:pPr/>
              <a:t>5.3.2019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916238" y="6237288"/>
            <a:ext cx="4248050" cy="331787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6526417" y="3604702"/>
            <a:ext cx="47826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 err="1" smtClean="0">
                <a:solidFill>
                  <a:srgbClr val="8D8E8C"/>
                </a:solidFill>
              </a:rPr>
              <a:t>Finnish</a:t>
            </a:r>
            <a:r>
              <a:rPr lang="fi-FI" sz="1600" dirty="0" smtClean="0">
                <a:solidFill>
                  <a:srgbClr val="8D8E8C"/>
                </a:solidFill>
              </a:rPr>
              <a:t> Institute for </a:t>
            </a:r>
            <a:r>
              <a:rPr lang="fi-FI" sz="1600" dirty="0" err="1" smtClean="0">
                <a:solidFill>
                  <a:srgbClr val="8D8E8C"/>
                </a:solidFill>
              </a:rPr>
              <a:t>Educational</a:t>
            </a:r>
            <a:r>
              <a:rPr lang="fi-FI" sz="1600" dirty="0" smtClean="0">
                <a:solidFill>
                  <a:srgbClr val="8D8E8C"/>
                </a:solidFill>
              </a:rPr>
              <a:t> </a:t>
            </a:r>
            <a:r>
              <a:rPr lang="fi-FI" sz="1600" dirty="0" err="1" smtClean="0">
                <a:solidFill>
                  <a:srgbClr val="8D8E8C"/>
                </a:solidFill>
              </a:rPr>
              <a:t>Research</a:t>
            </a:r>
            <a:endParaRPr lang="en-US" sz="1600" dirty="0">
              <a:solidFill>
                <a:srgbClr val="8D8E8C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2C5E4-BE06-41BC-9AE7-458634D348E6}" type="datetime1">
              <a:rPr lang="fi-FI"/>
              <a:pPr>
                <a:defRPr/>
              </a:pPr>
              <a:t>5.3.2019</a:t>
            </a:fld>
            <a:endParaRPr lang="en-US"/>
          </a:p>
        </p:txBody>
      </p:sp>
      <p:sp>
        <p:nvSpPr>
          <p:cNvPr id="6" name="Rectangle 6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68068-EA46-4A62-BD54-4A8B91A2A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83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CB0E1-7BFF-433D-BF47-F1434F3E778C}" type="datetime1">
              <a:rPr lang="fi-FI"/>
              <a:pPr>
                <a:defRPr/>
              </a:pPr>
              <a:t>5.3.2019</a:t>
            </a:fld>
            <a:endParaRPr lang="en-US"/>
          </a:p>
        </p:txBody>
      </p:sp>
      <p:sp>
        <p:nvSpPr>
          <p:cNvPr id="5" name="Rectangle 6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2463D-5CC3-4534-9D24-4200F693D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62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462713" y="557213"/>
            <a:ext cx="1854200" cy="5319712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900113" y="557213"/>
            <a:ext cx="5410200" cy="5319712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45F9B-7DA5-40D3-904A-8487E365DEB7}" type="datetime1">
              <a:rPr lang="fi-FI"/>
              <a:pPr>
                <a:defRPr/>
              </a:pPr>
              <a:t>5.3.2019</a:t>
            </a:fld>
            <a:endParaRPr lang="en-US"/>
          </a:p>
        </p:txBody>
      </p:sp>
      <p:sp>
        <p:nvSpPr>
          <p:cNvPr id="5" name="Rectangle 6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9F24C-7963-4229-B7CD-D3E296E94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TL-pohja 2015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4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67545" y="476672"/>
            <a:ext cx="8136904" cy="63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4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268760"/>
            <a:ext cx="8136904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i="1">
          <a:solidFill>
            <a:srgbClr val="FF66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85000"/>
        <a:buFont typeface="Wingdings" charset="2"/>
        <a:buChar char="²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160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charset="2"/>
        <a:buChar char="§"/>
        <a:defRPr sz="2000" i="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5" descr="Pystypalkki 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557213"/>
            <a:ext cx="741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423" name="Rectangle 6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3713" y="6337300"/>
            <a:ext cx="21336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AB21FD2-DF34-405B-8A58-76A56267E01A}" type="datetime1">
              <a:rPr lang="fi-FI"/>
              <a:pPr>
                <a:defRPr/>
              </a:pPr>
              <a:t>5.3.2019</a:t>
            </a:fld>
            <a:endParaRPr lang="en-US"/>
          </a:p>
        </p:txBody>
      </p:sp>
      <p:sp>
        <p:nvSpPr>
          <p:cNvPr id="15424" name="Rectangle 6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6238" y="6337300"/>
            <a:ext cx="28956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26" name="Rectangle 6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115888"/>
            <a:ext cx="11255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cs typeface="Arial" charset="0"/>
              </a:defRPr>
            </a:lvl1pPr>
          </a:lstStyle>
          <a:p>
            <a:pPr>
              <a:defRPr/>
            </a:pPr>
            <a:fld id="{D716A886-9046-4912-9AA7-BC16CAA6A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319" name="Picture 67" descr="juhlalogo_vari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34250" y="5454650"/>
            <a:ext cx="17637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21" name="Text Box 61"/>
          <p:cNvSpPr txBox="1">
            <a:spLocks noChangeArrowheads="1"/>
          </p:cNvSpPr>
          <p:nvPr/>
        </p:nvSpPr>
        <p:spPr bwMode="auto">
          <a:xfrm rot="5400000">
            <a:off x="6097588" y="2827337"/>
            <a:ext cx="5564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fi-FI" sz="1800">
                <a:solidFill>
                  <a:srgbClr val="B0B3B1"/>
                </a:solidFill>
                <a:latin typeface="Helvetica Condensed" pitchFamily="34" charset="0"/>
                <a:cs typeface="+mn-cs"/>
              </a:rPr>
              <a:t>Koulutuksen tutkimuslaitos (KTL)</a:t>
            </a:r>
          </a:p>
        </p:txBody>
      </p:sp>
      <p:sp>
        <p:nvSpPr>
          <p:cNvPr id="13321" name="Rectangle 5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989138"/>
            <a:ext cx="74168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5761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eidi.m.hyytinen@helsinki.fi" TargetMode="External"/><Relationship Id="rId2" Type="http://schemas.openxmlformats.org/officeDocument/2006/relationships/hyperlink" Target="mailto:jani.p.ursin@jyu.f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80/0031383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268760"/>
            <a:ext cx="7344816" cy="1470025"/>
          </a:xfrm>
        </p:spPr>
        <p:txBody>
          <a:bodyPr/>
          <a:lstStyle/>
          <a:p>
            <a:r>
              <a:rPr lang="en-US" sz="3000" dirty="0" smtClean="0"/>
              <a:t>KAPPAS - </a:t>
            </a:r>
            <a:r>
              <a:rPr lang="sv-SE" dirty="0"/>
              <a:t>Utvärdering av högskolestuderandes inlärningsresultat i Finland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941" y="2852936"/>
            <a:ext cx="7344816" cy="936104"/>
          </a:xfrm>
        </p:spPr>
        <p:txBody>
          <a:bodyPr/>
          <a:lstStyle/>
          <a:p>
            <a:r>
              <a:rPr lang="en-US" dirty="0" smtClean="0"/>
              <a:t>15.2.2019</a:t>
            </a:r>
          </a:p>
        </p:txBody>
      </p:sp>
    </p:spTree>
    <p:extLst>
      <p:ext uri="{BB962C8B-B14F-4D97-AF65-F5344CB8AC3E}">
        <p14:creationId xmlns:p14="http://schemas.microsoft.com/office/powerpoint/2010/main" val="14165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476673"/>
            <a:ext cx="8136904" cy="504056"/>
          </a:xfrm>
        </p:spPr>
        <p:txBody>
          <a:bodyPr/>
          <a:lstStyle/>
          <a:p>
            <a:r>
              <a:rPr lang="fi-FI" dirty="0" err="1" smtClean="0"/>
              <a:t>Poängsättningen</a:t>
            </a:r>
            <a:r>
              <a:rPr lang="fi-FI" dirty="0" smtClean="0"/>
              <a:t>, </a:t>
            </a:r>
            <a:r>
              <a:rPr lang="fi-FI" dirty="0" err="1" smtClean="0"/>
              <a:t>analys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rapportering</a:t>
            </a:r>
            <a:r>
              <a:rPr lang="fi-FI" dirty="0" smtClean="0"/>
              <a:t> (2020)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30"/>
            <a:ext cx="8136904" cy="5040558"/>
          </a:xfrm>
        </p:spPr>
        <p:txBody>
          <a:bodyPr/>
          <a:lstStyle/>
          <a:p>
            <a:r>
              <a:rPr lang="fi-FI" sz="1800" dirty="0" err="1" smtClean="0"/>
              <a:t>Poängsättningen</a:t>
            </a:r>
            <a:endParaRPr lang="fi-FI" sz="1800" dirty="0" smtClean="0"/>
          </a:p>
          <a:p>
            <a:pPr lvl="1"/>
            <a:r>
              <a:rPr lang="fi-FI" sz="1800" dirty="0" err="1" smtClean="0"/>
              <a:t>Varje</a:t>
            </a:r>
            <a:r>
              <a:rPr lang="fi-FI" sz="1800" dirty="0" smtClean="0"/>
              <a:t> </a:t>
            </a:r>
            <a:r>
              <a:rPr lang="fi-FI" sz="1800" dirty="0" err="1" smtClean="0"/>
              <a:t>kunskapsuggift</a:t>
            </a:r>
            <a:r>
              <a:rPr lang="fi-FI" sz="1800" dirty="0" smtClean="0"/>
              <a:t> </a:t>
            </a:r>
            <a:r>
              <a:rPr lang="fi-FI" sz="1800" dirty="0" err="1" smtClean="0"/>
              <a:t>poängsätts</a:t>
            </a:r>
            <a:r>
              <a:rPr lang="fi-FI" sz="1800" dirty="0" smtClean="0"/>
              <a:t> av </a:t>
            </a:r>
            <a:r>
              <a:rPr lang="fi-FI" sz="1800" dirty="0" err="1" smtClean="0"/>
              <a:t>två</a:t>
            </a:r>
            <a:r>
              <a:rPr lang="fi-FI" sz="1800" dirty="0" smtClean="0"/>
              <a:t> 2 </a:t>
            </a:r>
            <a:r>
              <a:rPr lang="fi-FI" sz="1800" dirty="0" err="1" smtClean="0"/>
              <a:t>poängsättare</a:t>
            </a:r>
            <a:r>
              <a:rPr lang="fi-FI" sz="1800" dirty="0" smtClean="0"/>
              <a:t> </a:t>
            </a:r>
          </a:p>
          <a:p>
            <a:pPr lvl="1"/>
            <a:r>
              <a:rPr lang="fi-FI" sz="1800" dirty="0" err="1" smtClean="0"/>
              <a:t>Matris</a:t>
            </a:r>
            <a:r>
              <a:rPr lang="fi-FI" sz="1800" dirty="0" smtClean="0"/>
              <a:t> för </a:t>
            </a:r>
            <a:r>
              <a:rPr lang="fi-FI" sz="1800" dirty="0" err="1" smtClean="0"/>
              <a:t>bedömningen</a:t>
            </a:r>
            <a:r>
              <a:rPr lang="fi-FI" sz="1800" dirty="0"/>
              <a:t>,</a:t>
            </a:r>
            <a:r>
              <a:rPr lang="fi-FI" sz="1800" dirty="0" smtClean="0"/>
              <a:t> 1–6 </a:t>
            </a:r>
            <a:r>
              <a:rPr lang="fi-FI" sz="1800" dirty="0" err="1" smtClean="0"/>
              <a:t>poäng</a:t>
            </a:r>
            <a:r>
              <a:rPr lang="fi-FI" sz="1800" dirty="0" smtClean="0"/>
              <a:t>/</a:t>
            </a:r>
            <a:r>
              <a:rPr lang="fi-FI" sz="1800" dirty="0" err="1" smtClean="0"/>
              <a:t>uppgift</a:t>
            </a:r>
            <a:endParaRPr lang="fi-FI" sz="1800" dirty="0" smtClean="0"/>
          </a:p>
          <a:p>
            <a:pPr lvl="1"/>
            <a:r>
              <a:rPr lang="fi-FI" sz="1800" dirty="0" err="1" smtClean="0"/>
              <a:t>Poängsättarna</a:t>
            </a:r>
            <a:r>
              <a:rPr lang="fi-FI" sz="1800" dirty="0" smtClean="0"/>
              <a:t> </a:t>
            </a:r>
            <a:r>
              <a:rPr lang="fi-FI" sz="1800" dirty="0" err="1" smtClean="0"/>
              <a:t>utbildas</a:t>
            </a:r>
            <a:r>
              <a:rPr lang="fi-FI" sz="1800" dirty="0" smtClean="0"/>
              <a:t> för </a:t>
            </a:r>
            <a:r>
              <a:rPr lang="fi-FI" sz="1800" dirty="0" err="1" smtClean="0"/>
              <a:t>sin</a:t>
            </a:r>
            <a:r>
              <a:rPr lang="fi-FI" sz="1800" dirty="0" smtClean="0"/>
              <a:t> </a:t>
            </a:r>
            <a:r>
              <a:rPr lang="fi-FI" sz="1800" dirty="0" err="1" smtClean="0"/>
              <a:t>uppgift</a:t>
            </a:r>
            <a:endParaRPr lang="fi-FI" sz="1800" dirty="0" smtClean="0"/>
          </a:p>
          <a:p>
            <a:pPr lvl="1"/>
            <a:r>
              <a:rPr lang="fi-FI" sz="1800" dirty="0" smtClean="0"/>
              <a:t>En </a:t>
            </a:r>
            <a:r>
              <a:rPr lang="fi-FI" sz="1800" dirty="0" err="1" smtClean="0"/>
              <a:t>ledare</a:t>
            </a:r>
            <a:r>
              <a:rPr lang="fi-FI" sz="1800" dirty="0" smtClean="0"/>
              <a:t> för </a:t>
            </a:r>
            <a:r>
              <a:rPr lang="fi-FI" sz="1800" dirty="0" err="1" smtClean="0"/>
              <a:t>poängsättningen</a:t>
            </a:r>
            <a:r>
              <a:rPr lang="fi-FI" sz="1800" dirty="0" smtClean="0"/>
              <a:t> </a:t>
            </a:r>
            <a:r>
              <a:rPr lang="fi-FI" sz="1800" dirty="0" err="1" smtClean="0"/>
              <a:t>övervakar</a:t>
            </a:r>
            <a:r>
              <a:rPr lang="fi-FI" sz="1800" dirty="0" smtClean="0"/>
              <a:t> </a:t>
            </a:r>
            <a:r>
              <a:rPr lang="fi-FI" sz="1800" dirty="0" err="1" smtClean="0"/>
              <a:t>poängsättningen</a:t>
            </a:r>
            <a:endParaRPr lang="fi-FI" sz="1800" dirty="0" smtClean="0"/>
          </a:p>
          <a:p>
            <a:r>
              <a:rPr lang="fi-FI" sz="1800" dirty="0" err="1" smtClean="0"/>
              <a:t>Analys</a:t>
            </a:r>
            <a:endParaRPr lang="fi-FI" sz="1800" dirty="0" smtClean="0"/>
          </a:p>
          <a:p>
            <a:pPr lvl="1"/>
            <a:r>
              <a:rPr lang="fi-FI" sz="1800" dirty="0" smtClean="0"/>
              <a:t>CAE </a:t>
            </a:r>
            <a:r>
              <a:rPr lang="fi-FI" sz="1800" dirty="0" err="1" smtClean="0"/>
              <a:t>genomför</a:t>
            </a:r>
            <a:r>
              <a:rPr lang="fi-FI" sz="1800" dirty="0" smtClean="0"/>
              <a:t> </a:t>
            </a:r>
            <a:r>
              <a:rPr lang="fi-FI" sz="1800" dirty="0" err="1" smtClean="0"/>
              <a:t>analyserna</a:t>
            </a:r>
            <a:endParaRPr lang="fi-FI" sz="1800" dirty="0" smtClean="0"/>
          </a:p>
          <a:p>
            <a:pPr lvl="1"/>
            <a:r>
              <a:rPr lang="fi-FI" sz="1800" dirty="0" err="1" smtClean="0"/>
              <a:t>Nationella</a:t>
            </a:r>
            <a:r>
              <a:rPr lang="fi-FI" sz="1800" dirty="0" smtClean="0"/>
              <a:t> </a:t>
            </a:r>
            <a:r>
              <a:rPr lang="fi-FI" sz="1800" dirty="0" err="1" smtClean="0"/>
              <a:t>extra</a:t>
            </a:r>
            <a:r>
              <a:rPr lang="fi-FI" sz="1800" dirty="0" smtClean="0"/>
              <a:t> </a:t>
            </a:r>
            <a:r>
              <a:rPr lang="fi-FI" sz="1800" dirty="0" err="1" smtClean="0"/>
              <a:t>analyser</a:t>
            </a:r>
            <a:r>
              <a:rPr lang="fi-FI" sz="1800" dirty="0" smtClean="0"/>
              <a:t> </a:t>
            </a:r>
            <a:r>
              <a:rPr lang="fi-FI" sz="1800" dirty="0" err="1" smtClean="0"/>
              <a:t>bestäms</a:t>
            </a:r>
            <a:r>
              <a:rPr lang="fi-FI" sz="1800" dirty="0" smtClean="0"/>
              <a:t> </a:t>
            </a:r>
            <a:r>
              <a:rPr lang="fi-FI" sz="1800" dirty="0" err="1" smtClean="0"/>
              <a:t>senare</a:t>
            </a:r>
            <a:endParaRPr lang="fi-FI" sz="1800" dirty="0" smtClean="0"/>
          </a:p>
          <a:p>
            <a:pPr lvl="1"/>
            <a:r>
              <a:rPr lang="fi-FI" sz="1800" dirty="0" err="1" smtClean="0"/>
              <a:t>Analysenhet</a:t>
            </a:r>
            <a:r>
              <a:rPr lang="fi-FI" sz="1800" dirty="0" smtClean="0"/>
              <a:t> </a:t>
            </a:r>
            <a:r>
              <a:rPr lang="fi-FI" sz="1800" dirty="0" err="1" smtClean="0"/>
              <a:t>högskola</a:t>
            </a:r>
            <a:endParaRPr lang="fi-FI" sz="1800" dirty="0" smtClean="0"/>
          </a:p>
          <a:p>
            <a:r>
              <a:rPr lang="fi-FI" sz="1800" dirty="0" err="1" smtClean="0"/>
              <a:t>Rapportering</a:t>
            </a:r>
            <a:endParaRPr lang="fi-FI" sz="1800" dirty="0" smtClean="0"/>
          </a:p>
          <a:p>
            <a:pPr lvl="1"/>
            <a:r>
              <a:rPr lang="fi-FI" sz="1800" dirty="0" err="1" smtClean="0"/>
              <a:t>Den</a:t>
            </a:r>
            <a:r>
              <a:rPr lang="fi-FI" sz="1800" dirty="0" smtClean="0"/>
              <a:t> </a:t>
            </a:r>
            <a:r>
              <a:rPr lang="fi-FI" sz="1800" dirty="0" err="1" smtClean="0"/>
              <a:t>studerande</a:t>
            </a:r>
            <a:r>
              <a:rPr lang="fi-FI" sz="1800" dirty="0" smtClean="0"/>
              <a:t> </a:t>
            </a:r>
            <a:r>
              <a:rPr lang="fi-FI" sz="1800" dirty="0" err="1" smtClean="0"/>
              <a:t>får</a:t>
            </a:r>
            <a:r>
              <a:rPr lang="fi-FI" sz="1800" dirty="0" smtClean="0"/>
              <a:t> </a:t>
            </a:r>
            <a:r>
              <a:rPr lang="fi-FI" sz="1800" dirty="0" err="1" smtClean="0"/>
              <a:t>sina</a:t>
            </a:r>
            <a:r>
              <a:rPr lang="fi-FI" sz="1800" dirty="0" smtClean="0"/>
              <a:t> </a:t>
            </a:r>
            <a:r>
              <a:rPr lang="fi-FI" sz="1800" dirty="0" err="1" smtClean="0"/>
              <a:t>resultat</a:t>
            </a:r>
            <a:r>
              <a:rPr lang="fi-FI" sz="1800" dirty="0" smtClean="0"/>
              <a:t> </a:t>
            </a:r>
            <a:r>
              <a:rPr lang="fi-FI" sz="1800" dirty="0" err="1" smtClean="0"/>
              <a:t>och</a:t>
            </a:r>
            <a:r>
              <a:rPr lang="fi-FI" sz="1800" dirty="0" smtClean="0"/>
              <a:t> ”en </a:t>
            </a:r>
            <a:r>
              <a:rPr lang="fi-FI" sz="1800" dirty="0" err="1" smtClean="0"/>
              <a:t>badge</a:t>
            </a:r>
            <a:r>
              <a:rPr lang="fi-FI" sz="1800" dirty="0" smtClean="0"/>
              <a:t>”</a:t>
            </a:r>
          </a:p>
          <a:p>
            <a:pPr lvl="1"/>
            <a:r>
              <a:rPr lang="fi-FI" sz="1800" dirty="0" err="1" smtClean="0"/>
              <a:t>Högskolorna</a:t>
            </a:r>
            <a:r>
              <a:rPr lang="fi-FI" sz="1800" dirty="0" smtClean="0"/>
              <a:t> </a:t>
            </a:r>
            <a:r>
              <a:rPr lang="fi-FI" sz="1800" dirty="0" err="1" smtClean="0"/>
              <a:t>får</a:t>
            </a:r>
            <a:r>
              <a:rPr lang="fi-FI" sz="1800" dirty="0" smtClean="0"/>
              <a:t> </a:t>
            </a:r>
            <a:r>
              <a:rPr lang="fi-FI" sz="1800" dirty="0" err="1" smtClean="0"/>
              <a:t>rapport</a:t>
            </a:r>
            <a:r>
              <a:rPr lang="fi-FI" sz="1800" dirty="0" smtClean="0"/>
              <a:t> </a:t>
            </a:r>
            <a:r>
              <a:rPr lang="fi-FI" sz="1800" dirty="0" err="1" smtClean="0"/>
              <a:t>med</a:t>
            </a:r>
            <a:r>
              <a:rPr lang="fi-FI" sz="1800" dirty="0" smtClean="0"/>
              <a:t> feedback </a:t>
            </a:r>
          </a:p>
          <a:p>
            <a:pPr lvl="1"/>
            <a:r>
              <a:rPr lang="fi-FI" sz="1800" dirty="0" err="1" smtClean="0"/>
              <a:t>Nationell</a:t>
            </a:r>
            <a:r>
              <a:rPr lang="fi-FI" sz="1800" dirty="0" smtClean="0"/>
              <a:t> </a:t>
            </a:r>
            <a:r>
              <a:rPr lang="fi-FI" sz="1800" dirty="0" err="1" smtClean="0"/>
              <a:t>rapport</a:t>
            </a:r>
            <a:r>
              <a:rPr lang="fi-FI" sz="1800" dirty="0" smtClean="0"/>
              <a:t> </a:t>
            </a:r>
          </a:p>
          <a:p>
            <a:pPr lvl="1"/>
            <a:r>
              <a:rPr lang="fi-FI" sz="1800" dirty="0" err="1" smtClean="0"/>
              <a:t>Vetenskapliga</a:t>
            </a:r>
            <a:r>
              <a:rPr lang="fi-FI" sz="1800" dirty="0" smtClean="0"/>
              <a:t> </a:t>
            </a:r>
            <a:r>
              <a:rPr lang="fi-FI" sz="1800" dirty="0" err="1" smtClean="0"/>
              <a:t>artiklar</a:t>
            </a:r>
            <a:r>
              <a:rPr lang="fi-FI" sz="1800" dirty="0" smtClean="0"/>
              <a:t> </a:t>
            </a:r>
            <a:endParaRPr lang="fi-FI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pPr/>
              <a:t>5.3.2019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91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Feedback </a:t>
            </a:r>
            <a:r>
              <a:rPr lang="fi-FI" dirty="0" err="1" smtClean="0"/>
              <a:t>till</a:t>
            </a:r>
            <a:r>
              <a:rPr lang="fi-FI" dirty="0" smtClean="0"/>
              <a:t> de </a:t>
            </a:r>
            <a:r>
              <a:rPr lang="fi-FI" dirty="0" err="1" smtClean="0"/>
              <a:t>enskilda</a:t>
            </a:r>
            <a:r>
              <a:rPr lang="fi-FI" dirty="0" smtClean="0"/>
              <a:t> </a:t>
            </a:r>
            <a:r>
              <a:rPr lang="fi-FI" dirty="0" err="1" smtClean="0"/>
              <a:t>studerande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en </a:t>
            </a:r>
            <a:r>
              <a:rPr lang="fi-FI" dirty="0" err="1" smtClean="0"/>
              <a:t>elektronisk</a:t>
            </a:r>
            <a:r>
              <a:rPr lang="fi-FI" dirty="0" smtClean="0"/>
              <a:t> ”</a:t>
            </a:r>
            <a:r>
              <a:rPr lang="fi-FI" dirty="0" err="1" smtClean="0"/>
              <a:t>badge</a:t>
            </a:r>
            <a:r>
              <a:rPr lang="fi-FI" dirty="0" smtClean="0"/>
              <a:t>”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Varje</a:t>
            </a:r>
            <a:r>
              <a:rPr lang="fi-FI" dirty="0" smtClean="0"/>
              <a:t> </a:t>
            </a:r>
            <a:r>
              <a:rPr lang="fi-FI" dirty="0" err="1" smtClean="0"/>
              <a:t>testdeltagare</a:t>
            </a:r>
            <a:r>
              <a:rPr lang="fi-FI" dirty="0" smtClean="0"/>
              <a:t> </a:t>
            </a:r>
            <a:r>
              <a:rPr lang="fi-FI" dirty="0" err="1" smtClean="0"/>
              <a:t>får</a:t>
            </a:r>
            <a:r>
              <a:rPr lang="fi-FI" dirty="0" smtClean="0"/>
              <a:t> </a:t>
            </a:r>
            <a:r>
              <a:rPr lang="fi-FI" dirty="0" err="1" smtClean="0"/>
              <a:t>veta</a:t>
            </a:r>
            <a:r>
              <a:rPr lang="fi-FI" dirty="0" smtClean="0"/>
              <a:t> </a:t>
            </a:r>
            <a:r>
              <a:rPr lang="fi-FI" dirty="0" err="1" smtClean="0"/>
              <a:t>hur</a:t>
            </a:r>
            <a:r>
              <a:rPr lang="fi-FI" dirty="0" smtClean="0"/>
              <a:t> </a:t>
            </a:r>
            <a:r>
              <a:rPr lang="fi-FI" dirty="0" err="1" smtClean="0"/>
              <a:t>hen</a:t>
            </a:r>
            <a:r>
              <a:rPr lang="fi-FI" dirty="0" smtClean="0"/>
              <a:t> </a:t>
            </a:r>
            <a:r>
              <a:rPr lang="fi-FI" dirty="0" err="1" smtClean="0"/>
              <a:t>lyckades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</a:t>
            </a:r>
            <a:r>
              <a:rPr lang="fi-FI" dirty="0" err="1" smtClean="0"/>
              <a:t>testet</a:t>
            </a:r>
            <a:r>
              <a:rPr lang="fi-FI" dirty="0" smtClean="0"/>
              <a:t> i </a:t>
            </a:r>
            <a:r>
              <a:rPr lang="fi-FI" dirty="0" err="1" smtClean="0"/>
              <a:t>jämförelse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</a:t>
            </a:r>
            <a:r>
              <a:rPr lang="fi-FI" dirty="0" err="1" smtClean="0"/>
              <a:t>andra</a:t>
            </a:r>
            <a:r>
              <a:rPr lang="fi-FI" dirty="0" smtClean="0"/>
              <a:t> </a:t>
            </a:r>
            <a:r>
              <a:rPr lang="fi-FI" dirty="0" err="1" smtClean="0"/>
              <a:t>testdeltagare</a:t>
            </a:r>
            <a:r>
              <a:rPr lang="fi-FI" dirty="0" smtClean="0"/>
              <a:t> i </a:t>
            </a:r>
            <a:r>
              <a:rPr lang="fi-FI" dirty="0" err="1" smtClean="0"/>
              <a:t>den</a:t>
            </a:r>
            <a:r>
              <a:rPr lang="fi-FI" dirty="0" smtClean="0"/>
              <a:t> </a:t>
            </a:r>
            <a:r>
              <a:rPr lang="fi-FI" dirty="0" err="1" smtClean="0"/>
              <a:t>egna</a:t>
            </a:r>
            <a:r>
              <a:rPr lang="fi-FI" dirty="0" smtClean="0"/>
              <a:t> </a:t>
            </a:r>
            <a:r>
              <a:rPr lang="fi-FI" dirty="0" err="1" smtClean="0"/>
              <a:t>högskolan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alla </a:t>
            </a:r>
            <a:r>
              <a:rPr lang="fi-FI" dirty="0" err="1" smtClean="0"/>
              <a:t>testdeltagare</a:t>
            </a:r>
            <a:r>
              <a:rPr lang="fi-FI" dirty="0" smtClean="0"/>
              <a:t> i Finland.</a:t>
            </a:r>
          </a:p>
          <a:p>
            <a:r>
              <a:rPr lang="fi-FI" dirty="0" err="1" smtClean="0"/>
              <a:t>Den</a:t>
            </a:r>
            <a:r>
              <a:rPr lang="fi-FI" dirty="0" smtClean="0"/>
              <a:t> </a:t>
            </a:r>
            <a:r>
              <a:rPr lang="fi-FI" dirty="0" err="1" smtClean="0"/>
              <a:t>studerande</a:t>
            </a:r>
            <a:r>
              <a:rPr lang="fi-FI" dirty="0" smtClean="0"/>
              <a:t> </a:t>
            </a:r>
            <a:r>
              <a:rPr lang="fi-FI" dirty="0" err="1" smtClean="0"/>
              <a:t>får</a:t>
            </a:r>
            <a:r>
              <a:rPr lang="fi-FI" dirty="0" smtClean="0"/>
              <a:t> </a:t>
            </a:r>
            <a:r>
              <a:rPr lang="fi-FI" dirty="0" err="1" smtClean="0"/>
              <a:t>också</a:t>
            </a:r>
            <a:r>
              <a:rPr lang="fi-FI" dirty="0" smtClean="0"/>
              <a:t> ett </a:t>
            </a:r>
            <a:r>
              <a:rPr lang="fi-FI" dirty="0" err="1" smtClean="0"/>
              <a:t>elektronisk</a:t>
            </a:r>
            <a:r>
              <a:rPr lang="fi-FI" dirty="0" smtClean="0"/>
              <a:t> </a:t>
            </a:r>
            <a:r>
              <a:rPr lang="fi-FI" dirty="0" err="1" smtClean="0"/>
              <a:t>diplom</a:t>
            </a:r>
            <a:r>
              <a:rPr lang="fi-FI" dirty="0" smtClean="0"/>
              <a:t> (</a:t>
            </a:r>
            <a:r>
              <a:rPr lang="fi-FI" dirty="0" err="1" smtClean="0"/>
              <a:t>eng</a:t>
            </a:r>
            <a:r>
              <a:rPr lang="fi-FI" dirty="0" smtClean="0"/>
              <a:t>. </a:t>
            </a:r>
            <a:r>
              <a:rPr lang="fi-FI" i="1" dirty="0" smtClean="0"/>
              <a:t>CLA+</a:t>
            </a:r>
            <a:r>
              <a:rPr lang="fi-FI" dirty="0" smtClean="0"/>
              <a:t> </a:t>
            </a:r>
            <a:r>
              <a:rPr lang="fi-FI" i="1" dirty="0" err="1" smtClean="0"/>
              <a:t>badge</a:t>
            </a:r>
            <a:r>
              <a:rPr lang="fi-FI" dirty="0" smtClean="0"/>
              <a:t>) </a:t>
            </a:r>
            <a:r>
              <a:rPr lang="fi-FI" dirty="0" err="1" smtClean="0"/>
              <a:t>om</a:t>
            </a:r>
            <a:r>
              <a:rPr lang="fi-FI" dirty="0" smtClean="0"/>
              <a:t> </a:t>
            </a:r>
            <a:r>
              <a:rPr lang="fi-FI" dirty="0" err="1" smtClean="0"/>
              <a:t>hur</a:t>
            </a:r>
            <a:r>
              <a:rPr lang="fi-FI" dirty="0" smtClean="0"/>
              <a:t> </a:t>
            </a:r>
            <a:r>
              <a:rPr lang="fi-FI" dirty="0" err="1" smtClean="0"/>
              <a:t>bra</a:t>
            </a:r>
            <a:r>
              <a:rPr lang="fi-FI" dirty="0" smtClean="0"/>
              <a:t> </a:t>
            </a:r>
            <a:r>
              <a:rPr lang="fi-FI" dirty="0" err="1" smtClean="0"/>
              <a:t>hen</a:t>
            </a:r>
            <a:r>
              <a:rPr lang="fi-FI" dirty="0" smtClean="0"/>
              <a:t> </a:t>
            </a:r>
            <a:r>
              <a:rPr lang="fi-FI" dirty="0" err="1" smtClean="0"/>
              <a:t>behärskar</a:t>
            </a:r>
            <a:r>
              <a:rPr lang="fi-FI" dirty="0" smtClean="0"/>
              <a:t> de </a:t>
            </a:r>
            <a:r>
              <a:rPr lang="fi-FI" dirty="0" err="1" smtClean="0"/>
              <a:t>generiska</a:t>
            </a:r>
            <a:r>
              <a:rPr lang="fi-FI" dirty="0" smtClean="0"/>
              <a:t> </a:t>
            </a:r>
            <a:r>
              <a:rPr lang="fi-FI" dirty="0" err="1" smtClean="0"/>
              <a:t>färdigheterna</a:t>
            </a:r>
            <a:r>
              <a:rPr lang="fi-FI" dirty="0" smtClean="0"/>
              <a:t>.</a:t>
            </a:r>
          </a:p>
          <a:p>
            <a:r>
              <a:rPr lang="fi-FI" dirty="0" smtClean="0"/>
              <a:t>Alla </a:t>
            </a:r>
            <a:r>
              <a:rPr lang="fi-FI" dirty="0" err="1" smtClean="0"/>
              <a:t>referensvärden</a:t>
            </a:r>
            <a:r>
              <a:rPr lang="fi-FI" dirty="0" smtClean="0"/>
              <a:t> </a:t>
            </a:r>
            <a:r>
              <a:rPr lang="fi-FI" dirty="0" err="1" smtClean="0"/>
              <a:t>är</a:t>
            </a:r>
            <a:r>
              <a:rPr lang="fi-FI" dirty="0" smtClean="0"/>
              <a:t> </a:t>
            </a:r>
            <a:r>
              <a:rPr lang="fi-FI" dirty="0" err="1" smtClean="0"/>
              <a:t>anonyma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den</a:t>
            </a:r>
            <a:r>
              <a:rPr lang="fi-FI" dirty="0" smtClean="0"/>
              <a:t> </a:t>
            </a:r>
            <a:r>
              <a:rPr lang="fi-FI" dirty="0" err="1" smtClean="0"/>
              <a:t>studerande</a:t>
            </a:r>
            <a:r>
              <a:rPr lang="fi-FI" dirty="0" smtClean="0"/>
              <a:t> </a:t>
            </a:r>
            <a:r>
              <a:rPr lang="fi-FI" dirty="0" err="1" smtClean="0"/>
              <a:t>kan</a:t>
            </a:r>
            <a:r>
              <a:rPr lang="fi-FI" dirty="0" smtClean="0"/>
              <a:t> </a:t>
            </a:r>
            <a:r>
              <a:rPr lang="fi-FI" dirty="0" err="1" smtClean="0"/>
              <a:t>således</a:t>
            </a:r>
            <a:r>
              <a:rPr lang="fi-FI" dirty="0" smtClean="0"/>
              <a:t> </a:t>
            </a:r>
            <a:r>
              <a:rPr lang="fi-FI" dirty="0" err="1" smtClean="0"/>
              <a:t>inte</a:t>
            </a:r>
            <a:r>
              <a:rPr lang="fi-FI" dirty="0" smtClean="0"/>
              <a:t> </a:t>
            </a:r>
            <a:r>
              <a:rPr lang="fi-FI" dirty="0" err="1" smtClean="0"/>
              <a:t>identifiera</a:t>
            </a:r>
            <a:r>
              <a:rPr lang="fi-FI" dirty="0" smtClean="0"/>
              <a:t> </a:t>
            </a:r>
            <a:r>
              <a:rPr lang="fi-FI" dirty="0" err="1" smtClean="0"/>
              <a:t>andra</a:t>
            </a:r>
            <a:r>
              <a:rPr lang="fi-FI" dirty="0" smtClean="0"/>
              <a:t> </a:t>
            </a:r>
            <a:r>
              <a:rPr lang="fi-FI" dirty="0" err="1" smtClean="0"/>
              <a:t>deltagare</a:t>
            </a:r>
            <a:r>
              <a:rPr lang="fi-FI" dirty="0" smtClean="0"/>
              <a:t> i </a:t>
            </a:r>
            <a:r>
              <a:rPr lang="fi-FI" dirty="0" err="1" smtClean="0"/>
              <a:t>feedbacken</a:t>
            </a:r>
            <a:r>
              <a:rPr lang="fi-FI" dirty="0" smtClean="0"/>
              <a:t>.</a:t>
            </a:r>
          </a:p>
          <a:p>
            <a:r>
              <a:rPr lang="fi-FI" dirty="0" err="1" smtClean="0"/>
              <a:t>Den</a:t>
            </a:r>
            <a:r>
              <a:rPr lang="fi-FI" dirty="0" smtClean="0"/>
              <a:t> </a:t>
            </a:r>
            <a:r>
              <a:rPr lang="fi-FI" dirty="0" err="1" smtClean="0"/>
              <a:t>studerande</a:t>
            </a:r>
            <a:r>
              <a:rPr lang="fi-FI" dirty="0" smtClean="0"/>
              <a:t> </a:t>
            </a:r>
            <a:r>
              <a:rPr lang="fi-FI" dirty="0" err="1" smtClean="0"/>
              <a:t>kan</a:t>
            </a:r>
            <a:r>
              <a:rPr lang="fi-FI" dirty="0" smtClean="0"/>
              <a:t> </a:t>
            </a:r>
            <a:r>
              <a:rPr lang="fi-FI" dirty="0" err="1" smtClean="0"/>
              <a:t>välja</a:t>
            </a:r>
            <a:r>
              <a:rPr lang="fi-FI" dirty="0" smtClean="0"/>
              <a:t> </a:t>
            </a:r>
            <a:r>
              <a:rPr lang="fi-FI" dirty="0" err="1" smtClean="0"/>
              <a:t>om</a:t>
            </a:r>
            <a:r>
              <a:rPr lang="fi-FI" dirty="0" smtClean="0"/>
              <a:t> </a:t>
            </a:r>
            <a:r>
              <a:rPr lang="fi-FI" dirty="0" err="1" smtClean="0"/>
              <a:t>hen</a:t>
            </a:r>
            <a:r>
              <a:rPr lang="fi-FI" dirty="0" smtClean="0"/>
              <a:t> </a:t>
            </a:r>
            <a:r>
              <a:rPr lang="fi-FI" dirty="0" err="1" smtClean="0"/>
              <a:t>vill</a:t>
            </a:r>
            <a:r>
              <a:rPr lang="fi-FI" dirty="0" smtClean="0"/>
              <a:t> </a:t>
            </a:r>
            <a:r>
              <a:rPr lang="fi-FI" dirty="0" err="1" smtClean="0"/>
              <a:t>inkludera</a:t>
            </a:r>
            <a:r>
              <a:rPr lang="fi-FI" dirty="0" smtClean="0"/>
              <a:t> </a:t>
            </a:r>
            <a:r>
              <a:rPr lang="fi-FI" dirty="0" err="1" smtClean="0"/>
              <a:t>sina</a:t>
            </a:r>
            <a:r>
              <a:rPr lang="fi-FI" dirty="0" smtClean="0"/>
              <a:t> </a:t>
            </a:r>
            <a:r>
              <a:rPr lang="fi-FI" dirty="0" err="1" smtClean="0"/>
              <a:t>resultat</a:t>
            </a:r>
            <a:r>
              <a:rPr lang="fi-FI" dirty="0" smtClean="0"/>
              <a:t> av de </a:t>
            </a:r>
            <a:r>
              <a:rPr lang="fi-FI" dirty="0" err="1" smtClean="0"/>
              <a:t>generiska</a:t>
            </a:r>
            <a:r>
              <a:rPr lang="fi-FI" dirty="0" smtClean="0"/>
              <a:t> </a:t>
            </a:r>
            <a:r>
              <a:rPr lang="fi-FI" dirty="0" err="1" smtClean="0"/>
              <a:t>färdigheter</a:t>
            </a:r>
            <a:r>
              <a:rPr lang="fi-FI" dirty="0" smtClean="0"/>
              <a:t> i </a:t>
            </a:r>
            <a:r>
              <a:rPr lang="fi-FI" dirty="0" err="1" smtClean="0"/>
              <a:t>sin</a:t>
            </a:r>
            <a:r>
              <a:rPr lang="fi-FI" dirty="0" smtClean="0"/>
              <a:t> CV.</a:t>
            </a:r>
          </a:p>
          <a:p>
            <a:pPr marL="0" indent="0"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pPr/>
              <a:t>5.3.2019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57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Exempel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feedback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dirty="0" err="1" smtClean="0"/>
              <a:t>deltagarna</a:t>
            </a:r>
            <a:endParaRPr lang="fi-F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43" y="1188280"/>
            <a:ext cx="3796363" cy="491294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pPr/>
              <a:t>5.3.2019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88280"/>
            <a:ext cx="3769079" cy="487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Rapport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de </a:t>
            </a:r>
            <a:r>
              <a:rPr lang="fi-FI" dirty="0" err="1" smtClean="0"/>
              <a:t>enstaka</a:t>
            </a:r>
            <a:r>
              <a:rPr lang="fi-FI" dirty="0" smtClean="0"/>
              <a:t> </a:t>
            </a:r>
            <a:r>
              <a:rPr lang="fi-FI" dirty="0" err="1" smtClean="0"/>
              <a:t>högskolorna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136904" cy="4408853"/>
          </a:xfrm>
        </p:spPr>
        <p:txBody>
          <a:bodyPr numCol="2"/>
          <a:lstStyle/>
          <a:p>
            <a:r>
              <a:rPr lang="fi-FI" dirty="0" err="1" smtClean="0"/>
              <a:t>Varje</a:t>
            </a:r>
            <a:r>
              <a:rPr lang="fi-FI" dirty="0" smtClean="0"/>
              <a:t> </a:t>
            </a:r>
            <a:r>
              <a:rPr lang="fi-FI" dirty="0" err="1" smtClean="0"/>
              <a:t>deltagande</a:t>
            </a:r>
            <a:r>
              <a:rPr lang="fi-FI" dirty="0" smtClean="0"/>
              <a:t> </a:t>
            </a:r>
            <a:r>
              <a:rPr lang="fi-FI" dirty="0" err="1" smtClean="0"/>
              <a:t>högskola</a:t>
            </a:r>
            <a:r>
              <a:rPr lang="fi-FI" dirty="0" smtClean="0"/>
              <a:t> </a:t>
            </a:r>
            <a:r>
              <a:rPr lang="fi-FI" dirty="0" err="1" smtClean="0"/>
              <a:t>får</a:t>
            </a:r>
            <a:r>
              <a:rPr lang="fi-FI" dirty="0" smtClean="0"/>
              <a:t> en </a:t>
            </a:r>
            <a:r>
              <a:rPr lang="fi-FI" dirty="0" err="1" smtClean="0"/>
              <a:t>rapport</a:t>
            </a:r>
            <a:r>
              <a:rPr lang="fi-FI" dirty="0" smtClean="0"/>
              <a:t> </a:t>
            </a:r>
            <a:r>
              <a:rPr lang="fi-FI" dirty="0" err="1" smtClean="0"/>
              <a:t>om</a:t>
            </a:r>
            <a:r>
              <a:rPr lang="fi-FI" dirty="0" smtClean="0"/>
              <a:t> de </a:t>
            </a:r>
            <a:r>
              <a:rPr lang="fi-FI" dirty="0" err="1" smtClean="0"/>
              <a:t>egna</a:t>
            </a:r>
            <a:r>
              <a:rPr lang="fi-FI" dirty="0" smtClean="0"/>
              <a:t> </a:t>
            </a:r>
            <a:r>
              <a:rPr lang="fi-FI" dirty="0" err="1" smtClean="0"/>
              <a:t>studerandes</a:t>
            </a:r>
            <a:r>
              <a:rPr lang="fi-FI" dirty="0" smtClean="0"/>
              <a:t> </a:t>
            </a:r>
            <a:r>
              <a:rPr lang="fi-FI" dirty="0" err="1" smtClean="0"/>
              <a:t>nivå</a:t>
            </a:r>
            <a:r>
              <a:rPr lang="fi-FI" dirty="0" smtClean="0"/>
              <a:t> i de </a:t>
            </a:r>
            <a:r>
              <a:rPr lang="fi-FI" dirty="0" err="1" smtClean="0"/>
              <a:t>generiska</a:t>
            </a:r>
            <a:r>
              <a:rPr lang="fi-FI" dirty="0" smtClean="0"/>
              <a:t> </a:t>
            </a:r>
            <a:r>
              <a:rPr lang="fi-FI" dirty="0" err="1" smtClean="0"/>
              <a:t>färdigheterna</a:t>
            </a:r>
            <a:r>
              <a:rPr lang="fi-FI" dirty="0" smtClean="0"/>
              <a:t>.</a:t>
            </a:r>
            <a:endParaRPr lang="fi-FI" dirty="0"/>
          </a:p>
          <a:p>
            <a:r>
              <a:rPr lang="fi-FI" dirty="0" err="1" smtClean="0"/>
              <a:t>Syftet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</a:t>
            </a:r>
            <a:r>
              <a:rPr lang="fi-FI" dirty="0" err="1" smtClean="0"/>
              <a:t>resultaten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redovisas</a:t>
            </a:r>
            <a:r>
              <a:rPr lang="fi-FI" dirty="0" smtClean="0"/>
              <a:t> i </a:t>
            </a:r>
            <a:r>
              <a:rPr lang="fi-FI" dirty="0" err="1" smtClean="0"/>
              <a:t>rapporten</a:t>
            </a:r>
            <a:r>
              <a:rPr lang="fi-FI" dirty="0" smtClean="0"/>
              <a:t>  </a:t>
            </a:r>
            <a:r>
              <a:rPr lang="fi-FI" dirty="0" err="1" smtClean="0"/>
              <a:t>är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utveckla</a:t>
            </a:r>
            <a:r>
              <a:rPr lang="fi-FI" dirty="0" smtClean="0"/>
              <a:t> </a:t>
            </a:r>
            <a:r>
              <a:rPr lang="fi-FI" dirty="0" err="1" smtClean="0"/>
              <a:t>utbildningen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undervisningen</a:t>
            </a:r>
            <a:r>
              <a:rPr lang="fi-FI" dirty="0" smtClean="0"/>
              <a:t> i </a:t>
            </a:r>
            <a:r>
              <a:rPr lang="fi-FI" dirty="0" err="1" smtClean="0"/>
              <a:t>högskolan</a:t>
            </a:r>
            <a:r>
              <a:rPr lang="fi-FI" dirty="0" smtClean="0"/>
              <a:t>.</a:t>
            </a:r>
            <a:endParaRPr lang="fi-FI" dirty="0"/>
          </a:p>
          <a:p>
            <a:r>
              <a:rPr lang="fi-FI" dirty="0" err="1" smtClean="0"/>
              <a:t>Resultaten</a:t>
            </a:r>
            <a:r>
              <a:rPr lang="fi-FI" dirty="0" smtClean="0"/>
              <a:t> </a:t>
            </a:r>
            <a:r>
              <a:rPr lang="fi-FI" dirty="0" err="1" smtClean="0"/>
              <a:t>rapporteras</a:t>
            </a:r>
            <a:r>
              <a:rPr lang="fi-FI" dirty="0" smtClean="0"/>
              <a:t> </a:t>
            </a:r>
            <a:r>
              <a:rPr lang="fi-FI" dirty="0" err="1" smtClean="0"/>
              <a:t>så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högskolan</a:t>
            </a:r>
            <a:r>
              <a:rPr lang="fi-FI" dirty="0" smtClean="0"/>
              <a:t> </a:t>
            </a:r>
            <a:r>
              <a:rPr lang="fi-FI" dirty="0" err="1" smtClean="0"/>
              <a:t>får</a:t>
            </a:r>
            <a:r>
              <a:rPr lang="fi-FI" dirty="0" smtClean="0"/>
              <a:t> </a:t>
            </a:r>
            <a:r>
              <a:rPr lang="fi-FI" dirty="0" err="1" smtClean="0"/>
              <a:t>endast</a:t>
            </a:r>
            <a:r>
              <a:rPr lang="fi-FI" dirty="0" smtClean="0"/>
              <a:t> </a:t>
            </a:r>
            <a:r>
              <a:rPr lang="fi-FI" dirty="0" err="1" smtClean="0"/>
              <a:t>veta</a:t>
            </a:r>
            <a:r>
              <a:rPr lang="fi-FI" dirty="0" smtClean="0"/>
              <a:t> </a:t>
            </a:r>
            <a:r>
              <a:rPr lang="fi-FI" dirty="0" err="1" smtClean="0"/>
              <a:t>sina</a:t>
            </a:r>
            <a:r>
              <a:rPr lang="fi-FI" dirty="0" smtClean="0"/>
              <a:t> </a:t>
            </a:r>
            <a:r>
              <a:rPr lang="fi-FI" dirty="0" err="1" smtClean="0"/>
              <a:t>egna</a:t>
            </a:r>
            <a:r>
              <a:rPr lang="fi-FI" dirty="0" smtClean="0"/>
              <a:t> </a:t>
            </a:r>
            <a:r>
              <a:rPr lang="fi-FI" dirty="0" err="1" smtClean="0"/>
              <a:t>resultat</a:t>
            </a:r>
            <a:r>
              <a:rPr lang="fi-FI" dirty="0" smtClean="0"/>
              <a:t> – alla </a:t>
            </a:r>
            <a:r>
              <a:rPr lang="fi-FI" dirty="0" err="1" smtClean="0"/>
              <a:t>referensvärden</a:t>
            </a:r>
            <a:r>
              <a:rPr lang="fi-FI" dirty="0" smtClean="0"/>
              <a:t> </a:t>
            </a:r>
            <a:r>
              <a:rPr lang="fi-FI" dirty="0" err="1" smtClean="0"/>
              <a:t>presenteras</a:t>
            </a:r>
            <a:r>
              <a:rPr lang="fi-FI" dirty="0" smtClean="0"/>
              <a:t> </a:t>
            </a:r>
            <a:r>
              <a:rPr lang="fi-FI" dirty="0" err="1" smtClean="0"/>
              <a:t>anonymt</a:t>
            </a:r>
            <a:r>
              <a:rPr lang="fi-FI" dirty="0" smtClean="0"/>
              <a:t>. 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pPr/>
              <a:t>5.3.2019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53269"/>
            <a:ext cx="3312368" cy="428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Mer</a:t>
            </a:r>
            <a:r>
              <a:rPr lang="fi-FI" dirty="0" smtClean="0"/>
              <a:t> </a:t>
            </a:r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om</a:t>
            </a:r>
            <a:r>
              <a:rPr lang="fi-FI" dirty="0" smtClean="0"/>
              <a:t> </a:t>
            </a:r>
            <a:r>
              <a:rPr lang="fi-FI" dirty="0" err="1" smtClean="0"/>
              <a:t>studien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i-FI" dirty="0" err="1" smtClean="0"/>
              <a:t>Specialforskare</a:t>
            </a:r>
            <a:r>
              <a:rPr lang="fi-FI" dirty="0" smtClean="0"/>
              <a:t>  Jani Ursin (</a:t>
            </a:r>
            <a:r>
              <a:rPr lang="fi-FI" dirty="0" err="1" smtClean="0"/>
              <a:t>projektledare</a:t>
            </a:r>
            <a:r>
              <a:rPr lang="fi-FI" dirty="0" smtClean="0"/>
              <a:t>)</a:t>
            </a:r>
          </a:p>
          <a:p>
            <a:pPr marL="0" indent="0" algn="ctr">
              <a:buNone/>
            </a:pPr>
            <a:r>
              <a:rPr lang="fi-FI" dirty="0" smtClean="0">
                <a:hlinkClick r:id="rId2"/>
              </a:rPr>
              <a:t>jani.p.ursin@jyu.fi</a:t>
            </a:r>
            <a:endParaRPr lang="fi-FI" dirty="0" smtClean="0"/>
          </a:p>
          <a:p>
            <a:pPr marL="0" indent="0" algn="ctr">
              <a:buNone/>
            </a:pPr>
            <a:r>
              <a:rPr lang="fi-FI" dirty="0" smtClean="0"/>
              <a:t>tel. 0503030811</a:t>
            </a:r>
          </a:p>
          <a:p>
            <a:pPr marL="0" indent="0" algn="ctr">
              <a:buNone/>
            </a:pPr>
            <a:endParaRPr lang="fi-FI" dirty="0" smtClean="0"/>
          </a:p>
          <a:p>
            <a:pPr marL="0" indent="0" algn="ctr">
              <a:buNone/>
            </a:pPr>
            <a:r>
              <a:rPr lang="fi-FI" dirty="0" err="1" smtClean="0"/>
              <a:t>Universitetslektor</a:t>
            </a:r>
            <a:r>
              <a:rPr lang="fi-FI" dirty="0" smtClean="0"/>
              <a:t> Heidi Hyytinen (</a:t>
            </a:r>
            <a:r>
              <a:rPr lang="fi-FI" dirty="0" err="1" smtClean="0"/>
              <a:t>biträdande</a:t>
            </a:r>
            <a:r>
              <a:rPr lang="fi-FI" dirty="0" smtClean="0"/>
              <a:t> </a:t>
            </a:r>
            <a:r>
              <a:rPr lang="fi-FI" dirty="0" err="1" smtClean="0"/>
              <a:t>projektledare</a:t>
            </a:r>
            <a:r>
              <a:rPr lang="fi-FI" dirty="0" smtClean="0"/>
              <a:t>)</a:t>
            </a:r>
          </a:p>
          <a:p>
            <a:pPr marL="0" indent="0" algn="ctr">
              <a:buNone/>
            </a:pPr>
            <a:r>
              <a:rPr lang="fi-FI" dirty="0" smtClean="0">
                <a:hlinkClick r:id="rId3"/>
              </a:rPr>
              <a:t>heidi.m.hyytinen@helsinki.fi</a:t>
            </a:r>
            <a:endParaRPr lang="fi-FI" dirty="0" smtClean="0"/>
          </a:p>
          <a:p>
            <a:pPr marL="0" indent="0" algn="ctr">
              <a:buNone/>
            </a:pPr>
            <a:r>
              <a:rPr lang="fi-FI" dirty="0" smtClean="0"/>
              <a:t>tel. 0294120656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 algn="ctr">
              <a:buNone/>
            </a:pPr>
            <a:r>
              <a:rPr lang="fi-FI" dirty="0" err="1" smtClean="0"/>
              <a:t>webbsidor</a:t>
            </a:r>
            <a:r>
              <a:rPr lang="fi-FI" dirty="0" smtClean="0"/>
              <a:t>:</a:t>
            </a:r>
          </a:p>
          <a:p>
            <a:pPr marL="0" indent="0" algn="ctr">
              <a:buNone/>
            </a:pPr>
            <a:r>
              <a:rPr lang="fi-FI" dirty="0"/>
              <a:t>https://ktl.jyu.fi/fi/hankkeet/kappas/svenska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pPr/>
              <a:t>5.3.2019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2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Källor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3"/>
            <a:ext cx="8244547" cy="4441230"/>
          </a:xfrm>
        </p:spPr>
        <p:txBody>
          <a:bodyPr/>
          <a:lstStyle/>
          <a:p>
            <a:r>
              <a:rPr lang="en-GB" sz="1200" dirty="0"/>
              <a:t>Arum, R., &amp; </a:t>
            </a:r>
            <a:r>
              <a:rPr lang="en-GB" sz="1200" dirty="0" err="1"/>
              <a:t>Roksa</a:t>
            </a:r>
            <a:r>
              <a:rPr lang="en-GB" sz="1200" dirty="0"/>
              <a:t>, J. (2011). </a:t>
            </a:r>
            <a:r>
              <a:rPr lang="en-GB" sz="1200" i="1" dirty="0"/>
              <a:t>Academically adrift. Limited learning on college campuses</a:t>
            </a:r>
            <a:r>
              <a:rPr lang="en-GB" sz="1200" dirty="0"/>
              <a:t>. Chicago: The University of Chicago Press</a:t>
            </a:r>
            <a:r>
              <a:rPr lang="en-GB" sz="1200" dirty="0" smtClean="0"/>
              <a:t>.</a:t>
            </a:r>
            <a:endParaRPr lang="fi-FI" sz="1200" dirty="0"/>
          </a:p>
          <a:p>
            <a:r>
              <a:rPr lang="en-GB" sz="1200" dirty="0" err="1"/>
              <a:t>Badcock</a:t>
            </a:r>
            <a:r>
              <a:rPr lang="en-GB" sz="1200" dirty="0"/>
              <a:t>, P.B.T., Pattison, P. E., &amp; Harris, K-L. (2010) Developing generic skills through university study: a study of arts, science and engineering in Australia. </a:t>
            </a:r>
            <a:r>
              <a:rPr lang="en-GB" sz="1200" i="1" dirty="0"/>
              <a:t>Higher Education, </a:t>
            </a:r>
            <a:r>
              <a:rPr lang="en-GB" sz="1200" dirty="0"/>
              <a:t>60(4): 441–458. </a:t>
            </a:r>
            <a:endParaRPr lang="fi-FI" sz="1200" dirty="0"/>
          </a:p>
          <a:p>
            <a:r>
              <a:rPr lang="en-GB" sz="1200" dirty="0"/>
              <a:t>Hyytinen, H., Nissinen, K., Ursin, J., Toom, A., &amp; Lindblom-Ylänne, S. (2015). </a:t>
            </a:r>
            <a:r>
              <a:rPr lang="en-GB" sz="1200" dirty="0" err="1"/>
              <a:t>Problematising</a:t>
            </a:r>
            <a:r>
              <a:rPr lang="en-GB" sz="1200" dirty="0"/>
              <a:t> the equivalence of the test results of performance-based </a:t>
            </a:r>
            <a:r>
              <a:rPr lang="en-GB" sz="1200" dirty="0" smtClean="0"/>
              <a:t>critical</a:t>
            </a:r>
            <a:r>
              <a:rPr lang="fi-FI" sz="1200" dirty="0"/>
              <a:t> </a:t>
            </a:r>
            <a:r>
              <a:rPr lang="en-GB" sz="1200" dirty="0" smtClean="0"/>
              <a:t>thinking </a:t>
            </a:r>
            <a:r>
              <a:rPr lang="en-GB" sz="1200" dirty="0"/>
              <a:t>tests for undergraduate students. </a:t>
            </a:r>
            <a:r>
              <a:rPr lang="en-GB" sz="1200" i="1" dirty="0"/>
              <a:t>Studies in Educational Evaluation</a:t>
            </a:r>
            <a:r>
              <a:rPr lang="en-GB" sz="1200" dirty="0"/>
              <a:t>, 44, 1–8. https://doi.org/10.1016/j.stueduc.2014.11.001</a:t>
            </a:r>
            <a:r>
              <a:rPr lang="en-GB" sz="1200" dirty="0" smtClean="0"/>
              <a:t>.</a:t>
            </a:r>
            <a:endParaRPr lang="fi-FI" sz="1200" dirty="0"/>
          </a:p>
          <a:p>
            <a:r>
              <a:rPr lang="fi-FI" sz="1200" dirty="0"/>
              <a:t>Hyytinen, H., Löfström, E., &amp; Lindblom-Ylänne, S. (2017). </a:t>
            </a:r>
            <a:r>
              <a:rPr lang="en-GB" sz="1200" dirty="0"/>
              <a:t>Challenges in argumentation and paraphrasing among beginning students in educational science</a:t>
            </a:r>
            <a:r>
              <a:rPr lang="en-GB" sz="1200" i="1" dirty="0"/>
              <a:t>. </a:t>
            </a:r>
            <a:r>
              <a:rPr lang="en-GB" sz="1200" i="1" dirty="0" smtClean="0"/>
              <a:t>Scandinavian</a:t>
            </a:r>
            <a:r>
              <a:rPr lang="fi-FI" sz="1200" i="1" dirty="0"/>
              <a:t> </a:t>
            </a:r>
            <a:r>
              <a:rPr lang="en-GB" sz="1200" i="1" dirty="0" smtClean="0"/>
              <a:t>Journal </a:t>
            </a:r>
            <a:r>
              <a:rPr lang="en-GB" sz="1200" i="1" dirty="0"/>
              <a:t>of Educational Research</a:t>
            </a:r>
            <a:r>
              <a:rPr lang="en-GB" sz="1200" dirty="0"/>
              <a:t>, 61, 411–429. </a:t>
            </a:r>
            <a:r>
              <a:rPr lang="en-GB" sz="1200" u="sng" dirty="0">
                <a:hlinkClick r:id="rId2"/>
              </a:rPr>
              <a:t>https://doi.org/10.1080/00313831</a:t>
            </a:r>
            <a:r>
              <a:rPr lang="en-GB" sz="1200" dirty="0"/>
              <a:t>. 2016.1147072</a:t>
            </a:r>
            <a:r>
              <a:rPr lang="en-GB" sz="1200" dirty="0" smtClean="0"/>
              <a:t>.</a:t>
            </a:r>
            <a:endParaRPr lang="fi-FI" sz="1200" dirty="0"/>
          </a:p>
          <a:p>
            <a:r>
              <a:rPr lang="en-GB" sz="1200" dirty="0"/>
              <a:t>Hyytinen, H., Toom, A., &amp; Postareff, L. (2018). </a:t>
            </a:r>
            <a:r>
              <a:rPr lang="en-GB" sz="1200" dirty="0" err="1"/>
              <a:t>Unraveling</a:t>
            </a:r>
            <a:r>
              <a:rPr lang="en-GB" sz="1200" dirty="0"/>
              <a:t> the complex relationship in critical thinking, approaches to learning and self-efficacy beliefs among first-year educational </a:t>
            </a:r>
            <a:r>
              <a:rPr lang="en-GB" sz="1200" dirty="0" smtClean="0"/>
              <a:t>science</a:t>
            </a:r>
            <a:r>
              <a:rPr lang="fi-FI" sz="1200" dirty="0"/>
              <a:t> </a:t>
            </a:r>
            <a:r>
              <a:rPr lang="en-GB" sz="1200" dirty="0" smtClean="0"/>
              <a:t>students</a:t>
            </a:r>
            <a:r>
              <a:rPr lang="en-GB" sz="1200" dirty="0"/>
              <a:t>. </a:t>
            </a:r>
            <a:r>
              <a:rPr lang="en-GB" sz="1200" i="1" dirty="0"/>
              <a:t>Learning and Individual Differences</a:t>
            </a:r>
            <a:r>
              <a:rPr lang="en-GB" sz="1200" dirty="0"/>
              <a:t>, 67, </a:t>
            </a:r>
            <a:r>
              <a:rPr lang="en-GB" sz="1200" dirty="0" smtClean="0"/>
              <a:t>132–142.</a:t>
            </a:r>
          </a:p>
          <a:p>
            <a:r>
              <a:rPr lang="en-GB" sz="1200" dirty="0" err="1"/>
              <a:t>Utriainen</a:t>
            </a:r>
            <a:r>
              <a:rPr lang="en-GB" sz="1200" dirty="0"/>
              <a:t>, J., </a:t>
            </a:r>
            <a:r>
              <a:rPr lang="en-GB" sz="1200" dirty="0" err="1"/>
              <a:t>Marttunen</a:t>
            </a:r>
            <a:r>
              <a:rPr lang="en-GB" sz="1200" dirty="0"/>
              <a:t>, M., Kallio, E., &amp; </a:t>
            </a:r>
            <a:r>
              <a:rPr lang="en-GB" sz="1200" dirty="0" err="1"/>
              <a:t>Tynjälä</a:t>
            </a:r>
            <a:r>
              <a:rPr lang="en-GB" sz="1200" dirty="0"/>
              <a:t>, P. (2016). University applicants' </a:t>
            </a:r>
            <a:r>
              <a:rPr lang="en-GB" sz="1200" dirty="0" smtClean="0"/>
              <a:t>critical</a:t>
            </a:r>
            <a:r>
              <a:rPr lang="fi-FI" sz="1200" dirty="0"/>
              <a:t> </a:t>
            </a:r>
            <a:r>
              <a:rPr lang="en-GB" sz="1200" dirty="0" smtClean="0"/>
              <a:t>thinking </a:t>
            </a:r>
            <a:r>
              <a:rPr lang="en-GB" sz="1200" dirty="0"/>
              <a:t>skills: The case of the Finnish educational sciences. </a:t>
            </a:r>
            <a:r>
              <a:rPr lang="en-GB" sz="1200" i="1" dirty="0" smtClean="0"/>
              <a:t>Scandinavian</a:t>
            </a:r>
            <a:r>
              <a:rPr lang="fi-FI" sz="1200" i="1" dirty="0"/>
              <a:t> </a:t>
            </a:r>
            <a:r>
              <a:rPr lang="en-GB" sz="1200" i="1" dirty="0" smtClean="0"/>
              <a:t>Journal </a:t>
            </a:r>
            <a:r>
              <a:rPr lang="en-GB" sz="1200" i="1" dirty="0"/>
              <a:t>of Educational Research</a:t>
            </a:r>
            <a:r>
              <a:rPr lang="en-GB" sz="1200" dirty="0"/>
              <a:t>. https://doi.org/10.1080/00313831.2016.1173092.</a:t>
            </a:r>
            <a:endParaRPr lang="fi-FI" sz="1200" dirty="0"/>
          </a:p>
          <a:p>
            <a:r>
              <a:rPr lang="en-GB" sz="1200" dirty="0"/>
              <a:t>Virtanen, A., &amp; </a:t>
            </a:r>
            <a:r>
              <a:rPr lang="en-GB" sz="1200" dirty="0" err="1"/>
              <a:t>Tynjälä</a:t>
            </a:r>
            <a:r>
              <a:rPr lang="en-GB" sz="1200" dirty="0"/>
              <a:t>, P. (2018). Factors explaining the learning of generic skills: a study of university students’ </a:t>
            </a:r>
            <a:r>
              <a:rPr lang="en-GB" sz="1200" dirty="0" smtClean="0"/>
              <a:t>experiences. </a:t>
            </a:r>
            <a:r>
              <a:rPr lang="en-GB" sz="1200" i="1" dirty="0"/>
              <a:t>Teaching in Higher Education</a:t>
            </a:r>
            <a:r>
              <a:rPr lang="en-GB" sz="1200" dirty="0"/>
              <a:t>, </a:t>
            </a:r>
            <a:r>
              <a:rPr lang="en-GB" sz="1200" dirty="0" smtClean="0"/>
              <a:t>DOI:10.1080/13562517.2018.1515195</a:t>
            </a:r>
            <a:r>
              <a:rPr lang="en-US" sz="1200" dirty="0">
                <a:ea typeface="ＭＳ Ｐゴシック" panose="020B0600070205080204" pitchFamily="34" charset="-128"/>
              </a:rPr>
              <a:t> </a:t>
            </a:r>
          </a:p>
          <a:p>
            <a:r>
              <a:rPr lang="en-US" sz="1200" dirty="0" err="1">
                <a:ea typeface="ＭＳ Ｐゴシック" panose="020B0600070205080204" pitchFamily="34" charset="-128"/>
              </a:rPr>
              <a:t>Tuononen,T</a:t>
            </a:r>
            <a:r>
              <a:rPr lang="en-US" sz="1200" dirty="0">
                <a:ea typeface="ＭＳ Ｐゴシック" panose="020B0600070205080204" pitchFamily="34" charset="-128"/>
              </a:rPr>
              <a:t>., Parpala, A. &amp; Lindblom-Ylänne, S. (</a:t>
            </a:r>
            <a:r>
              <a:rPr lang="en-US" sz="1200" dirty="0" smtClean="0">
                <a:ea typeface="ＭＳ Ｐゴシック" panose="020B0600070205080204" pitchFamily="34" charset="-128"/>
              </a:rPr>
              <a:t>2019a). </a:t>
            </a:r>
            <a:r>
              <a:rPr lang="en-US" sz="1200" dirty="0">
                <a:ea typeface="ＭＳ Ｐゴシック" panose="020B0600070205080204" pitchFamily="34" charset="-128"/>
              </a:rPr>
              <a:t>Complex interrelations between academic competences and students' approaches to learning - Mixed-methods study. Manuscript submitted for publication. </a:t>
            </a:r>
          </a:p>
          <a:p>
            <a:r>
              <a:rPr lang="en-US" sz="1200" dirty="0">
                <a:ea typeface="ＭＳ Ｐゴシック" panose="020B0600070205080204" pitchFamily="34" charset="-128"/>
              </a:rPr>
              <a:t>Tuononen, T., Parpala, A. &amp; Lindblom-Ylänne, S. (</a:t>
            </a:r>
            <a:r>
              <a:rPr lang="en-US" sz="1200" dirty="0" smtClean="0">
                <a:ea typeface="ＭＳ Ｐゴシック" panose="020B0600070205080204" pitchFamily="34" charset="-128"/>
              </a:rPr>
              <a:t>2019b). </a:t>
            </a:r>
            <a:r>
              <a:rPr lang="en-US" sz="1200" dirty="0">
                <a:ea typeface="ＭＳ Ｐゴシック" panose="020B0600070205080204" pitchFamily="34" charset="-128"/>
              </a:rPr>
              <a:t>Graduates’ evaluations of usefulness of university education, and early career success – A longitudinal study of the transition to working life. Assessment and Evaluation in Higher </a:t>
            </a:r>
            <a:r>
              <a:rPr lang="en-US" sz="1200" dirty="0" err="1">
                <a:ea typeface="ＭＳ Ｐゴシック" panose="020B0600070205080204" pitchFamily="34" charset="-128"/>
              </a:rPr>
              <a:t>Education.https</a:t>
            </a:r>
            <a:r>
              <a:rPr lang="en-US" sz="1200" dirty="0">
                <a:ea typeface="ＭＳ Ｐゴシック" panose="020B0600070205080204" pitchFamily="34" charset="-128"/>
              </a:rPr>
              <a:t>://doi.org/10.1080/02602938.2018.1524000 </a:t>
            </a:r>
          </a:p>
          <a:p>
            <a:r>
              <a:rPr lang="en-US" sz="1200" dirty="0">
                <a:ea typeface="ＭＳ Ｐゴシック" panose="020B0600070205080204" pitchFamily="34" charset="-128"/>
              </a:rPr>
              <a:t>Tuononen, T., Parpala, A. &amp; Lindblom-Ylänne, S. (2017). The transition from university to working life - An exploration of graduates perceptions of their academic competences. In  Higher Education Transitions -Theory and Research. </a:t>
            </a:r>
            <a:r>
              <a:rPr lang="en-US" sz="1200" dirty="0" err="1">
                <a:ea typeface="ＭＳ Ｐゴシック" panose="020B0600070205080204" pitchFamily="34" charset="-128"/>
              </a:rPr>
              <a:t>Kyndt</a:t>
            </a:r>
            <a:r>
              <a:rPr lang="en-US" sz="1200" dirty="0">
                <a:ea typeface="ＭＳ Ｐゴシック" panose="020B0600070205080204" pitchFamily="34" charset="-128"/>
              </a:rPr>
              <a:t>, E. </a:t>
            </a:r>
            <a:r>
              <a:rPr lang="en-US" sz="1200" dirty="0" err="1">
                <a:ea typeface="ＭＳ Ｐゴシック" panose="020B0600070205080204" pitchFamily="34" charset="-128"/>
              </a:rPr>
              <a:t>Donche</a:t>
            </a:r>
            <a:r>
              <a:rPr lang="en-US" sz="1200" dirty="0">
                <a:ea typeface="ＭＳ Ｐゴシック" panose="020B0600070205080204" pitchFamily="34" charset="-128"/>
              </a:rPr>
              <a:t>, V., </a:t>
            </a:r>
            <a:r>
              <a:rPr lang="en-US" sz="1200" dirty="0" err="1">
                <a:ea typeface="ＭＳ Ｐゴシック" panose="020B0600070205080204" pitchFamily="34" charset="-128"/>
              </a:rPr>
              <a:t>Trigwell</a:t>
            </a:r>
            <a:r>
              <a:rPr lang="en-US" sz="1200" dirty="0">
                <a:ea typeface="ＭＳ Ｐゴシック" panose="020B0600070205080204" pitchFamily="34" charset="-128"/>
              </a:rPr>
              <a:t>, K. &amp; Lindblom-Ylänne, S. (eds.) </a:t>
            </a:r>
            <a:r>
              <a:rPr lang="en-US" sz="1200" dirty="0" err="1">
                <a:ea typeface="ＭＳ Ｐゴシック" panose="020B0600070205080204" pitchFamily="34" charset="-128"/>
              </a:rPr>
              <a:t>Routledge:Taylor</a:t>
            </a:r>
            <a:r>
              <a:rPr lang="en-US" sz="1200" dirty="0">
                <a:ea typeface="ＭＳ Ｐゴシック" panose="020B0600070205080204" pitchFamily="34" charset="-128"/>
              </a:rPr>
              <a:t> &amp; Francis Group, 238-253.</a:t>
            </a:r>
          </a:p>
          <a:p>
            <a:endParaRPr lang="fi-FI" sz="1200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pPr/>
              <a:t>5.3.2019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Bakgrund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268760"/>
            <a:ext cx="7992887" cy="3744416"/>
          </a:xfrm>
        </p:spPr>
        <p:txBody>
          <a:bodyPr/>
          <a:lstStyle/>
          <a:p>
            <a:pPr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fi-FI" altLang="fi-FI" sz="1800" dirty="0" err="1" smtClean="0">
                <a:ea typeface="ＭＳ Ｐゴシック" panose="020B0600070205080204" pitchFamily="34" charset="-128"/>
              </a:rPr>
              <a:t>Högsskolestudiernas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mål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är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att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stödja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 </a:t>
            </a:r>
          </a:p>
          <a:p>
            <a:pPr lvl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fi-FI" altLang="fi-FI" sz="1800" dirty="0" err="1">
                <a:ea typeface="ＭＳ Ｐゴシック" panose="020B0600070205080204" pitchFamily="34" charset="-128"/>
              </a:rPr>
              <a:t>u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tvecklingen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av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studerandes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expertis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inom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det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egna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området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,</a:t>
            </a:r>
          </a:p>
          <a:p>
            <a:pPr lvl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fi-FI" altLang="fi-FI" sz="1800" dirty="0" err="1">
                <a:ea typeface="ＭＳ Ｐゴシック" panose="020B0600070205080204" pitchFamily="34" charset="-128"/>
              </a:rPr>
              <a:t>i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nlärningen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av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grundläggande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kunskaper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och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färdigheter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inom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utbildningsområdet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samt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endParaRPr lang="fi-FI" altLang="fi-FI" sz="1800" dirty="0">
              <a:ea typeface="ＭＳ Ｐゴシック" panose="020B0600070205080204" pitchFamily="34" charset="-128"/>
            </a:endParaRPr>
          </a:p>
          <a:p>
            <a:pPr lvl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sv-FI" sz="1800" dirty="0"/>
              <a:t>i</a:t>
            </a:r>
            <a:r>
              <a:rPr lang="sv-FI" sz="1800" dirty="0" smtClean="0"/>
              <a:t>nlärningen av generiska färdigheter och arbetslivsberedskap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.</a:t>
            </a:r>
            <a:endParaRPr lang="fi-FI" altLang="fi-FI" sz="1800" dirty="0">
              <a:ea typeface="ＭＳ Ｐゴシック" panose="020B0600070205080204" pitchFamily="34" charset="-128"/>
            </a:endParaRP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fi-FI" altLang="fi-FI" sz="1800" dirty="0" err="1" smtClean="0">
                <a:ea typeface="ＭＳ Ｐゴシック" panose="020B0600070205080204" pitchFamily="34" charset="-128"/>
              </a:rPr>
              <a:t>Högskolestudierna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stödjer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inte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alltid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utvecklingen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av de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generiska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färdigheterna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(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Arum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&amp;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Roksa</a:t>
            </a:r>
            <a:r>
              <a:rPr lang="fi-FI" altLang="fi-FI" sz="1800" dirty="0">
                <a:ea typeface="ＭＳ Ｐゴシック" panose="020B0600070205080204" pitchFamily="34" charset="-128"/>
              </a:rPr>
              <a:t>, 2011;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Badcock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i="1" dirty="0" smtClean="0">
                <a:ea typeface="ＭＳ Ｐゴシック" panose="020B0600070205080204" pitchFamily="34" charset="-128"/>
              </a:rPr>
              <a:t>et al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., 2011).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fi-FI" altLang="fi-FI" sz="1800" dirty="0" smtClean="0">
                <a:ea typeface="ＭＳ Ｐゴシック" panose="020B0600070205080204" pitchFamily="34" charset="-128"/>
              </a:rPr>
              <a:t>En del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studerande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har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svårigheter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med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att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uttrycka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svåra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fenomen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med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egna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ord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,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svårigheter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i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argumentering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, i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att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utvärdera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information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och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i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att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dra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slusatser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(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t.ex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.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Arum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&amp;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Roksa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, 2011; Hyytinen </a:t>
            </a:r>
            <a:r>
              <a:rPr lang="fi-FI" altLang="fi-FI" sz="1800" i="1" dirty="0" smtClean="0">
                <a:ea typeface="ＭＳ Ｐゴシック" panose="020B0600070205080204" pitchFamily="34" charset="-128"/>
              </a:rPr>
              <a:t>et al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., 2015).</a:t>
            </a:r>
            <a:endParaRPr lang="fi-FI" altLang="fi-FI" sz="1800" dirty="0">
              <a:ea typeface="ＭＳ Ｐゴシック" panose="020B0600070205080204" pitchFamily="34" charset="-128"/>
            </a:endParaRP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pPr/>
              <a:t>5.3.2019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i-FI" dirty="0" err="1" smtClean="0">
                <a:ea typeface="ＭＳ Ｐゴシック" panose="020B0600070205080204" pitchFamily="34" charset="-128"/>
              </a:rPr>
              <a:t>Vad</a:t>
            </a:r>
            <a:r>
              <a:rPr lang="en-US" altLang="fi-FI" dirty="0" smtClean="0">
                <a:ea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</a:rPr>
              <a:t>är</a:t>
            </a:r>
            <a:r>
              <a:rPr lang="en-US" altLang="fi-FI" dirty="0" smtClean="0">
                <a:ea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</a:rPr>
              <a:t>generiska</a:t>
            </a:r>
            <a:r>
              <a:rPr lang="en-US" altLang="fi-FI" dirty="0" smtClean="0">
                <a:ea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</a:rPr>
              <a:t>färdigheter</a:t>
            </a:r>
            <a:r>
              <a:rPr lang="en-US" altLang="fi-FI" dirty="0" smtClean="0">
                <a:ea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</a:rPr>
              <a:t>och</a:t>
            </a:r>
            <a:r>
              <a:rPr lang="en-US" altLang="fi-FI" dirty="0" smtClean="0">
                <a:ea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</a:rPr>
              <a:t>vad</a:t>
            </a:r>
            <a:r>
              <a:rPr lang="en-US" altLang="fi-FI" dirty="0" smtClean="0">
                <a:ea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</a:rPr>
              <a:t>behövs</a:t>
            </a:r>
            <a:r>
              <a:rPr lang="en-US" altLang="fi-FI" dirty="0" smtClean="0">
                <a:ea typeface="ＭＳ Ｐゴシック" panose="020B0600070205080204" pitchFamily="34" charset="-128"/>
              </a:rPr>
              <a:t> de till?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006" y="1196752"/>
            <a:ext cx="7961786" cy="4464496"/>
          </a:xfrm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fi-FI" altLang="fi-FI" sz="1800" dirty="0" err="1" smtClean="0">
                <a:ea typeface="ＭＳ Ｐゴシック" panose="020B0600070205080204" pitchFamily="34" charset="-128"/>
              </a:rPr>
              <a:t>Vad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är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?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i-FI" altLang="fi-FI" sz="1800" dirty="0" err="1" smtClean="0">
                <a:ea typeface="ＭＳ Ｐゴシック" panose="020B0600070205080204" pitchFamily="34" charset="-128"/>
              </a:rPr>
              <a:t>Termen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avser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allmänna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färdigheter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med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vars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hjälp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utbildningsspecifika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kunnandet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kan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tas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i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bruk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(Hyytinen </a:t>
            </a:r>
            <a:r>
              <a:rPr lang="fi-FI" altLang="fi-FI" sz="1800" i="1" dirty="0" smtClean="0">
                <a:ea typeface="ＭＳ Ｐゴシック" panose="020B0600070205080204" pitchFamily="34" charset="-128"/>
              </a:rPr>
              <a:t>et al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., 2018).</a:t>
            </a:r>
            <a:endParaRPr lang="fi-FI" altLang="fi-FI" sz="1800" dirty="0">
              <a:ea typeface="ＭＳ Ｐゴシック" panose="020B0600070205080204" pitchFamily="34" charset="-128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i-FI" altLang="fi-FI" sz="1800" dirty="0" err="1" smtClean="0">
                <a:ea typeface="ＭＳ Ｐゴシック" panose="020B0600070205080204" pitchFamily="34" charset="-128"/>
              </a:rPr>
              <a:t>Oftast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anses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höra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till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bl.a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.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kommunikationsfärdigheter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,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färdigheter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i interaktion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och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kritiskt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tänkande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(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inklusive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analys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av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information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,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problemlösning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&amp;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argumentering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).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fi-FI" altLang="fi-FI" sz="1800" dirty="0" err="1" smtClean="0">
                <a:ea typeface="ＭＳ Ｐゴシック" panose="020B0600070205080204" pitchFamily="34" charset="-128"/>
              </a:rPr>
              <a:t>Vad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behövs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de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till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?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i-FI" altLang="fi-FI" sz="1800" dirty="0" err="1" smtClean="0">
                <a:ea typeface="ＭＳ Ｐゴシック" panose="020B0600070205080204" pitchFamily="34" charset="-128"/>
              </a:rPr>
              <a:t>Vid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inlärningen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av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kunskaper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och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färdigheter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inom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vetenskapen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(Hyytinen </a:t>
            </a:r>
            <a:r>
              <a:rPr lang="fi-FI" altLang="fi-FI" sz="1800" i="1" dirty="0" smtClean="0">
                <a:ea typeface="ＭＳ Ｐゴシック" panose="020B0600070205080204" pitchFamily="34" charset="-128"/>
              </a:rPr>
              <a:t>et al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., 2018; Utriainen </a:t>
            </a:r>
            <a:r>
              <a:rPr lang="fi-FI" altLang="fi-FI" sz="1800" i="1" dirty="0" smtClean="0">
                <a:ea typeface="ＭＳ Ｐゴシック" panose="020B0600070205080204" pitchFamily="34" charset="-128"/>
              </a:rPr>
              <a:t>et al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., 2017).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i-FI" altLang="fi-FI" sz="1800" dirty="0" err="1" smtClean="0">
                <a:ea typeface="ＭＳ Ｐゴシック" panose="020B0600070205080204" pitchFamily="34" charset="-128"/>
              </a:rPr>
              <a:t>Vid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inlärning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som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siktar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mot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kvalitet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och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förståelse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(Tuononen </a:t>
            </a:r>
            <a:r>
              <a:rPr lang="fi-FI" altLang="fi-FI" sz="1800" i="1" dirty="0" smtClean="0">
                <a:ea typeface="ＭＳ Ｐゴシック" panose="020B0600070205080204" pitchFamily="34" charset="-128"/>
              </a:rPr>
              <a:t>et al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., 2019a).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i-FI" sz="1800" dirty="0" err="1" smtClean="0"/>
              <a:t>Vid</a:t>
            </a:r>
            <a:r>
              <a:rPr lang="fi-FI" sz="1800" dirty="0" smtClean="0"/>
              <a:t> </a:t>
            </a:r>
            <a:r>
              <a:rPr lang="fi-FI" sz="1800" dirty="0" err="1" smtClean="0"/>
              <a:t>uppbyggnaden</a:t>
            </a:r>
            <a:r>
              <a:rPr lang="fi-FI" sz="1800" dirty="0" smtClean="0"/>
              <a:t> av </a:t>
            </a:r>
            <a:r>
              <a:rPr lang="fi-FI" sz="1800" dirty="0" err="1" smtClean="0"/>
              <a:t>expertisen</a:t>
            </a:r>
            <a:r>
              <a:rPr lang="fi-FI" sz="1800" dirty="0" smtClean="0"/>
              <a:t> </a:t>
            </a:r>
            <a:r>
              <a:rPr lang="fi-FI" sz="1800" dirty="0" err="1" smtClean="0"/>
              <a:t>inom</a:t>
            </a:r>
            <a:r>
              <a:rPr lang="fi-FI" sz="1800" dirty="0" smtClean="0"/>
              <a:t> </a:t>
            </a:r>
            <a:r>
              <a:rPr lang="fi-FI" sz="1800" dirty="0" err="1" smtClean="0"/>
              <a:t>det</a:t>
            </a:r>
            <a:r>
              <a:rPr lang="fi-FI" sz="1800" dirty="0" smtClean="0"/>
              <a:t> </a:t>
            </a:r>
            <a:r>
              <a:rPr lang="fi-FI" sz="1800" dirty="0" err="1" smtClean="0"/>
              <a:t>egna</a:t>
            </a:r>
            <a:r>
              <a:rPr lang="fi-FI" sz="1800" dirty="0" smtClean="0"/>
              <a:t> </a:t>
            </a:r>
            <a:r>
              <a:rPr lang="fi-FI" sz="1800" dirty="0" err="1" smtClean="0"/>
              <a:t>området</a:t>
            </a:r>
            <a:r>
              <a:rPr lang="fi-FI" sz="1800" dirty="0" smtClean="0"/>
              <a:t> </a:t>
            </a:r>
            <a:r>
              <a:rPr lang="fi-FI" sz="1800" dirty="0" err="1" smtClean="0"/>
              <a:t>eftersom</a:t>
            </a:r>
            <a:r>
              <a:rPr lang="fi-FI" sz="1800" dirty="0" smtClean="0"/>
              <a:t> de </a:t>
            </a:r>
            <a:r>
              <a:rPr lang="fi-FI" sz="1800" dirty="0" err="1" smtClean="0"/>
              <a:t>generiska</a:t>
            </a:r>
            <a:r>
              <a:rPr lang="fi-FI" sz="1800" dirty="0" smtClean="0"/>
              <a:t> </a:t>
            </a:r>
            <a:r>
              <a:rPr lang="fi-FI" sz="1800" dirty="0" err="1" smtClean="0"/>
              <a:t>färdigheterna</a:t>
            </a:r>
            <a:r>
              <a:rPr lang="fi-FI" sz="1800" dirty="0" smtClean="0"/>
              <a:t> </a:t>
            </a:r>
            <a:r>
              <a:rPr lang="fi-FI" sz="1800" dirty="0" err="1" smtClean="0"/>
              <a:t>är</a:t>
            </a:r>
            <a:r>
              <a:rPr lang="fi-FI" sz="1800" dirty="0" smtClean="0"/>
              <a:t> de </a:t>
            </a:r>
            <a:r>
              <a:rPr lang="fi-FI" sz="1800" dirty="0" err="1" smtClean="0"/>
              <a:t>centrala</a:t>
            </a:r>
            <a:r>
              <a:rPr lang="fi-FI" sz="1800" dirty="0" smtClean="0"/>
              <a:t> </a:t>
            </a:r>
            <a:r>
              <a:rPr lang="fi-FI" sz="1800" dirty="0" err="1" smtClean="0"/>
              <a:t>färdigheterna</a:t>
            </a:r>
            <a:r>
              <a:rPr lang="fi-FI" sz="1800" dirty="0" smtClean="0"/>
              <a:t> </a:t>
            </a:r>
            <a:r>
              <a:rPr lang="fi-FI" sz="1800" dirty="0" err="1" smtClean="0"/>
              <a:t>inom</a:t>
            </a:r>
            <a:r>
              <a:rPr lang="fi-FI" sz="1800" dirty="0" smtClean="0"/>
              <a:t> </a:t>
            </a:r>
            <a:r>
              <a:rPr lang="fi-FI" sz="1800" dirty="0" err="1" smtClean="0"/>
              <a:t>arbetslivet</a:t>
            </a:r>
            <a:r>
              <a:rPr lang="fi-FI" sz="1800" dirty="0" smtClean="0"/>
              <a:t> </a:t>
            </a:r>
            <a:r>
              <a:rPr lang="en-US" sz="1800" dirty="0" smtClean="0">
                <a:ea typeface="ＭＳ Ｐゴシック" panose="020B0600070205080204" pitchFamily="34" charset="-128"/>
              </a:rPr>
              <a:t> (</a:t>
            </a:r>
            <a:r>
              <a:rPr lang="en-US" sz="1800" dirty="0" err="1" smtClean="0">
                <a:ea typeface="ＭＳ Ｐゴシック" panose="020B0600070205080204" pitchFamily="34" charset="-128"/>
              </a:rPr>
              <a:t>Tuononen</a:t>
            </a:r>
            <a:r>
              <a:rPr lang="en-US" sz="1800" dirty="0" smtClean="0">
                <a:ea typeface="ＭＳ Ｐゴシック" panose="020B0600070205080204" pitchFamily="34" charset="-128"/>
              </a:rPr>
              <a:t> </a:t>
            </a:r>
            <a:r>
              <a:rPr lang="en-US" sz="1800" i="1" dirty="0">
                <a:ea typeface="ＭＳ Ｐゴシック" panose="020B0600070205080204" pitchFamily="34" charset="-128"/>
              </a:rPr>
              <a:t>et al</a:t>
            </a:r>
            <a:r>
              <a:rPr lang="en-US" sz="1800" dirty="0">
                <a:ea typeface="ＭＳ Ｐゴシック" panose="020B0600070205080204" pitchFamily="34" charset="-128"/>
              </a:rPr>
              <a:t>., 2017, 2019b; Virtanen &amp; Tynjälä, 2018).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pPr/>
              <a:t>5.3.2019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2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679" y="296664"/>
            <a:ext cx="8136904" cy="458837"/>
          </a:xfrm>
        </p:spPr>
        <p:txBody>
          <a:bodyPr/>
          <a:lstStyle/>
          <a:p>
            <a:r>
              <a:rPr lang="fi-FI" dirty="0" smtClean="0"/>
              <a:t>Kappas-</a:t>
            </a:r>
            <a:r>
              <a:rPr lang="fi-FI" dirty="0" err="1" smtClean="0"/>
              <a:t>studiens</a:t>
            </a:r>
            <a:r>
              <a:rPr lang="fi-FI" dirty="0" smtClean="0"/>
              <a:t> </a:t>
            </a:r>
            <a:r>
              <a:rPr lang="fi-FI" dirty="0" err="1" smtClean="0"/>
              <a:t>mål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711" y="980728"/>
            <a:ext cx="8280921" cy="4761755"/>
          </a:xfrm>
        </p:spPr>
        <p:txBody>
          <a:bodyPr/>
          <a:lstStyle/>
          <a:p>
            <a:r>
              <a:rPr lang="fi-FI" sz="1800" dirty="0" err="1" smtClean="0"/>
              <a:t>Studiens</a:t>
            </a:r>
            <a:r>
              <a:rPr lang="fi-FI" sz="1800" dirty="0" smtClean="0"/>
              <a:t> </a:t>
            </a:r>
            <a:r>
              <a:rPr lang="fi-FI" sz="1800" dirty="0" err="1" smtClean="0"/>
              <a:t>mål</a:t>
            </a:r>
            <a:r>
              <a:rPr lang="fi-FI" sz="1800" dirty="0" smtClean="0"/>
              <a:t> </a:t>
            </a:r>
            <a:r>
              <a:rPr lang="fi-FI" sz="1800" dirty="0" err="1" smtClean="0"/>
              <a:t>är</a:t>
            </a:r>
            <a:r>
              <a:rPr lang="fi-FI" sz="1800" dirty="0" smtClean="0"/>
              <a:t> </a:t>
            </a:r>
            <a:r>
              <a:rPr lang="fi-FI" sz="1800" dirty="0" err="1" smtClean="0"/>
              <a:t>att</a:t>
            </a:r>
            <a:r>
              <a:rPr lang="fi-FI" sz="1800" dirty="0" smtClean="0"/>
              <a:t> </a:t>
            </a:r>
            <a:r>
              <a:rPr lang="fi-FI" sz="1800" dirty="0" err="1" smtClean="0"/>
              <a:t>undersöka</a:t>
            </a:r>
            <a:r>
              <a:rPr lang="fi-FI" sz="1800" dirty="0" smtClean="0"/>
              <a:t> </a:t>
            </a:r>
          </a:p>
          <a:p>
            <a:pPr marL="817200" lvl="1" indent="-457200">
              <a:buFont typeface="+mj-lt"/>
              <a:buAutoNum type="arabicPeriod"/>
            </a:pPr>
            <a:r>
              <a:rPr lang="fi-FI" sz="1800" dirty="0" err="1" smtClean="0"/>
              <a:t>på</a:t>
            </a:r>
            <a:r>
              <a:rPr lang="fi-FI" sz="1800" dirty="0" smtClean="0"/>
              <a:t> </a:t>
            </a:r>
            <a:r>
              <a:rPr lang="fi-FI" sz="1800" dirty="0" err="1" smtClean="0"/>
              <a:t>vilken</a:t>
            </a:r>
            <a:r>
              <a:rPr lang="fi-FI" sz="1800" dirty="0" smtClean="0"/>
              <a:t> </a:t>
            </a:r>
            <a:r>
              <a:rPr lang="fi-FI" sz="1800" dirty="0" err="1" smtClean="0"/>
              <a:t>nivå</a:t>
            </a:r>
            <a:r>
              <a:rPr lang="fi-FI" sz="1800" dirty="0" smtClean="0"/>
              <a:t> </a:t>
            </a:r>
            <a:r>
              <a:rPr lang="fi-FI" sz="1800" dirty="0" err="1" smtClean="0"/>
              <a:t>högskolestudernadenas</a:t>
            </a:r>
            <a:r>
              <a:rPr lang="fi-FI" sz="1800" dirty="0" smtClean="0"/>
              <a:t> </a:t>
            </a:r>
            <a:r>
              <a:rPr lang="fi-FI" sz="1800" dirty="0" err="1" smtClean="0"/>
              <a:t>allmänna</a:t>
            </a:r>
            <a:r>
              <a:rPr lang="fi-FI" sz="1800" dirty="0" smtClean="0"/>
              <a:t> </a:t>
            </a:r>
            <a:r>
              <a:rPr lang="fi-FI" sz="1800" dirty="0" err="1" smtClean="0"/>
              <a:t>eller</a:t>
            </a:r>
            <a:r>
              <a:rPr lang="fi-FI" sz="1800" dirty="0" smtClean="0"/>
              <a:t> </a:t>
            </a:r>
            <a:r>
              <a:rPr lang="fi-FI" sz="1800" dirty="0" err="1" smtClean="0"/>
              <a:t>generiska</a:t>
            </a:r>
            <a:r>
              <a:rPr lang="fi-FI" sz="1800" dirty="0" smtClean="0"/>
              <a:t> </a:t>
            </a:r>
            <a:r>
              <a:rPr lang="fi-FI" sz="1800" dirty="0" err="1" smtClean="0"/>
              <a:t>kunskaper</a:t>
            </a:r>
            <a:r>
              <a:rPr lang="fi-FI" sz="1800" dirty="0" smtClean="0"/>
              <a:t> </a:t>
            </a:r>
            <a:r>
              <a:rPr lang="fi-FI" sz="1800" dirty="0" err="1" smtClean="0"/>
              <a:t>ligger</a:t>
            </a:r>
            <a:r>
              <a:rPr lang="fi-FI" sz="1800" dirty="0" smtClean="0"/>
              <a:t> </a:t>
            </a:r>
            <a:r>
              <a:rPr lang="fi-FI" sz="1800" dirty="0" err="1" smtClean="0"/>
              <a:t>och</a:t>
            </a:r>
            <a:r>
              <a:rPr lang="fi-FI" sz="1800" dirty="0" smtClean="0"/>
              <a:t> </a:t>
            </a:r>
            <a:endParaRPr lang="fi-FI" sz="1800" dirty="0"/>
          </a:p>
          <a:p>
            <a:pPr marL="817200" lvl="1" indent="-457200">
              <a:buFont typeface="+mj-lt"/>
              <a:buAutoNum type="arabicPeriod"/>
            </a:pPr>
            <a:r>
              <a:rPr lang="fi-FI" sz="1800" dirty="0" err="1"/>
              <a:t>h</a:t>
            </a:r>
            <a:r>
              <a:rPr lang="fi-FI" sz="1800" dirty="0" err="1" smtClean="0"/>
              <a:t>ur</a:t>
            </a:r>
            <a:r>
              <a:rPr lang="fi-FI" sz="1800" dirty="0" smtClean="0"/>
              <a:t> </a:t>
            </a:r>
            <a:r>
              <a:rPr lang="fi-FI" sz="1800" dirty="0" err="1" smtClean="0"/>
              <a:t>kunskaperna</a:t>
            </a:r>
            <a:r>
              <a:rPr lang="fi-FI" sz="1800" dirty="0" smtClean="0"/>
              <a:t> </a:t>
            </a:r>
            <a:r>
              <a:rPr lang="fi-FI" sz="1800" dirty="0" err="1" smtClean="0"/>
              <a:t>utvecklas</a:t>
            </a:r>
            <a:r>
              <a:rPr lang="fi-FI" sz="1800" dirty="0" smtClean="0"/>
              <a:t> </a:t>
            </a:r>
            <a:r>
              <a:rPr lang="fi-FI" sz="1800" dirty="0" err="1" smtClean="0"/>
              <a:t>under</a:t>
            </a:r>
            <a:r>
              <a:rPr lang="fi-FI" sz="1800" dirty="0" smtClean="0"/>
              <a:t> </a:t>
            </a:r>
            <a:r>
              <a:rPr lang="fi-FI" sz="1800" dirty="0" err="1" smtClean="0"/>
              <a:t>högskolestudier</a:t>
            </a:r>
            <a:r>
              <a:rPr lang="fi-FI" sz="1800" dirty="0" smtClean="0"/>
              <a:t> </a:t>
            </a:r>
            <a:r>
              <a:rPr lang="fi-FI" sz="1800" dirty="0" err="1" smtClean="0"/>
              <a:t>samt</a:t>
            </a:r>
            <a:r>
              <a:rPr lang="fi-FI" sz="1800" dirty="0" smtClean="0"/>
              <a:t> </a:t>
            </a:r>
          </a:p>
          <a:p>
            <a:pPr marL="817200" lvl="1" indent="-457200">
              <a:buFont typeface="+mj-lt"/>
              <a:buAutoNum type="arabicPeriod"/>
            </a:pPr>
            <a:r>
              <a:rPr lang="fi-FI" sz="1800" dirty="0" err="1"/>
              <a:t>h</a:t>
            </a:r>
            <a:r>
              <a:rPr lang="fi-FI" sz="1800" dirty="0" err="1" smtClean="0"/>
              <a:t>urdana</a:t>
            </a:r>
            <a:r>
              <a:rPr lang="fi-FI" sz="1800" dirty="0" smtClean="0"/>
              <a:t> </a:t>
            </a:r>
            <a:r>
              <a:rPr lang="fi-FI" sz="1800" dirty="0" err="1" smtClean="0"/>
              <a:t>skillnader</a:t>
            </a:r>
            <a:r>
              <a:rPr lang="fi-FI" sz="1800" dirty="0" smtClean="0"/>
              <a:t> </a:t>
            </a:r>
            <a:r>
              <a:rPr lang="fi-FI" sz="1800" dirty="0" err="1" smtClean="0"/>
              <a:t>och</a:t>
            </a:r>
            <a:r>
              <a:rPr lang="fi-FI" sz="1800" dirty="0" smtClean="0"/>
              <a:t> </a:t>
            </a:r>
            <a:r>
              <a:rPr lang="fi-FI" sz="1800" dirty="0" err="1" smtClean="0"/>
              <a:t>likheter</a:t>
            </a:r>
            <a:r>
              <a:rPr lang="fi-FI" sz="1800" dirty="0"/>
              <a:t> </a:t>
            </a:r>
            <a:r>
              <a:rPr lang="fi-FI" sz="1800" dirty="0" smtClean="0"/>
              <a:t>i </a:t>
            </a:r>
            <a:r>
              <a:rPr lang="fi-FI" sz="1800" dirty="0" err="1" smtClean="0"/>
              <a:t>utbildningsområdena</a:t>
            </a:r>
            <a:r>
              <a:rPr lang="fi-FI" sz="1800" dirty="0" smtClean="0"/>
              <a:t> </a:t>
            </a:r>
            <a:r>
              <a:rPr lang="fi-FI" sz="1800" dirty="0" err="1" smtClean="0"/>
              <a:t>man</a:t>
            </a:r>
            <a:r>
              <a:rPr lang="fi-FI" sz="1800" dirty="0" smtClean="0"/>
              <a:t> </a:t>
            </a:r>
            <a:r>
              <a:rPr lang="fi-FI" sz="1800" dirty="0" err="1" smtClean="0"/>
              <a:t>kan</a:t>
            </a:r>
            <a:r>
              <a:rPr lang="fi-FI" sz="1800" dirty="0" smtClean="0"/>
              <a:t> </a:t>
            </a:r>
            <a:r>
              <a:rPr lang="fi-FI" sz="1800" dirty="0" err="1" smtClean="0"/>
              <a:t>identifiera</a:t>
            </a:r>
            <a:r>
              <a:rPr lang="fi-FI" sz="1800" dirty="0" smtClean="0"/>
              <a:t> </a:t>
            </a:r>
            <a:r>
              <a:rPr lang="fi-FI" sz="1800" dirty="0" err="1" smtClean="0"/>
              <a:t>bland</a:t>
            </a:r>
            <a:r>
              <a:rPr lang="fi-FI" sz="1800" dirty="0" smtClean="0"/>
              <a:t> </a:t>
            </a:r>
            <a:r>
              <a:rPr lang="fi-FI" sz="1800" dirty="0" err="1" smtClean="0"/>
              <a:t>studerandes</a:t>
            </a:r>
            <a:r>
              <a:rPr lang="fi-FI" sz="1800" dirty="0" smtClean="0"/>
              <a:t> </a:t>
            </a:r>
            <a:r>
              <a:rPr lang="fi-FI" sz="1800" dirty="0" err="1" smtClean="0"/>
              <a:t>generiska</a:t>
            </a:r>
            <a:r>
              <a:rPr lang="fi-FI" sz="1800" dirty="0" smtClean="0"/>
              <a:t> </a:t>
            </a:r>
            <a:r>
              <a:rPr lang="fi-FI" sz="1800" dirty="0" err="1" smtClean="0"/>
              <a:t>färdigheter</a:t>
            </a:r>
            <a:endParaRPr lang="fi-FI" sz="1800" dirty="0"/>
          </a:p>
          <a:p>
            <a:pPr marL="817200" lvl="1" indent="-457200">
              <a:buFont typeface="+mj-lt"/>
              <a:buAutoNum type="arabicPeriod"/>
            </a:pPr>
            <a:endParaRPr lang="fi-FI" sz="1100" dirty="0"/>
          </a:p>
          <a:p>
            <a:r>
              <a:rPr lang="fi-FI" sz="1800" dirty="0" smtClean="0"/>
              <a:t>De </a:t>
            </a:r>
            <a:r>
              <a:rPr lang="fi-FI" sz="1800" dirty="0" err="1" smtClean="0"/>
              <a:t>allmänna</a:t>
            </a:r>
            <a:r>
              <a:rPr lang="fi-FI" sz="1800" dirty="0" smtClean="0"/>
              <a:t> </a:t>
            </a:r>
            <a:r>
              <a:rPr lang="fi-FI" sz="1800" dirty="0" err="1" smtClean="0"/>
              <a:t>färdigheterna</a:t>
            </a:r>
            <a:r>
              <a:rPr lang="fi-FI" sz="1800" dirty="0" smtClean="0"/>
              <a:t> </a:t>
            </a:r>
            <a:r>
              <a:rPr lang="fi-FI" sz="1800" dirty="0" err="1" smtClean="0"/>
              <a:t>definieras</a:t>
            </a:r>
            <a:r>
              <a:rPr lang="fi-FI" sz="1800" dirty="0" smtClean="0"/>
              <a:t> </a:t>
            </a:r>
            <a:r>
              <a:rPr lang="fi-FI" sz="1800" dirty="0" err="1" smtClean="0"/>
              <a:t>här</a:t>
            </a:r>
            <a:r>
              <a:rPr lang="fi-FI" sz="1800" dirty="0" smtClean="0"/>
              <a:t> </a:t>
            </a:r>
            <a:r>
              <a:rPr lang="fi-FI" sz="1800" dirty="0" err="1" smtClean="0"/>
              <a:t>som</a:t>
            </a:r>
            <a:r>
              <a:rPr lang="fi-FI" sz="1800" dirty="0" smtClean="0"/>
              <a:t>  </a:t>
            </a:r>
            <a:endParaRPr lang="fi-FI" sz="1800" dirty="0"/>
          </a:p>
          <a:p>
            <a:pPr lvl="1"/>
            <a:r>
              <a:rPr lang="fi-FI" sz="1800" i="1" dirty="0" err="1"/>
              <a:t>a</a:t>
            </a:r>
            <a:r>
              <a:rPr lang="fi-FI" sz="1800" i="1" dirty="0" err="1" smtClean="0"/>
              <a:t>nalytisk</a:t>
            </a:r>
            <a:r>
              <a:rPr lang="fi-FI" sz="1800" i="1" dirty="0" smtClean="0"/>
              <a:t> </a:t>
            </a:r>
            <a:r>
              <a:rPr lang="fi-FI" sz="1800" i="1" dirty="0" err="1" smtClean="0"/>
              <a:t>resonemang</a:t>
            </a:r>
            <a:r>
              <a:rPr lang="fi-FI" sz="1800" i="1" dirty="0" smtClean="0"/>
              <a:t> </a:t>
            </a:r>
            <a:r>
              <a:rPr lang="fi-FI" sz="1800" i="1" dirty="0" err="1" smtClean="0"/>
              <a:t>och</a:t>
            </a:r>
            <a:r>
              <a:rPr lang="fi-FI" sz="1800" i="1" dirty="0" smtClean="0"/>
              <a:t> </a:t>
            </a:r>
            <a:r>
              <a:rPr lang="fi-FI" sz="1800" i="1" dirty="0" err="1" smtClean="0"/>
              <a:t>utvärdering</a:t>
            </a:r>
            <a:r>
              <a:rPr lang="fi-FI" sz="1800" i="1" dirty="0" smtClean="0"/>
              <a:t> </a:t>
            </a:r>
            <a:r>
              <a:rPr lang="fi-FI" sz="1800" dirty="0" smtClean="0"/>
              <a:t>(</a:t>
            </a:r>
            <a:r>
              <a:rPr lang="fi-FI" sz="1800" dirty="0" err="1" smtClean="0"/>
              <a:t>hur</a:t>
            </a:r>
            <a:r>
              <a:rPr lang="fi-FI" sz="1800" dirty="0" smtClean="0"/>
              <a:t> </a:t>
            </a:r>
            <a:r>
              <a:rPr lang="fi-FI" sz="1800" dirty="0" err="1" smtClean="0"/>
              <a:t>den</a:t>
            </a:r>
            <a:r>
              <a:rPr lang="fi-FI" sz="1800" dirty="0" smtClean="0"/>
              <a:t> </a:t>
            </a:r>
            <a:r>
              <a:rPr lang="fi-FI" sz="1800" dirty="0" err="1" smtClean="0"/>
              <a:t>studerande</a:t>
            </a:r>
            <a:r>
              <a:rPr lang="fi-FI" sz="1800" dirty="0" smtClean="0"/>
              <a:t> </a:t>
            </a:r>
            <a:r>
              <a:rPr lang="fi-FI" sz="1800" dirty="0" err="1" smtClean="0"/>
              <a:t>kan</a:t>
            </a:r>
            <a:r>
              <a:rPr lang="fi-FI" sz="1800" dirty="0" smtClean="0"/>
              <a:t> </a:t>
            </a:r>
            <a:r>
              <a:rPr lang="fi-FI" sz="1800" dirty="0" err="1" smtClean="0"/>
              <a:t>identifiera</a:t>
            </a:r>
            <a:r>
              <a:rPr lang="fi-FI" sz="1800" dirty="0" smtClean="0"/>
              <a:t> </a:t>
            </a:r>
            <a:r>
              <a:rPr lang="fi-FI" sz="1800" dirty="0" err="1" smtClean="0"/>
              <a:t>svagheter</a:t>
            </a:r>
            <a:r>
              <a:rPr lang="fi-FI" sz="1800" dirty="0" smtClean="0"/>
              <a:t> </a:t>
            </a:r>
            <a:r>
              <a:rPr lang="fi-FI" sz="1800" dirty="0" err="1" smtClean="0"/>
              <a:t>och</a:t>
            </a:r>
            <a:r>
              <a:rPr lang="fi-FI" sz="1800" dirty="0" smtClean="0"/>
              <a:t> </a:t>
            </a:r>
            <a:r>
              <a:rPr lang="fi-FI" sz="1800" dirty="0" err="1" smtClean="0"/>
              <a:t>styrka</a:t>
            </a:r>
            <a:r>
              <a:rPr lang="fi-FI" sz="1800" dirty="0" smtClean="0"/>
              <a:t> i </a:t>
            </a:r>
            <a:r>
              <a:rPr lang="fi-FI" sz="1800" dirty="0" err="1" smtClean="0"/>
              <a:t>alternativa</a:t>
            </a:r>
            <a:r>
              <a:rPr lang="fi-FI" sz="1800" dirty="0" smtClean="0"/>
              <a:t> </a:t>
            </a:r>
            <a:r>
              <a:rPr lang="fi-FI" sz="1800" dirty="0" err="1" smtClean="0"/>
              <a:t>argument</a:t>
            </a:r>
            <a:r>
              <a:rPr lang="fi-FI" sz="1800" dirty="0" smtClean="0"/>
              <a:t> </a:t>
            </a:r>
            <a:r>
              <a:rPr lang="fi-FI" sz="1800" dirty="0" err="1" smtClean="0"/>
              <a:t>samt</a:t>
            </a:r>
            <a:r>
              <a:rPr lang="fi-FI" sz="1800" dirty="0" smtClean="0"/>
              <a:t> </a:t>
            </a:r>
            <a:r>
              <a:rPr lang="fi-FI" sz="1800" dirty="0" err="1" smtClean="0"/>
              <a:t>hur</a:t>
            </a:r>
            <a:r>
              <a:rPr lang="fi-FI" sz="1800" dirty="0" smtClean="0"/>
              <a:t> </a:t>
            </a:r>
            <a:r>
              <a:rPr lang="fi-FI" sz="1800" dirty="0" err="1" smtClean="0"/>
              <a:t>hen</a:t>
            </a:r>
            <a:r>
              <a:rPr lang="fi-FI" sz="1800" dirty="0" smtClean="0"/>
              <a:t> </a:t>
            </a:r>
            <a:r>
              <a:rPr lang="fi-FI" sz="1800" dirty="0" err="1" smtClean="0"/>
              <a:t>kan</a:t>
            </a:r>
            <a:r>
              <a:rPr lang="fi-FI" sz="1800" dirty="0" smtClean="0"/>
              <a:t> </a:t>
            </a:r>
            <a:r>
              <a:rPr lang="fi-FI" sz="1800" dirty="0" err="1" smtClean="0"/>
              <a:t>skilja</a:t>
            </a:r>
            <a:r>
              <a:rPr lang="fi-FI" sz="1800" dirty="0" smtClean="0"/>
              <a:t> </a:t>
            </a:r>
            <a:r>
              <a:rPr lang="fi-FI" sz="1800" dirty="0" err="1" smtClean="0"/>
              <a:t>på</a:t>
            </a:r>
            <a:r>
              <a:rPr lang="fi-FI" sz="1800" dirty="0" smtClean="0"/>
              <a:t> </a:t>
            </a:r>
            <a:r>
              <a:rPr lang="fi-FI" sz="1800" dirty="0" err="1" smtClean="0"/>
              <a:t>tillförlitliga</a:t>
            </a:r>
            <a:r>
              <a:rPr lang="fi-FI" sz="1800" dirty="0" smtClean="0"/>
              <a:t> </a:t>
            </a:r>
            <a:r>
              <a:rPr lang="fi-FI" sz="1800" dirty="0" err="1" smtClean="0"/>
              <a:t>källor</a:t>
            </a:r>
            <a:r>
              <a:rPr lang="fi-FI" sz="1800" dirty="0" smtClean="0"/>
              <a:t> </a:t>
            </a:r>
            <a:r>
              <a:rPr lang="fi-FI" sz="1800" dirty="0" err="1" smtClean="0"/>
              <a:t>från</a:t>
            </a:r>
            <a:r>
              <a:rPr lang="fi-FI" sz="1800" dirty="0" smtClean="0"/>
              <a:t> </a:t>
            </a:r>
            <a:r>
              <a:rPr lang="fi-FI" sz="1800" dirty="0" err="1" smtClean="0"/>
              <a:t>otillförlitliga</a:t>
            </a:r>
            <a:r>
              <a:rPr lang="fi-FI" sz="1800" dirty="0" smtClean="0"/>
              <a:t>),</a:t>
            </a:r>
            <a:endParaRPr lang="fi-FI" sz="1800" dirty="0"/>
          </a:p>
          <a:p>
            <a:pPr lvl="1"/>
            <a:r>
              <a:rPr lang="fi-FI" sz="1800" i="1" dirty="0" err="1"/>
              <a:t>p</a:t>
            </a:r>
            <a:r>
              <a:rPr lang="fi-FI" sz="1800" i="1" dirty="0" err="1" smtClean="0"/>
              <a:t>roblemlösning</a:t>
            </a:r>
            <a:r>
              <a:rPr lang="fi-FI" sz="1800" i="1" dirty="0" smtClean="0"/>
              <a:t> </a:t>
            </a:r>
            <a:r>
              <a:rPr lang="fi-FI" sz="1800" dirty="0"/>
              <a:t>(</a:t>
            </a:r>
            <a:r>
              <a:rPr lang="fi-FI" sz="1800" dirty="0" err="1"/>
              <a:t>hur</a:t>
            </a:r>
            <a:r>
              <a:rPr lang="fi-FI" sz="1800" dirty="0"/>
              <a:t> </a:t>
            </a:r>
            <a:r>
              <a:rPr lang="fi-FI" sz="1800" dirty="0" err="1"/>
              <a:t>den</a:t>
            </a:r>
            <a:r>
              <a:rPr lang="fi-FI" sz="1800" dirty="0"/>
              <a:t> </a:t>
            </a:r>
            <a:r>
              <a:rPr lang="fi-FI" sz="1800" dirty="0" err="1"/>
              <a:t>studerande</a:t>
            </a:r>
            <a:r>
              <a:rPr lang="fi-FI" sz="1800" dirty="0"/>
              <a:t> </a:t>
            </a:r>
            <a:r>
              <a:rPr lang="fi-FI" sz="1800" dirty="0" err="1"/>
              <a:t>kan</a:t>
            </a:r>
            <a:r>
              <a:rPr lang="fi-FI" sz="1800" dirty="0"/>
              <a:t> </a:t>
            </a:r>
            <a:r>
              <a:rPr lang="fi-FI" sz="1800" dirty="0" err="1"/>
              <a:t>identifiera</a:t>
            </a:r>
            <a:r>
              <a:rPr lang="fi-FI" sz="1800" dirty="0"/>
              <a:t> </a:t>
            </a:r>
            <a:r>
              <a:rPr lang="fi-FI" sz="1800" dirty="0" err="1" smtClean="0"/>
              <a:t>problemet</a:t>
            </a:r>
            <a:r>
              <a:rPr lang="fi-FI" sz="1800" dirty="0" smtClean="0"/>
              <a:t> </a:t>
            </a:r>
            <a:r>
              <a:rPr lang="fi-FI" sz="1800" dirty="0" err="1" smtClean="0"/>
              <a:t>och</a:t>
            </a:r>
            <a:r>
              <a:rPr lang="fi-FI" sz="1800" dirty="0" smtClean="0"/>
              <a:t> </a:t>
            </a:r>
            <a:r>
              <a:rPr lang="fi-FI" sz="1800" dirty="0" err="1" smtClean="0"/>
              <a:t>lösa</a:t>
            </a:r>
            <a:r>
              <a:rPr lang="fi-FI" sz="1800" dirty="0" smtClean="0"/>
              <a:t> </a:t>
            </a:r>
            <a:r>
              <a:rPr lang="fi-FI" sz="1800" dirty="0" err="1" smtClean="0"/>
              <a:t>det</a:t>
            </a:r>
            <a:r>
              <a:rPr lang="fi-FI" sz="1800" dirty="0" smtClean="0"/>
              <a:t> </a:t>
            </a:r>
            <a:r>
              <a:rPr lang="fi-FI" sz="1800" dirty="0" err="1" smtClean="0"/>
              <a:t>på</a:t>
            </a:r>
            <a:r>
              <a:rPr lang="fi-FI" sz="1800" dirty="0" smtClean="0"/>
              <a:t> </a:t>
            </a:r>
            <a:r>
              <a:rPr lang="fi-FI" sz="1800" dirty="0" err="1" smtClean="0"/>
              <a:t>goda</a:t>
            </a:r>
            <a:r>
              <a:rPr lang="fi-FI" sz="1800" dirty="0" smtClean="0"/>
              <a:t> </a:t>
            </a:r>
            <a:r>
              <a:rPr lang="fi-FI" sz="1800" dirty="0" err="1" smtClean="0"/>
              <a:t>grunder</a:t>
            </a:r>
            <a:r>
              <a:rPr lang="fi-FI" sz="1800" dirty="0" smtClean="0"/>
              <a:t>),</a:t>
            </a:r>
            <a:endParaRPr lang="fi-FI" sz="1800" dirty="0"/>
          </a:p>
          <a:p>
            <a:pPr lvl="1"/>
            <a:r>
              <a:rPr lang="fi-FI" sz="1800" i="1" dirty="0" err="1"/>
              <a:t>a</a:t>
            </a:r>
            <a:r>
              <a:rPr lang="fi-FI" sz="1800" i="1" dirty="0" err="1" smtClean="0"/>
              <a:t>tt</a:t>
            </a:r>
            <a:r>
              <a:rPr lang="fi-FI" sz="1800" i="1" dirty="0" smtClean="0"/>
              <a:t> </a:t>
            </a:r>
            <a:r>
              <a:rPr lang="fi-FI" sz="1800" i="1" dirty="0" err="1" smtClean="0"/>
              <a:t>skriva</a:t>
            </a:r>
            <a:r>
              <a:rPr lang="fi-FI" sz="1800" i="1" dirty="0" smtClean="0"/>
              <a:t> </a:t>
            </a:r>
            <a:r>
              <a:rPr lang="fi-FI" sz="1800" i="1" dirty="0" err="1" smtClean="0"/>
              <a:t>argumenterande</a:t>
            </a:r>
            <a:r>
              <a:rPr lang="fi-FI" sz="1800" i="1" dirty="0" smtClean="0"/>
              <a:t> </a:t>
            </a:r>
            <a:r>
              <a:rPr lang="fi-FI" sz="1800" i="1" dirty="0" err="1" smtClean="0"/>
              <a:t>text</a:t>
            </a:r>
            <a:r>
              <a:rPr lang="fi-FI" sz="1800" i="1" dirty="0" smtClean="0"/>
              <a:t> </a:t>
            </a:r>
            <a:r>
              <a:rPr lang="fi-FI" sz="1800" dirty="0" smtClean="0"/>
              <a:t>(</a:t>
            </a:r>
            <a:r>
              <a:rPr lang="fi-FI" sz="1800" dirty="0" err="1" smtClean="0"/>
              <a:t>textens</a:t>
            </a:r>
            <a:r>
              <a:rPr lang="fi-FI" sz="1800" dirty="0" smtClean="0"/>
              <a:t> </a:t>
            </a:r>
            <a:r>
              <a:rPr lang="fi-FI" sz="1800" dirty="0" err="1" smtClean="0"/>
              <a:t>övertygelse</a:t>
            </a:r>
            <a:r>
              <a:rPr lang="fi-FI" sz="1800" dirty="0" smtClean="0"/>
              <a:t> </a:t>
            </a:r>
            <a:r>
              <a:rPr lang="fi-FI" sz="1800" dirty="0" err="1" smtClean="0"/>
              <a:t>och</a:t>
            </a:r>
            <a:r>
              <a:rPr lang="fi-FI" sz="1800" dirty="0" smtClean="0"/>
              <a:t> </a:t>
            </a:r>
            <a:r>
              <a:rPr lang="fi-FI" sz="1800" dirty="0" err="1" smtClean="0"/>
              <a:t>argumentets</a:t>
            </a:r>
            <a:r>
              <a:rPr lang="fi-FI" sz="1800" dirty="0" smtClean="0"/>
              <a:t> </a:t>
            </a:r>
            <a:r>
              <a:rPr lang="fi-FI" sz="1800" dirty="0" err="1" smtClean="0"/>
              <a:t>helhet</a:t>
            </a:r>
            <a:r>
              <a:rPr lang="fi-FI" sz="1800" dirty="0" smtClean="0"/>
              <a:t>; </a:t>
            </a:r>
            <a:r>
              <a:rPr lang="fi-FI" sz="1800" dirty="0" err="1" smtClean="0"/>
              <a:t>hur</a:t>
            </a:r>
            <a:r>
              <a:rPr lang="fi-FI" sz="1800" dirty="0" smtClean="0"/>
              <a:t> </a:t>
            </a:r>
            <a:r>
              <a:rPr lang="fi-FI" sz="1800" dirty="0" err="1" smtClean="0"/>
              <a:t>logiskt</a:t>
            </a:r>
            <a:r>
              <a:rPr lang="fi-FI" sz="1800" dirty="0" smtClean="0"/>
              <a:t> </a:t>
            </a:r>
            <a:r>
              <a:rPr lang="fi-FI" sz="1800" dirty="0" err="1" smtClean="0"/>
              <a:t>och</a:t>
            </a:r>
            <a:r>
              <a:rPr lang="fi-FI" sz="1800" dirty="0" smtClean="0"/>
              <a:t> </a:t>
            </a:r>
            <a:r>
              <a:rPr lang="fi-FI" sz="1800" dirty="0" err="1" smtClean="0"/>
              <a:t>tydligt</a:t>
            </a:r>
            <a:r>
              <a:rPr lang="fi-FI" sz="1800" dirty="0" smtClean="0"/>
              <a:t> </a:t>
            </a:r>
            <a:r>
              <a:rPr lang="fi-FI" sz="1800" dirty="0" err="1" smtClean="0"/>
              <a:t>svaret</a:t>
            </a:r>
            <a:r>
              <a:rPr lang="fi-FI" sz="1800" dirty="0" smtClean="0"/>
              <a:t> </a:t>
            </a:r>
            <a:r>
              <a:rPr lang="fi-FI" sz="1800" dirty="0" err="1" smtClean="0"/>
              <a:t>är</a:t>
            </a:r>
            <a:r>
              <a:rPr lang="fi-FI" sz="1800" dirty="0" smtClean="0"/>
              <a:t> </a:t>
            </a:r>
            <a:r>
              <a:rPr lang="fi-FI" sz="1800" dirty="0" err="1" smtClean="0"/>
              <a:t>uppbyggt</a:t>
            </a:r>
            <a:r>
              <a:rPr lang="fi-FI" sz="1800" dirty="0" smtClean="0"/>
              <a:t>)</a:t>
            </a:r>
            <a:endParaRPr lang="fi-FI" sz="1800" dirty="0"/>
          </a:p>
          <a:p>
            <a:pPr lvl="1"/>
            <a:r>
              <a:rPr lang="fi-FI" sz="1800" i="1" dirty="0" err="1" smtClean="0"/>
              <a:t>språkriktighet</a:t>
            </a:r>
            <a:endParaRPr lang="fi-FI" sz="1800" i="1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pPr/>
              <a:t>5.3.2019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1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De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koordinerar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genomför</a:t>
            </a:r>
            <a:r>
              <a:rPr lang="fi-FI" dirty="0" smtClean="0"/>
              <a:t> </a:t>
            </a:r>
            <a:r>
              <a:rPr lang="fi-FI" dirty="0" err="1" smtClean="0"/>
              <a:t>studien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pPr/>
              <a:t>5.3.2019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Koulutuksen</a:t>
            </a:r>
            <a:r>
              <a:rPr lang="en-US" dirty="0" smtClean="0"/>
              <a:t> </a:t>
            </a:r>
            <a:r>
              <a:rPr lang="en-US" dirty="0" err="1" smtClean="0"/>
              <a:t>tutkimuslaitos</a:t>
            </a:r>
            <a:r>
              <a:rPr lang="en-US" dirty="0" smtClean="0"/>
              <a:t> - Finnish Institute for Educational Research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85968"/>
              </p:ext>
            </p:extLst>
          </p:nvPr>
        </p:nvGraphicFramePr>
        <p:xfrm>
          <a:off x="107505" y="980728"/>
          <a:ext cx="849674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01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Deltagande</a:t>
            </a:r>
            <a:r>
              <a:rPr lang="fi-FI" dirty="0" smtClean="0"/>
              <a:t> </a:t>
            </a:r>
            <a:r>
              <a:rPr lang="fi-FI" dirty="0" err="1" smtClean="0"/>
              <a:t>högskolor</a:t>
            </a:r>
            <a:endParaRPr lang="fi-FI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783239"/>
              </p:ext>
            </p:extLst>
          </p:nvPr>
        </p:nvGraphicFramePr>
        <p:xfrm>
          <a:off x="468313" y="1268413"/>
          <a:ext cx="8135938" cy="43027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67969">
                  <a:extLst>
                    <a:ext uri="{9D8B030D-6E8A-4147-A177-3AD203B41FA5}">
                      <a16:colId xmlns:a16="http://schemas.microsoft.com/office/drawing/2014/main" val="2275856897"/>
                    </a:ext>
                  </a:extLst>
                </a:gridCol>
                <a:gridCol w="4067969">
                  <a:extLst>
                    <a:ext uri="{9D8B030D-6E8A-4147-A177-3AD203B41FA5}">
                      <a16:colId xmlns:a16="http://schemas.microsoft.com/office/drawing/2014/main" val="1577458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Högskolor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Universitet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945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-FI" sz="1800" dirty="0" smtClean="0"/>
                        <a:t>Hämeen ammattikorkeakoulu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-FI" sz="1800" dirty="0" err="1" smtClean="0"/>
                        <a:t>Kaakkois</a:t>
                      </a:r>
                      <a:r>
                        <a:rPr lang="fi-FI" sz="1800" dirty="0" smtClean="0"/>
                        <a:t>-Suomen amk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-FI" sz="1800" dirty="0" err="1" smtClean="0"/>
                        <a:t>Lapland</a:t>
                      </a:r>
                      <a:r>
                        <a:rPr lang="fi-FI" sz="1800" dirty="0" smtClean="0"/>
                        <a:t> UAS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-FI" sz="1800" dirty="0" smtClean="0"/>
                        <a:t>Laurea-ammattikorkeakoulu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-FI" sz="1800" dirty="0" smtClean="0"/>
                        <a:t>Metropolia ammattikorkeakoulu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-FI" sz="1800" dirty="0" smtClean="0"/>
                        <a:t>Savonia-ammattikorkeakoulu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-FI" sz="1800" dirty="0" smtClean="0"/>
                        <a:t>Tampereen ammattikorkeakoulu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-FI" sz="1800" dirty="0" smtClean="0"/>
                        <a:t>Aalto-</a:t>
                      </a:r>
                      <a:r>
                        <a:rPr lang="fi-FI" sz="1800" dirty="0" err="1" smtClean="0"/>
                        <a:t>universitetet</a:t>
                      </a:r>
                      <a:endParaRPr lang="fi-FI" sz="180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-FI" sz="1800" dirty="0" smtClean="0"/>
                        <a:t>Helsingfors</a:t>
                      </a:r>
                      <a:r>
                        <a:rPr lang="fi-FI" sz="1800" baseline="0" dirty="0" smtClean="0"/>
                        <a:t> </a:t>
                      </a:r>
                      <a:r>
                        <a:rPr lang="fi-FI" sz="1800" baseline="0" dirty="0" err="1" smtClean="0"/>
                        <a:t>universitet</a:t>
                      </a:r>
                      <a:endParaRPr lang="fi-FI" sz="180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-FI" sz="1800" dirty="0" smtClean="0"/>
                        <a:t>Itä-Suomen yliopisto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-FI" sz="1800" dirty="0" smtClean="0"/>
                        <a:t>Jyväskylä</a:t>
                      </a:r>
                      <a:r>
                        <a:rPr lang="fi-FI" sz="1800" baseline="0" dirty="0" smtClean="0"/>
                        <a:t> </a:t>
                      </a:r>
                      <a:r>
                        <a:rPr lang="fi-FI" sz="1800" baseline="0" dirty="0" err="1" smtClean="0"/>
                        <a:t>universitet</a:t>
                      </a:r>
                      <a:endParaRPr lang="fi-FI" sz="180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-FI" sz="1800" dirty="0" smtClean="0"/>
                        <a:t>Lappeenrannan teknillinen yliopisto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-FI" sz="1800" dirty="0" err="1" smtClean="0"/>
                        <a:t>Försvarshögskolan</a:t>
                      </a:r>
                      <a:endParaRPr lang="fi-FI" sz="180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-FI" sz="1800" dirty="0" smtClean="0"/>
                        <a:t>Oulun yliopisto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-FI" sz="1800" dirty="0" err="1" smtClean="0"/>
                        <a:t>Hanken</a:t>
                      </a:r>
                      <a:r>
                        <a:rPr lang="fi-FI" sz="1800" baseline="0" dirty="0" smtClean="0"/>
                        <a:t> </a:t>
                      </a:r>
                      <a:r>
                        <a:rPr lang="fi-FI" sz="1800" baseline="0" dirty="0" err="1" smtClean="0"/>
                        <a:t>s</a:t>
                      </a:r>
                      <a:r>
                        <a:rPr lang="fi-FI" sz="1800" dirty="0" err="1" smtClean="0"/>
                        <a:t>venska</a:t>
                      </a:r>
                      <a:r>
                        <a:rPr lang="fi-FI" sz="1800" dirty="0" smtClean="0"/>
                        <a:t> </a:t>
                      </a:r>
                      <a:r>
                        <a:rPr lang="fi-FI" sz="1800" dirty="0" err="1" smtClean="0"/>
                        <a:t>handelshögskolan</a:t>
                      </a:r>
                      <a:endParaRPr lang="fi-FI" sz="180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-FI" sz="1800" dirty="0" err="1" smtClean="0"/>
                        <a:t>Konstuniversitetet</a:t>
                      </a:r>
                      <a:endParaRPr lang="fi-FI" sz="180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-FI" sz="1800" dirty="0" smtClean="0"/>
                        <a:t>Turun yliopisto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-FI" sz="1800" dirty="0" smtClean="0"/>
                        <a:t>Åbo Akademi</a:t>
                      </a:r>
                    </a:p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08966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pPr/>
              <a:t>5.3.2019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2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476673"/>
            <a:ext cx="8136904" cy="432048"/>
          </a:xfrm>
        </p:spPr>
        <p:txBody>
          <a:bodyPr/>
          <a:lstStyle/>
          <a:p>
            <a:r>
              <a:rPr lang="fi-FI" dirty="0" err="1" smtClean="0"/>
              <a:t>Förberedelser</a:t>
            </a:r>
            <a:r>
              <a:rPr lang="fi-FI" dirty="0" smtClean="0"/>
              <a:t> (10/2018–5/2019)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13" y="1052736"/>
            <a:ext cx="8136904" cy="4968552"/>
          </a:xfrm>
        </p:spPr>
        <p:txBody>
          <a:bodyPr/>
          <a:lstStyle/>
          <a:p>
            <a:r>
              <a:rPr lang="fi-FI" dirty="0" err="1" smtClean="0"/>
              <a:t>Granskning</a:t>
            </a:r>
            <a:r>
              <a:rPr lang="fi-FI" dirty="0" smtClean="0"/>
              <a:t> av (CLA+ International) </a:t>
            </a:r>
            <a:r>
              <a:rPr lang="fi-FI" dirty="0" err="1" smtClean="0"/>
              <a:t>översättningarna</a:t>
            </a:r>
            <a:r>
              <a:rPr lang="fi-FI" dirty="0" smtClean="0"/>
              <a:t> (10–12/2018)</a:t>
            </a:r>
          </a:p>
          <a:p>
            <a:pPr lvl="1"/>
            <a:r>
              <a:rPr lang="fi-FI" dirty="0" err="1" smtClean="0"/>
              <a:t>Öppen</a:t>
            </a:r>
            <a:r>
              <a:rPr lang="fi-FI" dirty="0" smtClean="0"/>
              <a:t> </a:t>
            </a:r>
            <a:r>
              <a:rPr lang="fi-FI" dirty="0" err="1" smtClean="0"/>
              <a:t>fråga</a:t>
            </a:r>
            <a:r>
              <a:rPr lang="fi-FI" dirty="0" smtClean="0"/>
              <a:t> (</a:t>
            </a:r>
            <a:r>
              <a:rPr lang="fi-FI" dirty="0" err="1" smtClean="0"/>
              <a:t>kunskapsuppgift</a:t>
            </a:r>
            <a:r>
              <a:rPr lang="fi-FI" dirty="0" smtClean="0"/>
              <a:t>)</a:t>
            </a:r>
          </a:p>
          <a:p>
            <a:pPr lvl="1"/>
            <a:r>
              <a:rPr lang="fi-FI" dirty="0" err="1" smtClean="0"/>
              <a:t>Flervalsfrågor</a:t>
            </a:r>
            <a:r>
              <a:rPr lang="fi-FI" dirty="0" smtClean="0"/>
              <a:t> (25 </a:t>
            </a:r>
            <a:r>
              <a:rPr lang="fi-FI" dirty="0" err="1" smtClean="0"/>
              <a:t>frågor</a:t>
            </a:r>
            <a:r>
              <a:rPr lang="fi-FI" dirty="0" smtClean="0"/>
              <a:t>)</a:t>
            </a:r>
          </a:p>
          <a:p>
            <a:pPr lvl="1"/>
            <a:r>
              <a:rPr lang="fi-FI" dirty="0" err="1" smtClean="0"/>
              <a:t>Bakgrundsenkät</a:t>
            </a:r>
            <a:r>
              <a:rPr lang="fi-FI" dirty="0" smtClean="0"/>
              <a:t> (~17+20 </a:t>
            </a:r>
            <a:r>
              <a:rPr lang="fi-FI" dirty="0" err="1" smtClean="0"/>
              <a:t>frågor</a:t>
            </a:r>
            <a:r>
              <a:rPr lang="fi-FI" dirty="0" smtClean="0"/>
              <a:t>)</a:t>
            </a:r>
          </a:p>
          <a:p>
            <a:pPr lvl="1"/>
            <a:r>
              <a:rPr lang="fi-FI" dirty="0" err="1" smtClean="0"/>
              <a:t>Översättningarna</a:t>
            </a:r>
            <a:r>
              <a:rPr lang="fi-FI" dirty="0" smtClean="0"/>
              <a:t> (</a:t>
            </a:r>
            <a:r>
              <a:rPr lang="fi-FI" dirty="0" err="1" smtClean="0"/>
              <a:t>finska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finlandssvenska</a:t>
            </a:r>
            <a:r>
              <a:rPr lang="fi-FI" dirty="0" smtClean="0"/>
              <a:t>) </a:t>
            </a:r>
          </a:p>
          <a:p>
            <a:r>
              <a:rPr lang="fi-FI" dirty="0" err="1" smtClean="0"/>
              <a:t>Förberedelse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granskning</a:t>
            </a:r>
            <a:r>
              <a:rPr lang="fi-FI" dirty="0" smtClean="0"/>
              <a:t> av </a:t>
            </a:r>
            <a:r>
              <a:rPr lang="fi-FI" dirty="0" err="1" smtClean="0"/>
              <a:t>den</a:t>
            </a:r>
            <a:r>
              <a:rPr lang="fi-FI" dirty="0" smtClean="0"/>
              <a:t> </a:t>
            </a:r>
            <a:r>
              <a:rPr lang="fi-FI" dirty="0" err="1" smtClean="0"/>
              <a:t>elektroniska</a:t>
            </a:r>
            <a:r>
              <a:rPr lang="fi-FI" dirty="0" smtClean="0"/>
              <a:t> </a:t>
            </a:r>
            <a:r>
              <a:rPr lang="fi-FI" dirty="0" err="1" smtClean="0"/>
              <a:t>testmiljön</a:t>
            </a:r>
            <a:r>
              <a:rPr lang="fi-FI" dirty="0" smtClean="0"/>
              <a:t> (1–2/2019)</a:t>
            </a:r>
          </a:p>
          <a:p>
            <a:r>
              <a:rPr lang="fi-FI" dirty="0" err="1" smtClean="0"/>
              <a:t>Kognitiva</a:t>
            </a:r>
            <a:r>
              <a:rPr lang="fi-FI" dirty="0" smtClean="0"/>
              <a:t> </a:t>
            </a:r>
            <a:r>
              <a:rPr lang="fi-FI" dirty="0" err="1" smtClean="0"/>
              <a:t>laboratorier</a:t>
            </a:r>
            <a:r>
              <a:rPr lang="fi-FI" dirty="0" smtClean="0"/>
              <a:t> (2–5/2019)</a:t>
            </a:r>
          </a:p>
          <a:p>
            <a:pPr lvl="1"/>
            <a:r>
              <a:rPr lang="fi-FI" dirty="0" err="1" smtClean="0"/>
              <a:t>Testning</a:t>
            </a:r>
            <a:r>
              <a:rPr lang="fi-FI" dirty="0" smtClean="0"/>
              <a:t> av </a:t>
            </a:r>
            <a:r>
              <a:rPr lang="fi-FI" dirty="0" err="1" smtClean="0"/>
              <a:t>förståelsen</a:t>
            </a:r>
            <a:r>
              <a:rPr lang="fi-FI" dirty="0" smtClean="0"/>
              <a:t> av </a:t>
            </a:r>
            <a:r>
              <a:rPr lang="fi-FI" dirty="0" err="1" smtClean="0"/>
              <a:t>översättningarna</a:t>
            </a:r>
            <a:r>
              <a:rPr lang="fi-FI" dirty="0" smtClean="0"/>
              <a:t>; </a:t>
            </a:r>
            <a:r>
              <a:rPr lang="fi-FI" dirty="0" err="1" smtClean="0"/>
              <a:t>medtoden</a:t>
            </a:r>
            <a:r>
              <a:rPr lang="fi-FI" dirty="0" smtClean="0"/>
              <a:t> för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tänka</a:t>
            </a:r>
            <a:r>
              <a:rPr lang="fi-FI" dirty="0" smtClean="0"/>
              <a:t> </a:t>
            </a:r>
            <a:r>
              <a:rPr lang="fi-FI" dirty="0" err="1" smtClean="0"/>
              <a:t>högt</a:t>
            </a:r>
            <a:endParaRPr lang="fi-FI" dirty="0" smtClean="0"/>
          </a:p>
          <a:p>
            <a:pPr lvl="1"/>
            <a:r>
              <a:rPr lang="fi-FI" dirty="0" smtClean="0"/>
              <a:t>24 st á 2 h</a:t>
            </a:r>
          </a:p>
          <a:p>
            <a:pPr lvl="1"/>
            <a:r>
              <a:rPr lang="fi-FI" dirty="0" err="1" smtClean="0"/>
              <a:t>Högskola</a:t>
            </a:r>
            <a:r>
              <a:rPr lang="fi-FI" dirty="0" smtClean="0"/>
              <a:t> – </a:t>
            </a:r>
            <a:r>
              <a:rPr lang="fi-FI" dirty="0" err="1" smtClean="0"/>
              <a:t>universitet</a:t>
            </a:r>
            <a:r>
              <a:rPr lang="fi-FI" dirty="0" smtClean="0"/>
              <a:t>, </a:t>
            </a:r>
            <a:r>
              <a:rPr lang="fi-FI" dirty="0" err="1" smtClean="0"/>
              <a:t>finsk</a:t>
            </a:r>
            <a:r>
              <a:rPr lang="fi-FI" dirty="0" smtClean="0"/>
              <a:t>-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svenskspråkiga</a:t>
            </a:r>
            <a:r>
              <a:rPr lang="fi-FI" dirty="0" smtClean="0"/>
              <a:t> </a:t>
            </a:r>
            <a:r>
              <a:rPr lang="fi-FI" dirty="0" err="1" smtClean="0"/>
              <a:t>studerande</a:t>
            </a:r>
            <a:r>
              <a:rPr lang="fi-FI" dirty="0" smtClean="0"/>
              <a:t> &amp; de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startar</a:t>
            </a:r>
            <a:r>
              <a:rPr lang="fi-FI" dirty="0" smtClean="0"/>
              <a:t> för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genomföra</a:t>
            </a:r>
            <a:r>
              <a:rPr lang="fi-FI" dirty="0" smtClean="0"/>
              <a:t> </a:t>
            </a:r>
            <a:r>
              <a:rPr lang="fi-FI" dirty="0" err="1" smtClean="0"/>
              <a:t>lägre</a:t>
            </a:r>
            <a:r>
              <a:rPr lang="fi-FI" dirty="0" smtClean="0"/>
              <a:t> </a:t>
            </a:r>
            <a:r>
              <a:rPr lang="fi-FI" dirty="0" err="1" smtClean="0"/>
              <a:t>högskoleexamen</a:t>
            </a:r>
            <a:r>
              <a:rPr lang="fi-FI" dirty="0" smtClean="0"/>
              <a:t> &amp; </a:t>
            </a:r>
            <a:r>
              <a:rPr lang="fi-FI" dirty="0" err="1" smtClean="0"/>
              <a:t>studenter</a:t>
            </a:r>
            <a:r>
              <a:rPr lang="fi-FI" dirty="0" smtClean="0"/>
              <a:t> </a:t>
            </a:r>
            <a:r>
              <a:rPr lang="fi-FI" dirty="0" err="1" smtClean="0"/>
              <a:t>vid</a:t>
            </a:r>
            <a:r>
              <a:rPr lang="fi-FI" dirty="0" smtClean="0"/>
              <a:t> </a:t>
            </a:r>
            <a:r>
              <a:rPr lang="fi-FI" dirty="0" err="1" smtClean="0"/>
              <a:t>slutskedet</a:t>
            </a:r>
            <a:r>
              <a:rPr lang="fi-FI" dirty="0" smtClean="0"/>
              <a:t> av </a:t>
            </a:r>
            <a:r>
              <a:rPr lang="fi-FI" dirty="0" err="1" smtClean="0"/>
              <a:t>sina</a:t>
            </a:r>
            <a:r>
              <a:rPr lang="fi-FI" dirty="0" smtClean="0"/>
              <a:t> </a:t>
            </a:r>
            <a:r>
              <a:rPr lang="fi-FI" dirty="0" err="1" smtClean="0"/>
              <a:t>studier</a:t>
            </a:r>
            <a:r>
              <a:rPr lang="fi-FI" dirty="0" smtClean="0"/>
              <a:t> </a:t>
            </a:r>
          </a:p>
          <a:p>
            <a:pPr marL="360000" lvl="1" indent="0">
              <a:buNone/>
            </a:pPr>
            <a:endParaRPr lang="fi-FI" dirty="0" smtClean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pPr/>
              <a:t>5.3.2019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0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80919" cy="864096"/>
          </a:xfrm>
        </p:spPr>
        <p:txBody>
          <a:bodyPr/>
          <a:lstStyle/>
          <a:p>
            <a:r>
              <a:rPr lang="fi-FI" dirty="0" err="1" smtClean="0"/>
              <a:t>Förberedelser</a:t>
            </a:r>
            <a:r>
              <a:rPr lang="fi-FI" dirty="0" smtClean="0"/>
              <a:t> </a:t>
            </a:r>
            <a:r>
              <a:rPr lang="fi-FI" dirty="0" err="1" smtClean="0"/>
              <a:t>inför</a:t>
            </a:r>
            <a:r>
              <a:rPr lang="fi-FI" dirty="0" smtClean="0"/>
              <a:t> </a:t>
            </a:r>
            <a:r>
              <a:rPr lang="fi-FI" dirty="0" err="1" smtClean="0"/>
              <a:t>insamling</a:t>
            </a:r>
            <a:r>
              <a:rPr lang="fi-FI" dirty="0" smtClean="0"/>
              <a:t> av </a:t>
            </a:r>
            <a:r>
              <a:rPr lang="fi-FI" dirty="0" err="1" smtClean="0"/>
              <a:t>materialet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smtClean="0"/>
              <a:t>(5/2019–12/2019)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13" y="1599803"/>
            <a:ext cx="8136904" cy="4162425"/>
          </a:xfrm>
        </p:spPr>
        <p:txBody>
          <a:bodyPr/>
          <a:lstStyle/>
          <a:p>
            <a:r>
              <a:rPr lang="fi-FI" dirty="0" err="1" smtClean="0"/>
              <a:t>Val</a:t>
            </a:r>
            <a:r>
              <a:rPr lang="fi-FI" dirty="0" smtClean="0"/>
              <a:t> av </a:t>
            </a:r>
            <a:r>
              <a:rPr lang="fi-FI" dirty="0" err="1" smtClean="0"/>
              <a:t>deltagande</a:t>
            </a:r>
            <a:r>
              <a:rPr lang="fi-FI" dirty="0" smtClean="0"/>
              <a:t> </a:t>
            </a:r>
            <a:r>
              <a:rPr lang="fi-FI" dirty="0" err="1" smtClean="0"/>
              <a:t>studerande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’</a:t>
            </a:r>
            <a:r>
              <a:rPr lang="fi-FI" dirty="0" err="1" smtClean="0"/>
              <a:t>rekrytering</a:t>
            </a:r>
            <a:r>
              <a:rPr lang="fi-FI" dirty="0" smtClean="0"/>
              <a:t>’ (5–8/2019)</a:t>
            </a:r>
          </a:p>
          <a:p>
            <a:pPr lvl="1"/>
            <a:r>
              <a:rPr lang="fi-FI" dirty="0" err="1" smtClean="0"/>
              <a:t>Påbörjande</a:t>
            </a:r>
            <a:r>
              <a:rPr lang="fi-FI" dirty="0" smtClean="0"/>
              <a:t> </a:t>
            </a:r>
            <a:r>
              <a:rPr lang="fi-FI" dirty="0" err="1" smtClean="0"/>
              <a:t>studerande</a:t>
            </a:r>
            <a:r>
              <a:rPr lang="fi-FI" dirty="0" smtClean="0"/>
              <a:t> (n = 100/</a:t>
            </a:r>
            <a:r>
              <a:rPr lang="fi-FI" dirty="0" err="1" smtClean="0"/>
              <a:t>högskola</a:t>
            </a:r>
            <a:r>
              <a:rPr lang="fi-FI" dirty="0" smtClean="0"/>
              <a:t>)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studerande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siktar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dirty="0" err="1" smtClean="0"/>
              <a:t>lägre</a:t>
            </a:r>
            <a:r>
              <a:rPr lang="fi-FI" dirty="0" smtClean="0"/>
              <a:t> </a:t>
            </a:r>
            <a:r>
              <a:rPr lang="fi-FI" dirty="0" err="1" smtClean="0"/>
              <a:t>högskoleexamen</a:t>
            </a:r>
            <a:r>
              <a:rPr lang="fi-FI" dirty="0" smtClean="0"/>
              <a:t> (n = 100/</a:t>
            </a:r>
            <a:r>
              <a:rPr lang="fi-FI" dirty="0" err="1" smtClean="0"/>
              <a:t>högskola</a:t>
            </a:r>
            <a:r>
              <a:rPr lang="fi-FI" dirty="0" smtClean="0"/>
              <a:t>) </a:t>
            </a:r>
          </a:p>
          <a:p>
            <a:pPr lvl="1"/>
            <a:r>
              <a:rPr lang="fi-FI" dirty="0" err="1" smtClean="0"/>
              <a:t>Sampel</a:t>
            </a:r>
            <a:r>
              <a:rPr lang="fi-FI" dirty="0" smtClean="0"/>
              <a:t>: </a:t>
            </a:r>
          </a:p>
          <a:p>
            <a:pPr lvl="2"/>
            <a:r>
              <a:rPr lang="fi-FI" dirty="0" err="1" smtClean="0"/>
              <a:t>Nationell</a:t>
            </a:r>
            <a:r>
              <a:rPr lang="fi-FI" dirty="0" smtClean="0"/>
              <a:t> </a:t>
            </a:r>
            <a:r>
              <a:rPr lang="fi-FI" dirty="0" err="1" smtClean="0"/>
              <a:t>representativitet</a:t>
            </a:r>
            <a:r>
              <a:rPr lang="fi-FI" dirty="0" smtClean="0"/>
              <a:t> per </a:t>
            </a:r>
            <a:r>
              <a:rPr lang="fi-FI" dirty="0" err="1" smtClean="0"/>
              <a:t>utbildningsområde</a:t>
            </a:r>
            <a:r>
              <a:rPr lang="fi-FI" dirty="0" smtClean="0"/>
              <a:t> </a:t>
            </a:r>
          </a:p>
          <a:p>
            <a:pPr lvl="2"/>
            <a:r>
              <a:rPr lang="fi-FI" dirty="0" err="1" smtClean="0"/>
              <a:t>Samlar</a:t>
            </a:r>
            <a:r>
              <a:rPr lang="fi-FI" dirty="0" smtClean="0"/>
              <a:t> </a:t>
            </a:r>
            <a:r>
              <a:rPr lang="fi-FI" dirty="0" err="1" smtClean="0"/>
              <a:t>grupper</a:t>
            </a:r>
            <a:r>
              <a:rPr lang="fi-FI" dirty="0" smtClean="0"/>
              <a:t> </a:t>
            </a:r>
            <a:r>
              <a:rPr lang="fi-FI" dirty="0" err="1" smtClean="0"/>
              <a:t>istället</a:t>
            </a:r>
            <a:r>
              <a:rPr lang="fi-FI" dirty="0" smtClean="0"/>
              <a:t> för </a:t>
            </a:r>
            <a:r>
              <a:rPr lang="fi-FI" dirty="0" err="1" smtClean="0"/>
              <a:t>enskilda</a:t>
            </a:r>
            <a:r>
              <a:rPr lang="fi-FI" dirty="0" smtClean="0"/>
              <a:t> </a:t>
            </a:r>
            <a:r>
              <a:rPr lang="fi-FI" dirty="0" err="1" smtClean="0"/>
              <a:t>studerande</a:t>
            </a:r>
            <a:r>
              <a:rPr lang="fi-FI" dirty="0" smtClean="0"/>
              <a:t> </a:t>
            </a:r>
          </a:p>
          <a:p>
            <a:pPr lvl="2"/>
            <a:r>
              <a:rPr lang="fi-FI" dirty="0" err="1" smtClean="0"/>
              <a:t>Strävar</a:t>
            </a:r>
            <a:r>
              <a:rPr lang="fi-FI" dirty="0" smtClean="0"/>
              <a:t> </a:t>
            </a:r>
            <a:r>
              <a:rPr lang="fi-FI" dirty="0" err="1" smtClean="0"/>
              <a:t>efter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ta</a:t>
            </a:r>
            <a:r>
              <a:rPr lang="fi-FI" dirty="0" smtClean="0"/>
              <a:t> </a:t>
            </a:r>
            <a:r>
              <a:rPr lang="fi-FI" dirty="0" err="1" smtClean="0"/>
              <a:t>hänsyn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dirty="0" err="1" smtClean="0"/>
              <a:t>högskolornas</a:t>
            </a:r>
            <a:r>
              <a:rPr lang="fi-FI" dirty="0" smtClean="0"/>
              <a:t> </a:t>
            </a:r>
            <a:r>
              <a:rPr lang="fi-FI" dirty="0" err="1" smtClean="0"/>
              <a:t>önskemål</a:t>
            </a:r>
            <a:r>
              <a:rPr lang="fi-FI" dirty="0" smtClean="0"/>
              <a:t> </a:t>
            </a:r>
            <a:r>
              <a:rPr lang="fi-FI" dirty="0" err="1" smtClean="0"/>
              <a:t>om</a:t>
            </a:r>
            <a:r>
              <a:rPr lang="fi-FI" dirty="0" smtClean="0"/>
              <a:t> </a:t>
            </a:r>
            <a:r>
              <a:rPr lang="fi-FI" dirty="0" err="1" smtClean="0"/>
              <a:t>valet</a:t>
            </a:r>
            <a:r>
              <a:rPr lang="fi-FI" dirty="0" smtClean="0"/>
              <a:t> av </a:t>
            </a:r>
            <a:r>
              <a:rPr lang="fi-FI" dirty="0" err="1" smtClean="0"/>
              <a:t>utbildningsområdena</a:t>
            </a:r>
            <a:r>
              <a:rPr lang="fi-FI" dirty="0" smtClean="0"/>
              <a:t> </a:t>
            </a:r>
          </a:p>
          <a:p>
            <a:pPr lvl="1"/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motivera</a:t>
            </a:r>
            <a:r>
              <a:rPr lang="fi-FI" dirty="0" smtClean="0"/>
              <a:t> </a:t>
            </a:r>
            <a:r>
              <a:rPr lang="fi-FI" dirty="0" err="1" smtClean="0"/>
              <a:t>deltagarna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Utbildning</a:t>
            </a:r>
            <a:r>
              <a:rPr lang="fi-FI" dirty="0" smtClean="0"/>
              <a:t> av </a:t>
            </a:r>
            <a:r>
              <a:rPr lang="fi-FI" dirty="0" err="1" smtClean="0"/>
              <a:t>kontakpersonerna</a:t>
            </a:r>
            <a:r>
              <a:rPr lang="fi-FI" dirty="0" smtClean="0"/>
              <a:t> i </a:t>
            </a:r>
            <a:r>
              <a:rPr lang="fi-FI" dirty="0" err="1" smtClean="0"/>
              <a:t>högskolorna</a:t>
            </a:r>
            <a:r>
              <a:rPr lang="fi-FI" dirty="0" smtClean="0"/>
              <a:t> (6–8/2019)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pPr/>
              <a:t>5.3.2019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476673"/>
            <a:ext cx="8136904" cy="432048"/>
          </a:xfrm>
        </p:spPr>
        <p:txBody>
          <a:bodyPr/>
          <a:lstStyle/>
          <a:p>
            <a:r>
              <a:rPr lang="fi-FI" dirty="0" err="1" smtClean="0"/>
              <a:t>Testningen</a:t>
            </a:r>
            <a:r>
              <a:rPr lang="fi-FI" dirty="0" smtClean="0"/>
              <a:t> (9–12/2019</a:t>
            </a:r>
            <a:r>
              <a:rPr lang="fi-FI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2"/>
            <a:ext cx="8280921" cy="4896542"/>
          </a:xfrm>
        </p:spPr>
        <p:txBody>
          <a:bodyPr/>
          <a:lstStyle/>
          <a:p>
            <a:r>
              <a:rPr lang="fi-FI" dirty="0" err="1" smtClean="0"/>
              <a:t>Testning</a:t>
            </a:r>
            <a:r>
              <a:rPr lang="fi-FI" dirty="0" smtClean="0"/>
              <a:t> </a:t>
            </a:r>
            <a:r>
              <a:rPr lang="fi-FI" dirty="0"/>
              <a:t>(9–12/2019)</a:t>
            </a:r>
          </a:p>
          <a:p>
            <a:pPr lvl="1"/>
            <a:r>
              <a:rPr lang="fi-FI" sz="1800" dirty="0" err="1" smtClean="0"/>
              <a:t>Övervakat</a:t>
            </a:r>
            <a:r>
              <a:rPr lang="fi-FI" sz="1800" dirty="0" smtClean="0"/>
              <a:t> </a:t>
            </a:r>
            <a:r>
              <a:rPr lang="fi-FI" sz="1800" dirty="0" err="1" smtClean="0"/>
              <a:t>testtillfälle</a:t>
            </a:r>
            <a:r>
              <a:rPr lang="fi-FI" sz="1800" dirty="0" smtClean="0"/>
              <a:t> </a:t>
            </a:r>
            <a:r>
              <a:rPr lang="fi-FI" sz="1800" dirty="0" err="1" smtClean="0"/>
              <a:t>pågår</a:t>
            </a:r>
            <a:r>
              <a:rPr lang="fi-FI" sz="1800" dirty="0" smtClean="0"/>
              <a:t> i </a:t>
            </a:r>
            <a:r>
              <a:rPr lang="fi-FI" sz="1800" dirty="0" err="1" smtClean="0"/>
              <a:t>ca</a:t>
            </a:r>
            <a:r>
              <a:rPr lang="fi-FI" sz="1800" dirty="0" smtClean="0"/>
              <a:t>. </a:t>
            </a:r>
            <a:r>
              <a:rPr lang="fi-FI" sz="1800" dirty="0" err="1" smtClean="0"/>
              <a:t>två</a:t>
            </a:r>
            <a:r>
              <a:rPr lang="fi-FI" sz="1800" dirty="0" smtClean="0"/>
              <a:t> </a:t>
            </a:r>
            <a:r>
              <a:rPr lang="fi-FI" sz="1800" dirty="0" err="1" smtClean="0"/>
              <a:t>timmar</a:t>
            </a:r>
            <a:r>
              <a:rPr lang="fi-FI" sz="1800" dirty="0" smtClean="0"/>
              <a:t> </a:t>
            </a:r>
            <a:endParaRPr lang="fi-FI" sz="1800" dirty="0"/>
          </a:p>
          <a:p>
            <a:pPr lvl="1"/>
            <a:r>
              <a:rPr lang="fi-FI" sz="1800" dirty="0" err="1" smtClean="0"/>
              <a:t>Görs</a:t>
            </a:r>
            <a:r>
              <a:rPr lang="fi-FI" sz="1800" dirty="0" smtClean="0"/>
              <a:t> </a:t>
            </a:r>
            <a:r>
              <a:rPr lang="fi-FI" sz="1800" dirty="0" err="1" smtClean="0"/>
              <a:t>med</a:t>
            </a:r>
            <a:r>
              <a:rPr lang="fi-FI" sz="1800" dirty="0" smtClean="0"/>
              <a:t> </a:t>
            </a:r>
            <a:r>
              <a:rPr lang="fi-FI" sz="1800" dirty="0" err="1" smtClean="0"/>
              <a:t>datorer</a:t>
            </a:r>
            <a:endParaRPr lang="fi-FI" sz="1800" dirty="0"/>
          </a:p>
          <a:p>
            <a:pPr lvl="1"/>
            <a:r>
              <a:rPr lang="fi-FI" sz="1800" dirty="0" smtClean="0"/>
              <a:t>De </a:t>
            </a:r>
            <a:r>
              <a:rPr lang="fi-FI" sz="1800" dirty="0" err="1" smtClean="0"/>
              <a:t>nya</a:t>
            </a:r>
            <a:r>
              <a:rPr lang="fi-FI" sz="1800" dirty="0" smtClean="0"/>
              <a:t> </a:t>
            </a:r>
            <a:r>
              <a:rPr lang="fi-FI" sz="1800" dirty="0" err="1" smtClean="0"/>
              <a:t>studerande</a:t>
            </a:r>
            <a:r>
              <a:rPr lang="fi-FI" sz="1800" dirty="0" smtClean="0"/>
              <a:t> </a:t>
            </a:r>
            <a:r>
              <a:rPr lang="fi-FI" sz="1800" dirty="0" err="1" smtClean="0"/>
              <a:t>förväntas</a:t>
            </a:r>
            <a:r>
              <a:rPr lang="fi-FI" sz="1800" dirty="0" smtClean="0"/>
              <a:t> </a:t>
            </a:r>
            <a:r>
              <a:rPr lang="fi-FI" sz="1800" dirty="0" err="1" smtClean="0"/>
              <a:t>göra</a:t>
            </a:r>
            <a:r>
              <a:rPr lang="fi-FI" sz="1800" dirty="0" smtClean="0"/>
              <a:t> </a:t>
            </a:r>
            <a:r>
              <a:rPr lang="fi-FI" sz="1800" dirty="0" err="1" smtClean="0"/>
              <a:t>testet</a:t>
            </a:r>
            <a:r>
              <a:rPr lang="fi-FI" sz="1800" dirty="0" smtClean="0"/>
              <a:t> </a:t>
            </a:r>
            <a:r>
              <a:rPr lang="fi-FI" sz="1800" dirty="0" err="1" smtClean="0"/>
              <a:t>som</a:t>
            </a:r>
            <a:r>
              <a:rPr lang="fi-FI" sz="1800" dirty="0" smtClean="0"/>
              <a:t> en del av </a:t>
            </a:r>
            <a:r>
              <a:rPr lang="fi-FI" sz="1800" dirty="0" err="1" smtClean="0"/>
              <a:t>orienteringsveckan</a:t>
            </a:r>
            <a:r>
              <a:rPr lang="fi-FI" sz="1800" dirty="0" smtClean="0"/>
              <a:t> </a:t>
            </a:r>
            <a:r>
              <a:rPr lang="fi-FI" sz="1800" dirty="0" err="1" smtClean="0"/>
              <a:t>eller</a:t>
            </a:r>
            <a:r>
              <a:rPr lang="fi-FI" sz="1800" dirty="0" smtClean="0"/>
              <a:t> </a:t>
            </a:r>
            <a:r>
              <a:rPr lang="fi-FI" sz="1800" dirty="0" err="1" smtClean="0"/>
              <a:t>eventuellt</a:t>
            </a:r>
            <a:r>
              <a:rPr lang="fi-FI" sz="1800" dirty="0" smtClean="0"/>
              <a:t> </a:t>
            </a:r>
            <a:r>
              <a:rPr lang="fi-FI" sz="1800" dirty="0" err="1" smtClean="0"/>
              <a:t>senare</a:t>
            </a:r>
            <a:r>
              <a:rPr lang="fi-FI" sz="1800" dirty="0" smtClean="0"/>
              <a:t> </a:t>
            </a:r>
            <a:r>
              <a:rPr lang="fi-FI" sz="1800" dirty="0" err="1" smtClean="0"/>
              <a:t>som</a:t>
            </a:r>
            <a:r>
              <a:rPr lang="fi-FI" sz="1800" dirty="0" smtClean="0"/>
              <a:t> en del av </a:t>
            </a:r>
            <a:r>
              <a:rPr lang="fi-FI" sz="1800" dirty="0" err="1" smtClean="0"/>
              <a:t>någon</a:t>
            </a:r>
            <a:r>
              <a:rPr lang="fi-FI" sz="1800" dirty="0" smtClean="0"/>
              <a:t> </a:t>
            </a:r>
            <a:r>
              <a:rPr lang="fi-FI" sz="1800" dirty="0" err="1" smtClean="0"/>
              <a:t>kurs</a:t>
            </a:r>
            <a:endParaRPr lang="fi-FI" sz="1800" dirty="0"/>
          </a:p>
          <a:p>
            <a:pPr lvl="1"/>
            <a:r>
              <a:rPr lang="fi-FI" sz="1800" dirty="0" err="1" smtClean="0"/>
              <a:t>Studenterna</a:t>
            </a:r>
            <a:r>
              <a:rPr lang="fi-FI" sz="1800" dirty="0" smtClean="0"/>
              <a:t> </a:t>
            </a:r>
            <a:r>
              <a:rPr lang="fi-FI" sz="1800" dirty="0" err="1" smtClean="0"/>
              <a:t>som</a:t>
            </a:r>
            <a:r>
              <a:rPr lang="fi-FI" sz="1800" dirty="0" smtClean="0"/>
              <a:t> </a:t>
            </a:r>
            <a:r>
              <a:rPr lang="fi-FI" sz="1800" dirty="0" err="1" smtClean="0"/>
              <a:t>är</a:t>
            </a:r>
            <a:r>
              <a:rPr lang="fi-FI" sz="1800" dirty="0" smtClean="0"/>
              <a:t> </a:t>
            </a:r>
            <a:r>
              <a:rPr lang="fi-FI" sz="1800" dirty="0" err="1" smtClean="0"/>
              <a:t>vid</a:t>
            </a:r>
            <a:r>
              <a:rPr lang="fi-FI" sz="1800" dirty="0" smtClean="0"/>
              <a:t> </a:t>
            </a:r>
            <a:r>
              <a:rPr lang="fi-FI" sz="1800" dirty="0" err="1" smtClean="0"/>
              <a:t>slutet</a:t>
            </a:r>
            <a:r>
              <a:rPr lang="fi-FI" sz="1800" dirty="0" smtClean="0"/>
              <a:t> av </a:t>
            </a:r>
            <a:r>
              <a:rPr lang="fi-FI" sz="1800" dirty="0" err="1" smtClean="0"/>
              <a:t>sina</a:t>
            </a:r>
            <a:r>
              <a:rPr lang="fi-FI" sz="1800" dirty="0" smtClean="0"/>
              <a:t> </a:t>
            </a:r>
            <a:r>
              <a:rPr lang="fi-FI" sz="1800" dirty="0" err="1" smtClean="0"/>
              <a:t>studier</a:t>
            </a:r>
            <a:r>
              <a:rPr lang="fi-FI" sz="1800" dirty="0" smtClean="0"/>
              <a:t> </a:t>
            </a:r>
            <a:r>
              <a:rPr lang="fi-FI" sz="1800" dirty="0" err="1" smtClean="0"/>
              <a:t>t.ex</a:t>
            </a:r>
            <a:r>
              <a:rPr lang="fi-FI" sz="1800" dirty="0" smtClean="0"/>
              <a:t>. </a:t>
            </a:r>
            <a:r>
              <a:rPr lang="fi-FI" sz="1800" dirty="0" err="1"/>
              <a:t>s</a:t>
            </a:r>
            <a:r>
              <a:rPr lang="fi-FI" sz="1800" dirty="0" err="1" smtClean="0"/>
              <a:t>om</a:t>
            </a:r>
            <a:r>
              <a:rPr lang="fi-FI" sz="1800" dirty="0" smtClean="0"/>
              <a:t> en del av </a:t>
            </a:r>
            <a:r>
              <a:rPr lang="fi-FI" sz="1800" dirty="0" err="1" smtClean="0"/>
              <a:t>sina</a:t>
            </a:r>
            <a:r>
              <a:rPr lang="fi-FI" sz="1800" dirty="0" smtClean="0"/>
              <a:t> </a:t>
            </a:r>
            <a:r>
              <a:rPr lang="fi-FI" sz="1800" dirty="0" err="1" smtClean="0"/>
              <a:t>lägre</a:t>
            </a:r>
            <a:r>
              <a:rPr lang="fi-FI" sz="1800" dirty="0" smtClean="0"/>
              <a:t> </a:t>
            </a:r>
            <a:r>
              <a:rPr lang="fi-FI" sz="1800" dirty="0" err="1" smtClean="0"/>
              <a:t>högskoleexamens</a:t>
            </a:r>
            <a:r>
              <a:rPr lang="fi-FI" sz="1800" dirty="0" smtClean="0"/>
              <a:t> </a:t>
            </a:r>
            <a:r>
              <a:rPr lang="fi-FI" sz="1800" dirty="0" err="1" smtClean="0"/>
              <a:t>studier</a:t>
            </a:r>
            <a:r>
              <a:rPr lang="fi-FI" sz="1800" dirty="0" smtClean="0"/>
              <a:t> </a:t>
            </a:r>
          </a:p>
          <a:p>
            <a:r>
              <a:rPr lang="fi-FI" sz="1800" dirty="0" err="1" smtClean="0"/>
              <a:t>Högskolorna</a:t>
            </a:r>
            <a:r>
              <a:rPr lang="fi-FI" sz="1800" dirty="0" smtClean="0"/>
              <a:t> </a:t>
            </a:r>
            <a:r>
              <a:rPr lang="fi-FI" sz="1800" dirty="0" err="1" smtClean="0"/>
              <a:t>ansvarar</a:t>
            </a:r>
            <a:r>
              <a:rPr lang="fi-FI" sz="1800" dirty="0" smtClean="0"/>
              <a:t> för </a:t>
            </a:r>
            <a:r>
              <a:rPr lang="fi-FI" sz="1800" dirty="0" err="1" smtClean="0"/>
              <a:t>testgenomförandet</a:t>
            </a:r>
            <a:r>
              <a:rPr lang="fi-FI" sz="1800" dirty="0" smtClean="0"/>
              <a:t> </a:t>
            </a:r>
          </a:p>
          <a:p>
            <a:pPr lvl="1"/>
            <a:r>
              <a:rPr lang="fi-FI" sz="1800" dirty="0" err="1" smtClean="0"/>
              <a:t>Salar</a:t>
            </a:r>
            <a:r>
              <a:rPr lang="fi-FI" sz="1800" dirty="0" smtClean="0"/>
              <a:t> </a:t>
            </a:r>
            <a:r>
              <a:rPr lang="fi-FI" sz="1800" dirty="0" err="1" smtClean="0"/>
              <a:t>och</a:t>
            </a:r>
            <a:r>
              <a:rPr lang="fi-FI" sz="1800" dirty="0" smtClean="0"/>
              <a:t> </a:t>
            </a:r>
            <a:r>
              <a:rPr lang="fi-FI" sz="1800" dirty="0" err="1" smtClean="0"/>
              <a:t>datorer</a:t>
            </a:r>
            <a:r>
              <a:rPr lang="fi-FI" sz="1800" dirty="0" smtClean="0"/>
              <a:t> (</a:t>
            </a:r>
            <a:r>
              <a:rPr lang="fi-FI" sz="1800" dirty="0" err="1" smtClean="0"/>
              <a:t>testet</a:t>
            </a:r>
            <a:r>
              <a:rPr lang="fi-FI" sz="1800" dirty="0" smtClean="0"/>
              <a:t> </a:t>
            </a:r>
            <a:r>
              <a:rPr lang="fi-FI" sz="1800" dirty="0" err="1" smtClean="0"/>
              <a:t>kan</a:t>
            </a:r>
            <a:r>
              <a:rPr lang="fi-FI" sz="1800" dirty="0" smtClean="0"/>
              <a:t> </a:t>
            </a:r>
            <a:r>
              <a:rPr lang="fi-FI" sz="1800" dirty="0" err="1" smtClean="0"/>
              <a:t>också</a:t>
            </a:r>
            <a:r>
              <a:rPr lang="fi-FI" sz="1800" dirty="0" smtClean="0"/>
              <a:t> </a:t>
            </a:r>
            <a:r>
              <a:rPr lang="fi-FI" sz="1800" dirty="0" err="1" smtClean="0"/>
              <a:t>göras</a:t>
            </a:r>
            <a:r>
              <a:rPr lang="fi-FI" sz="1800" dirty="0" smtClean="0"/>
              <a:t> </a:t>
            </a:r>
            <a:r>
              <a:rPr lang="fi-FI" sz="1800" dirty="0" err="1" smtClean="0"/>
              <a:t>med</a:t>
            </a:r>
            <a:r>
              <a:rPr lang="fi-FI" sz="1800" dirty="0" smtClean="0"/>
              <a:t> </a:t>
            </a:r>
            <a:r>
              <a:rPr lang="fi-FI" sz="1800" dirty="0" err="1" smtClean="0"/>
              <a:t>den</a:t>
            </a:r>
            <a:r>
              <a:rPr lang="fi-FI" sz="1800" dirty="0" smtClean="0"/>
              <a:t> </a:t>
            </a:r>
            <a:r>
              <a:rPr lang="fi-FI" sz="1800" dirty="0" err="1" smtClean="0"/>
              <a:t>egna</a:t>
            </a:r>
            <a:r>
              <a:rPr lang="fi-FI" sz="1800" dirty="0" smtClean="0"/>
              <a:t> </a:t>
            </a:r>
            <a:r>
              <a:rPr lang="fi-FI" sz="1800" dirty="0" err="1" smtClean="0"/>
              <a:t>bärbara</a:t>
            </a:r>
            <a:r>
              <a:rPr lang="fi-FI" sz="1800" dirty="0" smtClean="0"/>
              <a:t> </a:t>
            </a:r>
            <a:r>
              <a:rPr lang="fi-FI" sz="1800" dirty="0" err="1" smtClean="0"/>
              <a:t>datorn</a:t>
            </a:r>
            <a:r>
              <a:rPr lang="fi-FI" sz="1800" dirty="0" smtClean="0"/>
              <a:t>) </a:t>
            </a:r>
          </a:p>
          <a:p>
            <a:pPr lvl="1"/>
            <a:r>
              <a:rPr lang="fi-FI" sz="1800" dirty="0" err="1" smtClean="0"/>
              <a:t>Övervakning</a:t>
            </a:r>
            <a:r>
              <a:rPr lang="fi-FI" sz="1800" dirty="0" smtClean="0"/>
              <a:t> </a:t>
            </a:r>
            <a:r>
              <a:rPr lang="fi-FI" sz="1800" dirty="0" err="1" smtClean="0"/>
              <a:t>och</a:t>
            </a:r>
            <a:r>
              <a:rPr lang="fi-FI" sz="1800" dirty="0" smtClean="0"/>
              <a:t> </a:t>
            </a:r>
            <a:r>
              <a:rPr lang="fi-FI" sz="1800" dirty="0" err="1" smtClean="0"/>
              <a:t>teknisk</a:t>
            </a:r>
            <a:r>
              <a:rPr lang="fi-FI" sz="1800" dirty="0" smtClean="0"/>
              <a:t> </a:t>
            </a:r>
            <a:r>
              <a:rPr lang="fi-FI" sz="1800" dirty="0" err="1" smtClean="0"/>
              <a:t>stöd</a:t>
            </a:r>
            <a:r>
              <a:rPr lang="fi-FI" sz="1800" dirty="0" smtClean="0"/>
              <a:t> </a:t>
            </a:r>
            <a:r>
              <a:rPr lang="fi-FI" sz="1800" dirty="0" err="1" smtClean="0"/>
              <a:t>på</a:t>
            </a:r>
            <a:r>
              <a:rPr lang="fi-FI" sz="1800" dirty="0" smtClean="0"/>
              <a:t> </a:t>
            </a:r>
            <a:r>
              <a:rPr lang="fi-FI" sz="1800" dirty="0" err="1" smtClean="0"/>
              <a:t>plats</a:t>
            </a:r>
            <a:r>
              <a:rPr lang="fi-FI" sz="1800" dirty="0" smtClean="0"/>
              <a:t> </a:t>
            </a:r>
          </a:p>
          <a:p>
            <a:r>
              <a:rPr lang="fi-FI" sz="1800" dirty="0" err="1" smtClean="0"/>
              <a:t>Högskolornas</a:t>
            </a:r>
            <a:r>
              <a:rPr lang="fi-FI" sz="1800" dirty="0" smtClean="0"/>
              <a:t> </a:t>
            </a:r>
            <a:r>
              <a:rPr lang="fi-FI" sz="1800" dirty="0" err="1" smtClean="0"/>
              <a:t>kontaktpersoner</a:t>
            </a:r>
            <a:r>
              <a:rPr lang="fi-FI" sz="1800" dirty="0" smtClean="0"/>
              <a:t> </a:t>
            </a:r>
            <a:r>
              <a:rPr lang="fi-FI" sz="1800" dirty="0" err="1" smtClean="0"/>
              <a:t>utbildas</a:t>
            </a:r>
            <a:r>
              <a:rPr lang="fi-FI" sz="1800" dirty="0" smtClean="0"/>
              <a:t> för </a:t>
            </a:r>
            <a:r>
              <a:rPr lang="fi-FI" sz="1800" dirty="0" err="1" smtClean="0"/>
              <a:t>genomförandet</a:t>
            </a:r>
            <a:r>
              <a:rPr lang="fi-FI" sz="1800" dirty="0" smtClean="0"/>
              <a:t> av </a:t>
            </a:r>
            <a:r>
              <a:rPr lang="fi-FI" sz="1800" dirty="0" err="1" smtClean="0"/>
              <a:t>testerna</a:t>
            </a:r>
            <a:r>
              <a:rPr lang="fi-FI" sz="1800" dirty="0" smtClean="0"/>
              <a:t>  </a:t>
            </a:r>
          </a:p>
          <a:p>
            <a:r>
              <a:rPr lang="fi-FI" sz="1800" dirty="0" smtClean="0"/>
              <a:t>De </a:t>
            </a:r>
            <a:r>
              <a:rPr lang="fi-FI" sz="1800" dirty="0" err="1" smtClean="0"/>
              <a:t>som</a:t>
            </a:r>
            <a:r>
              <a:rPr lang="fi-FI" sz="1800" dirty="0" smtClean="0"/>
              <a:t> </a:t>
            </a:r>
            <a:r>
              <a:rPr lang="fi-FI" sz="1800" dirty="0" err="1" smtClean="0"/>
              <a:t>ansvarar</a:t>
            </a:r>
            <a:r>
              <a:rPr lang="fi-FI" sz="1800" dirty="0" smtClean="0"/>
              <a:t> för </a:t>
            </a:r>
            <a:r>
              <a:rPr lang="fi-FI" sz="1800" dirty="0" err="1" smtClean="0"/>
              <a:t>det</a:t>
            </a:r>
            <a:r>
              <a:rPr lang="fi-FI" sz="1800" dirty="0" smtClean="0"/>
              <a:t> </a:t>
            </a:r>
            <a:r>
              <a:rPr lang="fi-FI" sz="1800" dirty="0" err="1" smtClean="0"/>
              <a:t>nationella</a:t>
            </a:r>
            <a:r>
              <a:rPr lang="fi-FI" sz="1800" dirty="0" smtClean="0"/>
              <a:t> </a:t>
            </a:r>
            <a:r>
              <a:rPr lang="fi-FI" sz="1800" dirty="0" err="1" smtClean="0"/>
              <a:t>genomförandet</a:t>
            </a:r>
            <a:r>
              <a:rPr lang="fi-FI" sz="1800" dirty="0" smtClean="0"/>
              <a:t> (</a:t>
            </a:r>
            <a:r>
              <a:rPr lang="fi-FI" sz="1800" dirty="0" err="1" smtClean="0"/>
              <a:t>Pedagogiska</a:t>
            </a:r>
            <a:r>
              <a:rPr lang="fi-FI" sz="1800" dirty="0" smtClean="0"/>
              <a:t> </a:t>
            </a:r>
            <a:r>
              <a:rPr lang="fi-FI" sz="1800" dirty="0" err="1" smtClean="0"/>
              <a:t>forskningsinstitutet</a:t>
            </a:r>
            <a:r>
              <a:rPr lang="fi-FI" sz="1800" dirty="0" smtClean="0"/>
              <a:t> </a:t>
            </a:r>
            <a:r>
              <a:rPr lang="fi-FI" sz="1800" dirty="0" err="1" smtClean="0"/>
              <a:t>och</a:t>
            </a:r>
            <a:r>
              <a:rPr lang="fi-FI" sz="1800" dirty="0" smtClean="0"/>
              <a:t> </a:t>
            </a:r>
            <a:r>
              <a:rPr lang="en-US" sz="1800" dirty="0" err="1"/>
              <a:t>Centret</a:t>
            </a:r>
            <a:r>
              <a:rPr lang="en-US" sz="1800" dirty="0"/>
              <a:t> </a:t>
            </a:r>
            <a:r>
              <a:rPr lang="en-US" sz="1800" dirty="0" err="1"/>
              <a:t>för</a:t>
            </a:r>
            <a:r>
              <a:rPr lang="en-US" sz="1800" dirty="0"/>
              <a:t> </a:t>
            </a:r>
            <a:r>
              <a:rPr lang="en-US" sz="1800" dirty="0" err="1" smtClean="0"/>
              <a:t>universitetspedagogik</a:t>
            </a:r>
            <a:r>
              <a:rPr lang="en-US" sz="1800" dirty="0" smtClean="0"/>
              <a:t>)</a:t>
            </a:r>
            <a:r>
              <a:rPr lang="fi-FI" sz="1800" dirty="0" smtClean="0"/>
              <a:t> </a:t>
            </a:r>
            <a:r>
              <a:rPr lang="fi-FI" sz="1800" dirty="0" err="1" smtClean="0"/>
              <a:t>och</a:t>
            </a:r>
            <a:r>
              <a:rPr lang="fi-FI" sz="1800" dirty="0" smtClean="0"/>
              <a:t> </a:t>
            </a:r>
            <a:r>
              <a:rPr lang="fi-FI" sz="1800" dirty="0" err="1" smtClean="0"/>
              <a:t>den</a:t>
            </a:r>
            <a:r>
              <a:rPr lang="fi-FI" sz="1800" dirty="0" smtClean="0"/>
              <a:t> </a:t>
            </a:r>
            <a:r>
              <a:rPr lang="fi-FI" sz="1800" dirty="0" err="1" smtClean="0"/>
              <a:t>internationella</a:t>
            </a:r>
            <a:r>
              <a:rPr lang="fi-FI" sz="1800" dirty="0" smtClean="0"/>
              <a:t> </a:t>
            </a:r>
            <a:r>
              <a:rPr lang="fi-FI" sz="1800" dirty="0" err="1" smtClean="0"/>
              <a:t>koordinatorn</a:t>
            </a:r>
            <a:r>
              <a:rPr lang="fi-FI" sz="1800" dirty="0" smtClean="0"/>
              <a:t> (CAE) </a:t>
            </a:r>
            <a:r>
              <a:rPr lang="fi-FI" sz="1800" dirty="0" err="1" smtClean="0"/>
              <a:t>erbjuder</a:t>
            </a:r>
            <a:r>
              <a:rPr lang="fi-FI" sz="1800" dirty="0" smtClean="0"/>
              <a:t> </a:t>
            </a:r>
            <a:r>
              <a:rPr lang="fi-FI" sz="1800" dirty="0" err="1" smtClean="0"/>
              <a:t>stöd</a:t>
            </a:r>
            <a:r>
              <a:rPr lang="fi-FI" sz="1800" dirty="0" smtClean="0"/>
              <a:t> </a:t>
            </a:r>
            <a:r>
              <a:rPr lang="fi-FI" sz="1800" dirty="0" err="1" smtClean="0"/>
              <a:t>om</a:t>
            </a:r>
            <a:r>
              <a:rPr lang="fi-FI" sz="1800" dirty="0" smtClean="0"/>
              <a:t> </a:t>
            </a:r>
            <a:r>
              <a:rPr lang="fi-FI" sz="1800" dirty="0" err="1" smtClean="0"/>
              <a:t>det</a:t>
            </a:r>
            <a:r>
              <a:rPr lang="fi-FI" sz="1800" dirty="0" smtClean="0"/>
              <a:t> </a:t>
            </a:r>
            <a:r>
              <a:rPr lang="fi-FI" sz="1800" dirty="0" err="1" smtClean="0"/>
              <a:t>uppstår</a:t>
            </a:r>
            <a:r>
              <a:rPr lang="fi-FI" sz="1800" dirty="0" smtClean="0"/>
              <a:t> </a:t>
            </a:r>
            <a:r>
              <a:rPr lang="fi-FI" sz="1800" dirty="0" err="1" smtClean="0"/>
              <a:t>problem</a:t>
            </a:r>
            <a:r>
              <a:rPr lang="fi-FI" sz="1800" dirty="0" smtClean="0"/>
              <a:t> </a:t>
            </a:r>
            <a:r>
              <a:rPr lang="fi-FI" sz="1800" dirty="0" err="1" smtClean="0"/>
              <a:t>under</a:t>
            </a:r>
            <a:r>
              <a:rPr lang="fi-FI" sz="1800" dirty="0" smtClean="0"/>
              <a:t> </a:t>
            </a:r>
            <a:r>
              <a:rPr lang="fi-FI" sz="1800" dirty="0" err="1" smtClean="0"/>
              <a:t>testgenomförandet</a:t>
            </a:r>
            <a:r>
              <a:rPr lang="fi-FI" sz="1800" dirty="0" smtClean="0"/>
              <a:t>. </a:t>
            </a:r>
            <a:endParaRPr lang="fi-FI" sz="1800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pPr/>
              <a:t>5.3.2019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ahtera_mallista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ukautettu suunnittelumalli">
  <a:themeElements>
    <a:clrScheme name="1_Mukautettu suunnittelumall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ukautettu suunnittelumalli">
      <a:majorFont>
        <a:latin typeface="Helvetica"/>
        <a:ea typeface=""/>
        <a:cs typeface=""/>
      </a:majorFont>
      <a:minorFont>
        <a:latin typeface="Helvetic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_Mukautettu suunnittelumall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kautettu suunnittelumall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kautettu suunnittelumall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kautettu suunnittelumall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kautettu suunnittelumall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kautettu suunnittelumall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kautettu suunnittelumall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kautettu suunnittelumall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kautettu suunnittelumall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kautettu suunnittelumall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kautettu suunnittelumall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kautettu suunnittelumall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vaahtera_mallista</Template>
  <TotalTime>3932</TotalTime>
  <Words>1656</Words>
  <Application>Microsoft Office PowerPoint</Application>
  <PresentationFormat>Näytössä katseltava diaesitys (4:3)</PresentationFormat>
  <Paragraphs>168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15</vt:i4>
      </vt:variant>
    </vt:vector>
  </HeadingPairs>
  <TitlesOfParts>
    <vt:vector size="23" baseType="lpstr">
      <vt:lpstr>ＭＳ Ｐゴシック</vt:lpstr>
      <vt:lpstr>ＭＳ Ｐゴシック</vt:lpstr>
      <vt:lpstr>Arial</vt:lpstr>
      <vt:lpstr>Helvetica</vt:lpstr>
      <vt:lpstr>Helvetica Condensed</vt:lpstr>
      <vt:lpstr>Wingdings</vt:lpstr>
      <vt:lpstr>vaahtera_mallista</vt:lpstr>
      <vt:lpstr>1_Mukautettu suunnittelumalli</vt:lpstr>
      <vt:lpstr>KAPPAS - Utvärdering av högskolestuderandes inlärningsresultat i Finland</vt:lpstr>
      <vt:lpstr>Bakgrund</vt:lpstr>
      <vt:lpstr>Vad är generiska färdigheter och vad behövs de till?</vt:lpstr>
      <vt:lpstr>Kappas-studiens mål</vt:lpstr>
      <vt:lpstr>De som koordinerar och genomför studien </vt:lpstr>
      <vt:lpstr>Deltagande högskolor</vt:lpstr>
      <vt:lpstr>Förberedelser (10/2018–5/2019)</vt:lpstr>
      <vt:lpstr>Förberedelser inför insamling av materialet  (5/2019–12/2019)</vt:lpstr>
      <vt:lpstr>Testningen (9–12/2019)</vt:lpstr>
      <vt:lpstr>Poängsättningen, analys och rapportering (2020)</vt:lpstr>
      <vt:lpstr>Feedback till de enskilda studerande och en elektronisk ”badge” </vt:lpstr>
      <vt:lpstr>Exempel på feedback till deltagarna</vt:lpstr>
      <vt:lpstr>Rapport till de enstaka högskolorna</vt:lpstr>
      <vt:lpstr>Mer information om studien</vt:lpstr>
      <vt:lpstr>Källor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Institute for Educational Research, FIER</dc:title>
  <dc:creator>Kirsi Häkämies</dc:creator>
  <cp:lastModifiedBy>Ursin, Jani</cp:lastModifiedBy>
  <cp:revision>578</cp:revision>
  <cp:lastPrinted>2019-02-18T08:21:54Z</cp:lastPrinted>
  <dcterms:created xsi:type="dcterms:W3CDTF">2011-08-11T07:33:19Z</dcterms:created>
  <dcterms:modified xsi:type="dcterms:W3CDTF">2019-03-05T06:55:43Z</dcterms:modified>
</cp:coreProperties>
</file>