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8" r:id="rId3"/>
    <p:sldId id="317" r:id="rId4"/>
    <p:sldId id="318" r:id="rId5"/>
    <p:sldId id="308" r:id="rId6"/>
    <p:sldId id="302" r:id="rId7"/>
    <p:sldId id="307" r:id="rId8"/>
    <p:sldId id="305" r:id="rId9"/>
    <p:sldId id="309" r:id="rId10"/>
    <p:sldId id="312" r:id="rId11"/>
    <p:sldId id="310" r:id="rId12"/>
    <p:sldId id="313" r:id="rId13"/>
    <p:sldId id="315" r:id="rId14"/>
    <p:sldId id="314" r:id="rId15"/>
    <p:sldId id="311" r:id="rId16"/>
    <p:sldId id="320" r:id="rId1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ytinen, Heidi M" initials="HHM" lastIdx="4" clrIdx="0">
    <p:extLst>
      <p:ext uri="{19B8F6BF-5375-455C-9EA6-DF929625EA0E}">
        <p15:presenceInfo xmlns:p15="http://schemas.microsoft.com/office/powerpoint/2012/main" userId="S-1-5-21-16020293-282541685-632688529-93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94743" autoAdjust="0"/>
  </p:normalViewPr>
  <p:slideViewPr>
    <p:cSldViewPr>
      <p:cViewPr varScale="1">
        <p:scale>
          <a:sx n="109" d="100"/>
          <a:sy n="109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51D20-3F0B-4039-8B5C-1132D1DB4B61}" type="doc">
      <dgm:prSet loTypeId="urn:microsoft.com/office/officeart/2005/8/layout/targe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E70B45-FDC0-4851-B508-21446809FD4F}">
      <dgm:prSet phldrT="[Text]"/>
      <dgm:spPr/>
      <dgm:t>
        <a:bodyPr/>
        <a:lstStyle/>
        <a:p>
          <a:r>
            <a:rPr lang="en-US" dirty="0" smtClean="0"/>
            <a:t>JY: </a:t>
          </a:r>
          <a:r>
            <a:rPr lang="en-US" dirty="0" err="1" smtClean="0"/>
            <a:t>Koulutuksen</a:t>
          </a:r>
          <a:r>
            <a:rPr lang="en-US" dirty="0" smtClean="0"/>
            <a:t> </a:t>
          </a:r>
          <a:r>
            <a:rPr lang="en-US" dirty="0" err="1" smtClean="0"/>
            <a:t>tutkimuslaitos</a:t>
          </a:r>
          <a:r>
            <a:rPr lang="en-US" dirty="0" smtClean="0"/>
            <a:t> (KTL)</a:t>
          </a:r>
          <a:endParaRPr lang="en-US" dirty="0"/>
        </a:p>
      </dgm:t>
    </dgm:pt>
    <dgm:pt modelId="{8C17936C-A0AF-4BCF-9BAC-CB21BE2A6768}" type="parTrans" cxnId="{1926A58C-9157-4BBA-91F6-FAD825229C6D}">
      <dgm:prSet/>
      <dgm:spPr/>
      <dgm:t>
        <a:bodyPr/>
        <a:lstStyle/>
        <a:p>
          <a:endParaRPr lang="en-US"/>
        </a:p>
      </dgm:t>
    </dgm:pt>
    <dgm:pt modelId="{EC7E3136-C31F-4BF2-826B-EEFEDCEE4E59}" type="sibTrans" cxnId="{1926A58C-9157-4BBA-91F6-FAD825229C6D}">
      <dgm:prSet/>
      <dgm:spPr/>
      <dgm:t>
        <a:bodyPr/>
        <a:lstStyle/>
        <a:p>
          <a:endParaRPr lang="en-US"/>
        </a:p>
      </dgm:t>
    </dgm:pt>
    <dgm:pt modelId="{B8521BFD-5298-49C1-BAE6-7D0F0FBD5C8B}">
      <dgm:prSet phldrT="[Text]" custT="1"/>
      <dgm:spPr/>
      <dgm:t>
        <a:bodyPr/>
        <a:lstStyle/>
        <a:p>
          <a:r>
            <a:rPr lang="fi-FI" sz="800" b="0" dirty="0" smtClean="0"/>
            <a:t>Hankkeen kansallinen koordinaattori</a:t>
          </a:r>
          <a:endParaRPr lang="en-US" sz="800" b="0" dirty="0"/>
        </a:p>
      </dgm:t>
    </dgm:pt>
    <dgm:pt modelId="{A5268C39-397B-4AF9-9FC7-76324C16EEAF}" type="parTrans" cxnId="{2CC6C61C-9B82-43C8-B136-1CC4ED2E8125}">
      <dgm:prSet/>
      <dgm:spPr/>
      <dgm:t>
        <a:bodyPr/>
        <a:lstStyle/>
        <a:p>
          <a:endParaRPr lang="en-US"/>
        </a:p>
      </dgm:t>
    </dgm:pt>
    <dgm:pt modelId="{D605A2DB-688F-4820-A2B3-128C74661823}" type="sibTrans" cxnId="{2CC6C61C-9B82-43C8-B136-1CC4ED2E8125}">
      <dgm:prSet/>
      <dgm:spPr/>
      <dgm:t>
        <a:bodyPr/>
        <a:lstStyle/>
        <a:p>
          <a:endParaRPr lang="en-US"/>
        </a:p>
      </dgm:t>
    </dgm:pt>
    <dgm:pt modelId="{92849207-7687-4C1B-99DA-0231F9A45FE5}">
      <dgm:prSet phldrT="[Text]"/>
      <dgm:spPr/>
      <dgm:t>
        <a:bodyPr/>
        <a:lstStyle/>
        <a:p>
          <a:r>
            <a:rPr lang="en-US" dirty="0" smtClean="0"/>
            <a:t>HY: </a:t>
          </a:r>
          <a:r>
            <a:rPr lang="en-US" dirty="0" err="1" smtClean="0"/>
            <a:t>Yliopistopedagogiikan</a:t>
          </a:r>
          <a:r>
            <a:rPr lang="en-US" dirty="0" smtClean="0"/>
            <a:t> </a:t>
          </a:r>
          <a:r>
            <a:rPr lang="en-US" dirty="0" err="1" smtClean="0"/>
            <a:t>keskus</a:t>
          </a:r>
          <a:r>
            <a:rPr lang="en-US" dirty="0" smtClean="0"/>
            <a:t> (HYPE)</a:t>
          </a:r>
          <a:endParaRPr lang="en-US" dirty="0"/>
        </a:p>
      </dgm:t>
    </dgm:pt>
    <dgm:pt modelId="{BE9D9D6B-6A36-4C29-90FD-57A0EBF4746D}" type="parTrans" cxnId="{692E1B3A-D0D6-4192-9EA7-DBED9DD59492}">
      <dgm:prSet/>
      <dgm:spPr/>
      <dgm:t>
        <a:bodyPr/>
        <a:lstStyle/>
        <a:p>
          <a:endParaRPr lang="en-US"/>
        </a:p>
      </dgm:t>
    </dgm:pt>
    <dgm:pt modelId="{6AB48B07-2F79-4649-A56C-F5A8017D003F}" type="sibTrans" cxnId="{692E1B3A-D0D6-4192-9EA7-DBED9DD59492}">
      <dgm:prSet/>
      <dgm:spPr/>
      <dgm:t>
        <a:bodyPr/>
        <a:lstStyle/>
        <a:p>
          <a:endParaRPr lang="en-US"/>
        </a:p>
      </dgm:t>
    </dgm:pt>
    <dgm:pt modelId="{F25BCB59-FFFC-4802-981A-7DCD9970F831}">
      <dgm:prSet phldrT="[Text]" custT="1"/>
      <dgm:spPr/>
      <dgm:t>
        <a:bodyPr/>
        <a:lstStyle/>
        <a:p>
          <a:r>
            <a:rPr lang="fi-FI" sz="800" b="0" dirty="0" smtClean="0"/>
            <a:t>Vastaa hankkeessa kognitiivisten laboratorioiden toteuttamisesta, korkeakoulujen yhdyshenkilöiden kouluttamisesta ja testien toteuttamisesta korkeakouluissa. HYPE osallistuu testien käännökseen ja adaptaatioon, pisteytyskoulutukseen ja aineiston analyyseihin. </a:t>
          </a:r>
          <a:endParaRPr lang="en-US" sz="800" b="0" dirty="0"/>
        </a:p>
      </dgm:t>
    </dgm:pt>
    <dgm:pt modelId="{1F04C65F-2ABC-4062-B0C0-88DD66B45338}" type="parTrans" cxnId="{A2AD658F-E3ED-44D6-9A0C-AEB233EF95EC}">
      <dgm:prSet/>
      <dgm:spPr/>
      <dgm:t>
        <a:bodyPr/>
        <a:lstStyle/>
        <a:p>
          <a:endParaRPr lang="en-US"/>
        </a:p>
      </dgm:t>
    </dgm:pt>
    <dgm:pt modelId="{AEFC4AB8-B71D-4433-922C-D7B73F0CDC84}" type="sibTrans" cxnId="{A2AD658F-E3ED-44D6-9A0C-AEB233EF95EC}">
      <dgm:prSet/>
      <dgm:spPr/>
      <dgm:t>
        <a:bodyPr/>
        <a:lstStyle/>
        <a:p>
          <a:endParaRPr lang="en-US"/>
        </a:p>
      </dgm:t>
    </dgm:pt>
    <dgm:pt modelId="{C5833898-88DB-4CB7-B141-9C631D39AE30}">
      <dgm:prSet custT="1"/>
      <dgm:spPr/>
      <dgm:t>
        <a:bodyPr/>
        <a:lstStyle/>
        <a:p>
          <a:pPr algn="ctr"/>
          <a:r>
            <a:rPr lang="en-US" sz="1900" dirty="0" err="1" smtClean="0"/>
            <a:t>Kansallinen</a:t>
          </a:r>
          <a:r>
            <a:rPr lang="en-US" sz="1900" dirty="0" smtClean="0"/>
            <a:t> </a:t>
          </a:r>
          <a:r>
            <a:rPr lang="en-US" sz="1900" dirty="0" err="1" smtClean="0"/>
            <a:t>tukiryhmä</a:t>
          </a:r>
          <a:endParaRPr lang="en-US" sz="1900" dirty="0" smtClean="0"/>
        </a:p>
      </dgm:t>
    </dgm:pt>
    <dgm:pt modelId="{D4E35C80-28E6-4D62-8432-951AB5C6CDD2}" type="parTrans" cxnId="{82D09A62-4A7B-4899-8B6B-F59115EF07C2}">
      <dgm:prSet/>
      <dgm:spPr/>
      <dgm:t>
        <a:bodyPr/>
        <a:lstStyle/>
        <a:p>
          <a:endParaRPr lang="en-US"/>
        </a:p>
      </dgm:t>
    </dgm:pt>
    <dgm:pt modelId="{817218C5-4BAE-4231-BAF3-8215A71179E5}" type="sibTrans" cxnId="{82D09A62-4A7B-4899-8B6B-F59115EF07C2}">
      <dgm:prSet/>
      <dgm:spPr/>
      <dgm:t>
        <a:bodyPr/>
        <a:lstStyle/>
        <a:p>
          <a:endParaRPr lang="en-US"/>
        </a:p>
      </dgm:t>
    </dgm:pt>
    <dgm:pt modelId="{4FDAAE2D-E0BD-4D75-AAF8-F69466ACAD78}">
      <dgm:prSet/>
      <dgm:spPr/>
      <dgm:t>
        <a:bodyPr/>
        <a:lstStyle/>
        <a:p>
          <a:r>
            <a:rPr lang="en-US" dirty="0" smtClean="0"/>
            <a:t>Council for Aid to Education (CAE)</a:t>
          </a:r>
          <a:endParaRPr lang="en-US" dirty="0"/>
        </a:p>
      </dgm:t>
    </dgm:pt>
    <dgm:pt modelId="{559C24D7-C74A-4926-8592-A952DEE35040}" type="parTrans" cxnId="{31ED4627-DF5C-4436-8567-5C194B1DE37E}">
      <dgm:prSet/>
      <dgm:spPr/>
      <dgm:t>
        <a:bodyPr/>
        <a:lstStyle/>
        <a:p>
          <a:endParaRPr lang="en-US"/>
        </a:p>
      </dgm:t>
    </dgm:pt>
    <dgm:pt modelId="{F3BED76A-238F-4B3A-A1ED-4309B0D68AA3}" type="sibTrans" cxnId="{31ED4627-DF5C-4436-8567-5C194B1DE37E}">
      <dgm:prSet/>
      <dgm:spPr/>
      <dgm:t>
        <a:bodyPr/>
        <a:lstStyle/>
        <a:p>
          <a:endParaRPr lang="en-US"/>
        </a:p>
      </dgm:t>
    </dgm:pt>
    <dgm:pt modelId="{A6238CD9-5F4E-4A5D-9C61-9A5DC9BB9987}">
      <dgm:prSet custT="1"/>
      <dgm:spPr/>
      <dgm:t>
        <a:bodyPr/>
        <a:lstStyle/>
        <a:p>
          <a:r>
            <a:rPr lang="en-US" sz="800" b="0" dirty="0" err="1" smtClean="0"/>
            <a:t>Kansainvälinen</a:t>
          </a:r>
          <a:r>
            <a:rPr lang="en-US" sz="800" b="0" dirty="0" smtClean="0"/>
            <a:t> </a:t>
          </a:r>
          <a:r>
            <a:rPr lang="en-US" sz="800" b="0" dirty="0" err="1" smtClean="0"/>
            <a:t>koordinaattori</a:t>
          </a:r>
          <a:r>
            <a:rPr lang="en-US" sz="800" b="0" dirty="0" smtClean="0"/>
            <a:t> ja CLA+ International -</a:t>
          </a:r>
          <a:r>
            <a:rPr lang="en-US" sz="800" b="0" dirty="0" err="1" smtClean="0"/>
            <a:t>testin</a:t>
          </a:r>
          <a:r>
            <a:rPr lang="en-US" sz="800" b="0" dirty="0" smtClean="0"/>
            <a:t> </a:t>
          </a:r>
          <a:r>
            <a:rPr lang="en-US" sz="800" b="0" dirty="0" err="1" smtClean="0"/>
            <a:t>kehittäjä</a:t>
          </a:r>
          <a:r>
            <a:rPr lang="en-US" sz="800" b="0" dirty="0" smtClean="0"/>
            <a:t>. </a:t>
          </a:r>
          <a:r>
            <a:rPr lang="en-US" sz="800" b="0" dirty="0" err="1" smtClean="0"/>
            <a:t>Yhteyshenkilö</a:t>
          </a:r>
          <a:r>
            <a:rPr lang="en-US" sz="800" b="0" dirty="0" smtClean="0"/>
            <a:t> Director of assessment services Kelly Rotholz.</a:t>
          </a:r>
          <a:endParaRPr lang="en-US" sz="800" b="0" dirty="0"/>
        </a:p>
      </dgm:t>
    </dgm:pt>
    <dgm:pt modelId="{7F088D52-1832-4969-A2A8-E8F8B30F7050}" type="parTrans" cxnId="{556A8DDF-F524-44F6-8947-3F966A2C2C26}">
      <dgm:prSet/>
      <dgm:spPr/>
      <dgm:t>
        <a:bodyPr/>
        <a:lstStyle/>
        <a:p>
          <a:endParaRPr lang="en-US"/>
        </a:p>
      </dgm:t>
    </dgm:pt>
    <dgm:pt modelId="{2C2CE5AC-7482-4F19-8BB9-57BCB17E48ED}" type="sibTrans" cxnId="{556A8DDF-F524-44F6-8947-3F966A2C2C26}">
      <dgm:prSet/>
      <dgm:spPr/>
      <dgm:t>
        <a:bodyPr/>
        <a:lstStyle/>
        <a:p>
          <a:endParaRPr lang="en-US"/>
        </a:p>
      </dgm:t>
    </dgm:pt>
    <dgm:pt modelId="{8199B325-A5EA-457A-8940-8F8FFEBA439C}">
      <dgm:prSet custT="1"/>
      <dgm:spPr/>
      <dgm:t>
        <a:bodyPr/>
        <a:lstStyle/>
        <a:p>
          <a:r>
            <a:rPr lang="en-US" sz="800" b="0" dirty="0" err="1" smtClean="0"/>
            <a:t>Hankkeen</a:t>
          </a:r>
          <a:r>
            <a:rPr lang="en-US" sz="800" b="0" dirty="0" smtClean="0"/>
            <a:t> </a:t>
          </a:r>
          <a:r>
            <a:rPr lang="en-US" sz="800" b="0" dirty="0" err="1" smtClean="0"/>
            <a:t>kansallinen</a:t>
          </a:r>
          <a:r>
            <a:rPr lang="en-US" sz="800" b="0" dirty="0" smtClean="0"/>
            <a:t> </a:t>
          </a:r>
          <a:r>
            <a:rPr lang="en-US" sz="800" b="0" dirty="0" err="1" smtClean="0"/>
            <a:t>koordinaatio</a:t>
          </a:r>
          <a:r>
            <a:rPr lang="en-US" sz="800" b="0" dirty="0" smtClean="0"/>
            <a:t>. </a:t>
          </a:r>
          <a:r>
            <a:rPr lang="en-US" sz="800" b="0" dirty="0" err="1" smtClean="0"/>
            <a:t>Kaikkien</a:t>
          </a:r>
          <a:r>
            <a:rPr lang="en-US" sz="800" b="0" dirty="0" smtClean="0"/>
            <a:t> </a:t>
          </a:r>
          <a:r>
            <a:rPr lang="en-US" sz="800" b="0" dirty="0" err="1" smtClean="0"/>
            <a:t>osallistuvien</a:t>
          </a:r>
          <a:r>
            <a:rPr lang="en-US" sz="800" b="0" dirty="0" smtClean="0"/>
            <a:t> </a:t>
          </a:r>
          <a:r>
            <a:rPr lang="en-US" sz="800" b="0" dirty="0" err="1" smtClean="0"/>
            <a:t>korkeakoulujen</a:t>
          </a:r>
          <a:r>
            <a:rPr lang="en-US" sz="800" b="0" dirty="0" smtClean="0"/>
            <a:t> ja </a:t>
          </a:r>
          <a:r>
            <a:rPr lang="en-US" sz="800" b="0" dirty="0" err="1" smtClean="0"/>
            <a:t>OKM:n</a:t>
          </a:r>
          <a:r>
            <a:rPr lang="en-US" sz="800" b="0" dirty="0" smtClean="0"/>
            <a:t> </a:t>
          </a:r>
          <a:r>
            <a:rPr lang="en-US" sz="800" b="0" dirty="0" err="1" smtClean="0"/>
            <a:t>edustajat</a:t>
          </a:r>
          <a:r>
            <a:rPr lang="en-US" sz="800" b="0" dirty="0" smtClean="0"/>
            <a:t> (</a:t>
          </a:r>
          <a:r>
            <a:rPr lang="en-US" sz="800" b="0" dirty="0" err="1" smtClean="0"/>
            <a:t>pj</a:t>
          </a:r>
          <a:r>
            <a:rPr lang="en-US" sz="800" b="0" dirty="0" smtClean="0"/>
            <a:t>. </a:t>
          </a:r>
          <a:r>
            <a:rPr lang="en-US" sz="800" b="0" dirty="0" err="1" smtClean="0"/>
            <a:t>opetusneuvos</a:t>
          </a:r>
          <a:r>
            <a:rPr lang="en-US" sz="800" b="0" dirty="0" smtClean="0"/>
            <a:t> Maarit </a:t>
          </a:r>
          <a:r>
            <a:rPr lang="en-US" sz="800" b="0" dirty="0" err="1" smtClean="0"/>
            <a:t>Palonen</a:t>
          </a:r>
          <a:r>
            <a:rPr lang="en-US" sz="800" b="0" dirty="0" smtClean="0"/>
            <a:t>).</a:t>
          </a:r>
          <a:endParaRPr lang="en-US" sz="800" b="0" dirty="0"/>
        </a:p>
      </dgm:t>
    </dgm:pt>
    <dgm:pt modelId="{E03C7FEF-8B22-4F6C-AB95-DCBB27E844BA}" type="parTrans" cxnId="{F657A0D8-21D8-435F-B423-27A2C4076E9D}">
      <dgm:prSet/>
      <dgm:spPr/>
      <dgm:t>
        <a:bodyPr/>
        <a:lstStyle/>
        <a:p>
          <a:endParaRPr lang="en-US"/>
        </a:p>
      </dgm:t>
    </dgm:pt>
    <dgm:pt modelId="{EABB9845-2AB6-4543-AFE9-3215E4AA5412}" type="sibTrans" cxnId="{F657A0D8-21D8-435F-B423-27A2C4076E9D}">
      <dgm:prSet/>
      <dgm:spPr/>
      <dgm:t>
        <a:bodyPr/>
        <a:lstStyle/>
        <a:p>
          <a:endParaRPr lang="en-US"/>
        </a:p>
      </dgm:t>
    </dgm:pt>
    <dgm:pt modelId="{C711E23B-159E-43AE-BF5E-528D79609432}">
      <dgm:prSet phldrT="[Text]" custT="1"/>
      <dgm:spPr/>
      <dgm:t>
        <a:bodyPr/>
        <a:lstStyle/>
        <a:p>
          <a:r>
            <a:rPr lang="fi-FI" sz="800" b="0" dirty="0" smtClean="0"/>
            <a:t>vastaa hankkeen johtamisesta, organisoinnista ja siihen liittyvästä hallinnoinnista sekä viestinnästä ja tiedottamisesta, sekä vastaa testien ja testiympäristön käännöksistä, opiskelijoiden valinnasta, aineiston analyysista ja raportoinnista. </a:t>
          </a:r>
          <a:endParaRPr lang="en-US" sz="800" b="0" dirty="0"/>
        </a:p>
      </dgm:t>
    </dgm:pt>
    <dgm:pt modelId="{56BBDD49-5B65-46CC-A19F-CA16D996D625}" type="parTrans" cxnId="{B210C63A-B721-43F1-91DF-12AF7E476121}">
      <dgm:prSet/>
      <dgm:spPr/>
      <dgm:t>
        <a:bodyPr/>
        <a:lstStyle/>
        <a:p>
          <a:endParaRPr lang="fi-FI"/>
        </a:p>
      </dgm:t>
    </dgm:pt>
    <dgm:pt modelId="{01E98846-5F88-4F91-8341-A0FAFDC412E7}" type="sibTrans" cxnId="{B210C63A-B721-43F1-91DF-12AF7E476121}">
      <dgm:prSet/>
      <dgm:spPr/>
      <dgm:t>
        <a:bodyPr/>
        <a:lstStyle/>
        <a:p>
          <a:endParaRPr lang="fi-FI"/>
        </a:p>
      </dgm:t>
    </dgm:pt>
    <dgm:pt modelId="{B1D85733-9BA0-43FB-8748-7E637E55E645}">
      <dgm:prSet phldrT="[Text]" custT="1"/>
      <dgm:spPr/>
      <dgm:t>
        <a:bodyPr/>
        <a:lstStyle/>
        <a:p>
          <a:r>
            <a:rPr lang="fi-FI" sz="800" b="0" dirty="0" smtClean="0"/>
            <a:t>Hankkeen projektipäällikkö Jani Ursin, pääpisteyttäjä, datamanageri Kari Nissinen, ruotsinkieliset käännökset tarkistava Virva Nissinen ja pisteyttäjät.</a:t>
          </a:r>
          <a:endParaRPr lang="en-US" sz="800" b="0" dirty="0"/>
        </a:p>
      </dgm:t>
    </dgm:pt>
    <dgm:pt modelId="{54BBA186-E67C-4DE9-9ED9-931FF7ACE535}" type="parTrans" cxnId="{56A47F1C-F76F-4B9E-926B-C481F783D05A}">
      <dgm:prSet/>
      <dgm:spPr/>
      <dgm:t>
        <a:bodyPr/>
        <a:lstStyle/>
        <a:p>
          <a:endParaRPr lang="fi-FI"/>
        </a:p>
      </dgm:t>
    </dgm:pt>
    <dgm:pt modelId="{E6B4D5EC-BBF8-47C8-BD51-73B7B433F931}" type="sibTrans" cxnId="{56A47F1C-F76F-4B9E-926B-C481F783D05A}">
      <dgm:prSet/>
      <dgm:spPr/>
      <dgm:t>
        <a:bodyPr/>
        <a:lstStyle/>
        <a:p>
          <a:endParaRPr lang="fi-FI"/>
        </a:p>
      </dgm:t>
    </dgm:pt>
    <dgm:pt modelId="{02FF64D4-DE35-4A96-BABA-8048EEAB1880}">
      <dgm:prSet phldrT="[Text]" custT="1"/>
      <dgm:spPr/>
      <dgm:t>
        <a:bodyPr/>
        <a:lstStyle/>
        <a:p>
          <a:r>
            <a:rPr lang="fi-FI" sz="800" b="0" dirty="0" smtClean="0"/>
            <a:t>Hankkeen projektipäällikön varahenkilö Heidi Hyytinen, professori Auli Toom ja ruotsinkieliset koulutukset ja kognitiiviset laboratoriot toteuttava Åsa Mickwitz.</a:t>
          </a:r>
          <a:endParaRPr lang="en-US" sz="800" b="0" dirty="0"/>
        </a:p>
      </dgm:t>
    </dgm:pt>
    <dgm:pt modelId="{6E1459DF-1583-4839-AF94-69AEC0AFF208}" type="parTrans" cxnId="{7854BFD2-7986-4902-891E-AF40DC53C10D}">
      <dgm:prSet/>
      <dgm:spPr/>
      <dgm:t>
        <a:bodyPr/>
        <a:lstStyle/>
        <a:p>
          <a:endParaRPr lang="fi-FI"/>
        </a:p>
      </dgm:t>
    </dgm:pt>
    <dgm:pt modelId="{3F3F0F65-FC73-4C81-B732-304F9A2094E5}" type="sibTrans" cxnId="{7854BFD2-7986-4902-891E-AF40DC53C10D}">
      <dgm:prSet/>
      <dgm:spPr/>
      <dgm:t>
        <a:bodyPr/>
        <a:lstStyle/>
        <a:p>
          <a:endParaRPr lang="fi-FI"/>
        </a:p>
      </dgm:t>
    </dgm:pt>
    <dgm:pt modelId="{7AEAFB83-A16E-4526-87AE-A970F8C4AF6B}" type="pres">
      <dgm:prSet presAssocID="{93351D20-3F0B-4039-8B5C-1132D1DB4B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FBC75-D2D9-471B-8094-84B597E7524B}" type="pres">
      <dgm:prSet presAssocID="{C5833898-88DB-4CB7-B141-9C631D39AE30}" presName="circle1" presStyleLbl="node1" presStyleIdx="0" presStyleCnt="4"/>
      <dgm:spPr/>
      <dgm:t>
        <a:bodyPr/>
        <a:lstStyle/>
        <a:p>
          <a:endParaRPr lang="en-US"/>
        </a:p>
      </dgm:t>
    </dgm:pt>
    <dgm:pt modelId="{5AAF4D20-6A17-45F2-AD2F-F64F6CF72F00}" type="pres">
      <dgm:prSet presAssocID="{C5833898-88DB-4CB7-B141-9C631D39AE30}" presName="space" presStyleCnt="0"/>
      <dgm:spPr/>
      <dgm:t>
        <a:bodyPr/>
        <a:lstStyle/>
        <a:p>
          <a:endParaRPr lang="en-US"/>
        </a:p>
      </dgm:t>
    </dgm:pt>
    <dgm:pt modelId="{745486C3-970C-4827-B6AE-0960CBEE236D}" type="pres">
      <dgm:prSet presAssocID="{C5833898-88DB-4CB7-B141-9C631D39AE30}" presName="rect1" presStyleLbl="alignAcc1" presStyleIdx="0" presStyleCnt="4"/>
      <dgm:spPr/>
      <dgm:t>
        <a:bodyPr/>
        <a:lstStyle/>
        <a:p>
          <a:endParaRPr lang="en-US"/>
        </a:p>
      </dgm:t>
    </dgm:pt>
    <dgm:pt modelId="{42829ACA-DA30-4926-AFB6-31AD5B30C795}" type="pres">
      <dgm:prSet presAssocID="{ADE70B45-FDC0-4851-B508-21446809FD4F}" presName="vertSpace2" presStyleLbl="node1" presStyleIdx="0" presStyleCnt="4"/>
      <dgm:spPr/>
      <dgm:t>
        <a:bodyPr/>
        <a:lstStyle/>
        <a:p>
          <a:endParaRPr lang="en-US"/>
        </a:p>
      </dgm:t>
    </dgm:pt>
    <dgm:pt modelId="{211A5B91-7ADD-473F-9A2D-5F4DF93186E9}" type="pres">
      <dgm:prSet presAssocID="{ADE70B45-FDC0-4851-B508-21446809FD4F}" presName="circle2" presStyleLbl="node1" presStyleIdx="1" presStyleCnt="4"/>
      <dgm:spPr/>
      <dgm:t>
        <a:bodyPr/>
        <a:lstStyle/>
        <a:p>
          <a:endParaRPr lang="en-US"/>
        </a:p>
      </dgm:t>
    </dgm:pt>
    <dgm:pt modelId="{F0EEB673-676A-4295-AEE7-2E5058AB2D87}" type="pres">
      <dgm:prSet presAssocID="{ADE70B45-FDC0-4851-B508-21446809FD4F}" presName="rect2" presStyleLbl="alignAcc1" presStyleIdx="1" presStyleCnt="4"/>
      <dgm:spPr/>
      <dgm:t>
        <a:bodyPr/>
        <a:lstStyle/>
        <a:p>
          <a:endParaRPr lang="en-US"/>
        </a:p>
      </dgm:t>
    </dgm:pt>
    <dgm:pt modelId="{F894A55A-BE6A-4BDE-B93C-D19D8FB19436}" type="pres">
      <dgm:prSet presAssocID="{92849207-7687-4C1B-99DA-0231F9A45FE5}" presName="vertSpace3" presStyleLbl="node1" presStyleIdx="1" presStyleCnt="4"/>
      <dgm:spPr/>
      <dgm:t>
        <a:bodyPr/>
        <a:lstStyle/>
        <a:p>
          <a:endParaRPr lang="en-US"/>
        </a:p>
      </dgm:t>
    </dgm:pt>
    <dgm:pt modelId="{7B6F1732-6FE7-49EF-890F-C907C9E02E3E}" type="pres">
      <dgm:prSet presAssocID="{92849207-7687-4C1B-99DA-0231F9A45FE5}" presName="circle3" presStyleLbl="node1" presStyleIdx="2" presStyleCnt="4"/>
      <dgm:spPr/>
      <dgm:t>
        <a:bodyPr/>
        <a:lstStyle/>
        <a:p>
          <a:endParaRPr lang="en-US"/>
        </a:p>
      </dgm:t>
    </dgm:pt>
    <dgm:pt modelId="{10E345A6-84B1-4AEB-847A-04C38A4E8DEB}" type="pres">
      <dgm:prSet presAssocID="{92849207-7687-4C1B-99DA-0231F9A45FE5}" presName="rect3" presStyleLbl="alignAcc1" presStyleIdx="2" presStyleCnt="4"/>
      <dgm:spPr/>
      <dgm:t>
        <a:bodyPr/>
        <a:lstStyle/>
        <a:p>
          <a:endParaRPr lang="en-US"/>
        </a:p>
      </dgm:t>
    </dgm:pt>
    <dgm:pt modelId="{E6FBBD38-E549-44F5-8177-99A919466D31}" type="pres">
      <dgm:prSet presAssocID="{4FDAAE2D-E0BD-4D75-AAF8-F69466ACAD78}" presName="vertSpace4" presStyleLbl="node1" presStyleIdx="2" presStyleCnt="4"/>
      <dgm:spPr/>
      <dgm:t>
        <a:bodyPr/>
        <a:lstStyle/>
        <a:p>
          <a:endParaRPr lang="en-US"/>
        </a:p>
      </dgm:t>
    </dgm:pt>
    <dgm:pt modelId="{69CF6421-5A8F-4BD3-AE1C-6545A2A3F4E3}" type="pres">
      <dgm:prSet presAssocID="{4FDAAE2D-E0BD-4D75-AAF8-F69466ACAD78}" presName="circle4" presStyleLbl="node1" presStyleIdx="3" presStyleCnt="4"/>
      <dgm:spPr/>
      <dgm:t>
        <a:bodyPr/>
        <a:lstStyle/>
        <a:p>
          <a:endParaRPr lang="en-US"/>
        </a:p>
      </dgm:t>
    </dgm:pt>
    <dgm:pt modelId="{B97D325A-6F21-474A-ABBF-E53C9ED514C4}" type="pres">
      <dgm:prSet presAssocID="{4FDAAE2D-E0BD-4D75-AAF8-F69466ACAD78}" presName="rect4" presStyleLbl="alignAcc1" presStyleIdx="3" presStyleCnt="4"/>
      <dgm:spPr/>
      <dgm:t>
        <a:bodyPr/>
        <a:lstStyle/>
        <a:p>
          <a:endParaRPr lang="en-US"/>
        </a:p>
      </dgm:t>
    </dgm:pt>
    <dgm:pt modelId="{551D4013-E813-41D8-99BF-96F525BCDB3B}" type="pres">
      <dgm:prSet presAssocID="{C5833898-88DB-4CB7-B141-9C631D39AE30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5895-02E3-47B2-96E8-1BFE2538D774}" type="pres">
      <dgm:prSet presAssocID="{C5833898-88DB-4CB7-B141-9C631D39AE30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E44D-E79C-4DCA-9035-86827C93D091}" type="pres">
      <dgm:prSet presAssocID="{ADE70B45-FDC0-4851-B508-21446809FD4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94DC7-D706-418D-AED3-53DC64BD0358}" type="pres">
      <dgm:prSet presAssocID="{ADE70B45-FDC0-4851-B508-21446809FD4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3562-7A50-49A1-B99F-A3D9FA6016D4}" type="pres">
      <dgm:prSet presAssocID="{92849207-7687-4C1B-99DA-0231F9A45FE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D121A-7ED6-4090-834C-00A8ADD29535}" type="pres">
      <dgm:prSet presAssocID="{92849207-7687-4C1B-99DA-0231F9A45FE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3B461-FE8C-4287-8A70-F4C72981E11D}" type="pres">
      <dgm:prSet presAssocID="{4FDAAE2D-E0BD-4D75-AAF8-F69466ACAD78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6CC9D-6A5E-44FE-BDE2-C17F10ACFB1D}" type="pres">
      <dgm:prSet presAssocID="{4FDAAE2D-E0BD-4D75-AAF8-F69466ACAD78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E12997-00DA-4D80-98E5-61FE4D742920}" type="presOf" srcId="{B1D85733-9BA0-43FB-8748-7E637E55E645}" destId="{E2B94DC7-D706-418D-AED3-53DC64BD0358}" srcOrd="0" destOrd="2" presId="urn:microsoft.com/office/officeart/2005/8/layout/target3"/>
    <dgm:cxn modelId="{370E92A0-52C9-4EDE-A540-5D4E938F4368}" type="presOf" srcId="{93351D20-3F0B-4039-8B5C-1132D1DB4B61}" destId="{7AEAFB83-A16E-4526-87AE-A970F8C4AF6B}" srcOrd="0" destOrd="0" presId="urn:microsoft.com/office/officeart/2005/8/layout/target3"/>
    <dgm:cxn modelId="{7854BFD2-7986-4902-891E-AF40DC53C10D}" srcId="{92849207-7687-4C1B-99DA-0231F9A45FE5}" destId="{02FF64D4-DE35-4A96-BABA-8048EEAB1880}" srcOrd="1" destOrd="0" parTransId="{6E1459DF-1583-4839-AF94-69AEC0AFF208}" sibTransId="{3F3F0F65-FC73-4C81-B732-304F9A2094E5}"/>
    <dgm:cxn modelId="{6627D8FA-14BA-48C8-BAE3-9B9A3DDEAC50}" type="presOf" srcId="{4FDAAE2D-E0BD-4D75-AAF8-F69466ACAD78}" destId="{9953B461-FE8C-4287-8A70-F4C72981E11D}" srcOrd="1" destOrd="0" presId="urn:microsoft.com/office/officeart/2005/8/layout/target3"/>
    <dgm:cxn modelId="{A31710B3-09B2-4EF1-904D-72C2BC37A3B7}" type="presOf" srcId="{4FDAAE2D-E0BD-4D75-AAF8-F69466ACAD78}" destId="{B97D325A-6F21-474A-ABBF-E53C9ED514C4}" srcOrd="0" destOrd="0" presId="urn:microsoft.com/office/officeart/2005/8/layout/target3"/>
    <dgm:cxn modelId="{0D288C13-9C43-4182-9CEE-978A86A88FC2}" type="presOf" srcId="{ADE70B45-FDC0-4851-B508-21446809FD4F}" destId="{AA19E44D-E79C-4DCA-9035-86827C93D091}" srcOrd="1" destOrd="0" presId="urn:microsoft.com/office/officeart/2005/8/layout/target3"/>
    <dgm:cxn modelId="{BF1650D6-3B08-444F-AA84-9AF0ED1597BE}" type="presOf" srcId="{A6238CD9-5F4E-4A5D-9C61-9A5DC9BB9987}" destId="{9006CC9D-6A5E-44FE-BDE2-C17F10ACFB1D}" srcOrd="0" destOrd="0" presId="urn:microsoft.com/office/officeart/2005/8/layout/target3"/>
    <dgm:cxn modelId="{556A8DDF-F524-44F6-8947-3F966A2C2C26}" srcId="{4FDAAE2D-E0BD-4D75-AAF8-F69466ACAD78}" destId="{A6238CD9-5F4E-4A5D-9C61-9A5DC9BB9987}" srcOrd="0" destOrd="0" parTransId="{7F088D52-1832-4969-A2A8-E8F8B30F7050}" sibTransId="{2C2CE5AC-7482-4F19-8BB9-57BCB17E48ED}"/>
    <dgm:cxn modelId="{6C2210DD-0AEC-4A6D-800E-3DAF2AA307E6}" type="presOf" srcId="{F25BCB59-FFFC-4802-981A-7DCD9970F831}" destId="{9BDD121A-7ED6-4090-834C-00A8ADD29535}" srcOrd="0" destOrd="0" presId="urn:microsoft.com/office/officeart/2005/8/layout/target3"/>
    <dgm:cxn modelId="{56A47F1C-F76F-4B9E-926B-C481F783D05A}" srcId="{ADE70B45-FDC0-4851-B508-21446809FD4F}" destId="{B1D85733-9BA0-43FB-8748-7E637E55E645}" srcOrd="2" destOrd="0" parTransId="{54BBA186-E67C-4DE9-9ED9-931FF7ACE535}" sibTransId="{E6B4D5EC-BBF8-47C8-BD51-73B7B433F931}"/>
    <dgm:cxn modelId="{D98CB88A-CCAB-4AD2-9A92-01786F012675}" type="presOf" srcId="{B8521BFD-5298-49C1-BAE6-7D0F0FBD5C8B}" destId="{E2B94DC7-D706-418D-AED3-53DC64BD0358}" srcOrd="0" destOrd="0" presId="urn:microsoft.com/office/officeart/2005/8/layout/target3"/>
    <dgm:cxn modelId="{838B7DD4-6EAE-468A-A69F-AA85DA945674}" type="presOf" srcId="{92849207-7687-4C1B-99DA-0231F9A45FE5}" destId="{6E173562-7A50-49A1-B99F-A3D9FA6016D4}" srcOrd="1" destOrd="0" presId="urn:microsoft.com/office/officeart/2005/8/layout/target3"/>
    <dgm:cxn modelId="{F657A0D8-21D8-435F-B423-27A2C4076E9D}" srcId="{C5833898-88DB-4CB7-B141-9C631D39AE30}" destId="{8199B325-A5EA-457A-8940-8F8FFEBA439C}" srcOrd="0" destOrd="0" parTransId="{E03C7FEF-8B22-4F6C-AB95-DCBB27E844BA}" sibTransId="{EABB9845-2AB6-4543-AFE9-3215E4AA5412}"/>
    <dgm:cxn modelId="{C083C922-564E-4B09-BA19-010F86CD8127}" type="presOf" srcId="{C5833898-88DB-4CB7-B141-9C631D39AE30}" destId="{745486C3-970C-4827-B6AE-0960CBEE236D}" srcOrd="0" destOrd="0" presId="urn:microsoft.com/office/officeart/2005/8/layout/target3"/>
    <dgm:cxn modelId="{2CC6C61C-9B82-43C8-B136-1CC4ED2E8125}" srcId="{ADE70B45-FDC0-4851-B508-21446809FD4F}" destId="{B8521BFD-5298-49C1-BAE6-7D0F0FBD5C8B}" srcOrd="0" destOrd="0" parTransId="{A5268C39-397B-4AF9-9FC7-76324C16EEAF}" sibTransId="{D605A2DB-688F-4820-A2B3-128C74661823}"/>
    <dgm:cxn modelId="{3E291451-0020-49DD-9AE6-CEF76B862EF7}" type="presOf" srcId="{C5833898-88DB-4CB7-B141-9C631D39AE30}" destId="{551D4013-E813-41D8-99BF-96F525BCDB3B}" srcOrd="1" destOrd="0" presId="urn:microsoft.com/office/officeart/2005/8/layout/target3"/>
    <dgm:cxn modelId="{82D09A62-4A7B-4899-8B6B-F59115EF07C2}" srcId="{93351D20-3F0B-4039-8B5C-1132D1DB4B61}" destId="{C5833898-88DB-4CB7-B141-9C631D39AE30}" srcOrd="0" destOrd="0" parTransId="{D4E35C80-28E6-4D62-8432-951AB5C6CDD2}" sibTransId="{817218C5-4BAE-4231-BAF3-8215A71179E5}"/>
    <dgm:cxn modelId="{C4C09BB6-FAD8-469F-B63D-4355B3A91C8D}" type="presOf" srcId="{C711E23B-159E-43AE-BF5E-528D79609432}" destId="{E2B94DC7-D706-418D-AED3-53DC64BD0358}" srcOrd="0" destOrd="1" presId="urn:microsoft.com/office/officeart/2005/8/layout/target3"/>
    <dgm:cxn modelId="{29C7A6EB-381A-42FC-BBE5-DE0471C4A9C3}" type="presOf" srcId="{ADE70B45-FDC0-4851-B508-21446809FD4F}" destId="{F0EEB673-676A-4295-AEE7-2E5058AB2D87}" srcOrd="0" destOrd="0" presId="urn:microsoft.com/office/officeart/2005/8/layout/target3"/>
    <dgm:cxn modelId="{A9EA6A73-6603-48EC-9DCC-7104C0724044}" type="presOf" srcId="{92849207-7687-4C1B-99DA-0231F9A45FE5}" destId="{10E345A6-84B1-4AEB-847A-04C38A4E8DEB}" srcOrd="0" destOrd="0" presId="urn:microsoft.com/office/officeart/2005/8/layout/target3"/>
    <dgm:cxn modelId="{A1193A95-EE4C-4A74-8172-8BA77182E346}" type="presOf" srcId="{8199B325-A5EA-457A-8940-8F8FFEBA439C}" destId="{86CB5895-02E3-47B2-96E8-1BFE2538D774}" srcOrd="0" destOrd="0" presId="urn:microsoft.com/office/officeart/2005/8/layout/target3"/>
    <dgm:cxn modelId="{B210C63A-B721-43F1-91DF-12AF7E476121}" srcId="{ADE70B45-FDC0-4851-B508-21446809FD4F}" destId="{C711E23B-159E-43AE-BF5E-528D79609432}" srcOrd="1" destOrd="0" parTransId="{56BBDD49-5B65-46CC-A19F-CA16D996D625}" sibTransId="{01E98846-5F88-4F91-8341-A0FAFDC412E7}"/>
    <dgm:cxn modelId="{A2AD658F-E3ED-44D6-9A0C-AEB233EF95EC}" srcId="{92849207-7687-4C1B-99DA-0231F9A45FE5}" destId="{F25BCB59-FFFC-4802-981A-7DCD9970F831}" srcOrd="0" destOrd="0" parTransId="{1F04C65F-2ABC-4062-B0C0-88DD66B45338}" sibTransId="{AEFC4AB8-B71D-4433-922C-D7B73F0CDC84}"/>
    <dgm:cxn modelId="{692E1B3A-D0D6-4192-9EA7-DBED9DD59492}" srcId="{93351D20-3F0B-4039-8B5C-1132D1DB4B61}" destId="{92849207-7687-4C1B-99DA-0231F9A45FE5}" srcOrd="2" destOrd="0" parTransId="{BE9D9D6B-6A36-4C29-90FD-57A0EBF4746D}" sibTransId="{6AB48B07-2F79-4649-A56C-F5A8017D003F}"/>
    <dgm:cxn modelId="{1926A58C-9157-4BBA-91F6-FAD825229C6D}" srcId="{93351D20-3F0B-4039-8B5C-1132D1DB4B61}" destId="{ADE70B45-FDC0-4851-B508-21446809FD4F}" srcOrd="1" destOrd="0" parTransId="{8C17936C-A0AF-4BCF-9BAC-CB21BE2A6768}" sibTransId="{EC7E3136-C31F-4BF2-826B-EEFEDCEE4E59}"/>
    <dgm:cxn modelId="{CC37DC7A-F343-4267-9AE2-759A14ADE3C0}" type="presOf" srcId="{02FF64D4-DE35-4A96-BABA-8048EEAB1880}" destId="{9BDD121A-7ED6-4090-834C-00A8ADD29535}" srcOrd="0" destOrd="1" presId="urn:microsoft.com/office/officeart/2005/8/layout/target3"/>
    <dgm:cxn modelId="{31ED4627-DF5C-4436-8567-5C194B1DE37E}" srcId="{93351D20-3F0B-4039-8B5C-1132D1DB4B61}" destId="{4FDAAE2D-E0BD-4D75-AAF8-F69466ACAD78}" srcOrd="3" destOrd="0" parTransId="{559C24D7-C74A-4926-8592-A952DEE35040}" sibTransId="{F3BED76A-238F-4B3A-A1ED-4309B0D68AA3}"/>
    <dgm:cxn modelId="{22580AAD-CE30-4A05-99B9-967B1FD49447}" type="presParOf" srcId="{7AEAFB83-A16E-4526-87AE-A970F8C4AF6B}" destId="{98EFBC75-D2D9-471B-8094-84B597E7524B}" srcOrd="0" destOrd="0" presId="urn:microsoft.com/office/officeart/2005/8/layout/target3"/>
    <dgm:cxn modelId="{6979FEBD-D7E8-4C23-B0F7-A8AA65E40C01}" type="presParOf" srcId="{7AEAFB83-A16E-4526-87AE-A970F8C4AF6B}" destId="{5AAF4D20-6A17-45F2-AD2F-F64F6CF72F00}" srcOrd="1" destOrd="0" presId="urn:microsoft.com/office/officeart/2005/8/layout/target3"/>
    <dgm:cxn modelId="{9AE4FF06-E853-4D3A-BFF7-573EC15E1C9C}" type="presParOf" srcId="{7AEAFB83-A16E-4526-87AE-A970F8C4AF6B}" destId="{745486C3-970C-4827-B6AE-0960CBEE236D}" srcOrd="2" destOrd="0" presId="urn:microsoft.com/office/officeart/2005/8/layout/target3"/>
    <dgm:cxn modelId="{32745AE5-79B9-49D3-953B-FCE3758D279C}" type="presParOf" srcId="{7AEAFB83-A16E-4526-87AE-A970F8C4AF6B}" destId="{42829ACA-DA30-4926-AFB6-31AD5B30C795}" srcOrd="3" destOrd="0" presId="urn:microsoft.com/office/officeart/2005/8/layout/target3"/>
    <dgm:cxn modelId="{6FE7D4E4-C219-44A7-81BE-AC676E2B1FD1}" type="presParOf" srcId="{7AEAFB83-A16E-4526-87AE-A970F8C4AF6B}" destId="{211A5B91-7ADD-473F-9A2D-5F4DF93186E9}" srcOrd="4" destOrd="0" presId="urn:microsoft.com/office/officeart/2005/8/layout/target3"/>
    <dgm:cxn modelId="{48CB67EB-8F4D-46D3-B2E4-99FC9F23F379}" type="presParOf" srcId="{7AEAFB83-A16E-4526-87AE-A970F8C4AF6B}" destId="{F0EEB673-676A-4295-AEE7-2E5058AB2D87}" srcOrd="5" destOrd="0" presId="urn:microsoft.com/office/officeart/2005/8/layout/target3"/>
    <dgm:cxn modelId="{1C4DBDA4-2D82-4C97-B282-DE34FB62E347}" type="presParOf" srcId="{7AEAFB83-A16E-4526-87AE-A970F8C4AF6B}" destId="{F894A55A-BE6A-4BDE-B93C-D19D8FB19436}" srcOrd="6" destOrd="0" presId="urn:microsoft.com/office/officeart/2005/8/layout/target3"/>
    <dgm:cxn modelId="{3A4089D3-05C6-4436-B834-CFED6682C181}" type="presParOf" srcId="{7AEAFB83-A16E-4526-87AE-A970F8C4AF6B}" destId="{7B6F1732-6FE7-49EF-890F-C907C9E02E3E}" srcOrd="7" destOrd="0" presId="urn:microsoft.com/office/officeart/2005/8/layout/target3"/>
    <dgm:cxn modelId="{DAAE3180-F2D9-47DE-820C-0F0EB925B93C}" type="presParOf" srcId="{7AEAFB83-A16E-4526-87AE-A970F8C4AF6B}" destId="{10E345A6-84B1-4AEB-847A-04C38A4E8DEB}" srcOrd="8" destOrd="0" presId="urn:microsoft.com/office/officeart/2005/8/layout/target3"/>
    <dgm:cxn modelId="{7C47E624-0800-4C19-8650-95F8330B6C17}" type="presParOf" srcId="{7AEAFB83-A16E-4526-87AE-A970F8C4AF6B}" destId="{E6FBBD38-E549-44F5-8177-99A919466D31}" srcOrd="9" destOrd="0" presId="urn:microsoft.com/office/officeart/2005/8/layout/target3"/>
    <dgm:cxn modelId="{064DDCC8-53D5-4851-BC26-548B1242B016}" type="presParOf" srcId="{7AEAFB83-A16E-4526-87AE-A970F8C4AF6B}" destId="{69CF6421-5A8F-4BD3-AE1C-6545A2A3F4E3}" srcOrd="10" destOrd="0" presId="urn:microsoft.com/office/officeart/2005/8/layout/target3"/>
    <dgm:cxn modelId="{767AD760-F501-4C4D-A4E1-27E531BBA9AE}" type="presParOf" srcId="{7AEAFB83-A16E-4526-87AE-A970F8C4AF6B}" destId="{B97D325A-6F21-474A-ABBF-E53C9ED514C4}" srcOrd="11" destOrd="0" presId="urn:microsoft.com/office/officeart/2005/8/layout/target3"/>
    <dgm:cxn modelId="{4ABD7B15-FEB4-48FE-B7AF-DF7F30E6DD7B}" type="presParOf" srcId="{7AEAFB83-A16E-4526-87AE-A970F8C4AF6B}" destId="{551D4013-E813-41D8-99BF-96F525BCDB3B}" srcOrd="12" destOrd="0" presId="urn:microsoft.com/office/officeart/2005/8/layout/target3"/>
    <dgm:cxn modelId="{39D5ABDA-9C0B-45DB-AA30-9FBE3A8A3697}" type="presParOf" srcId="{7AEAFB83-A16E-4526-87AE-A970F8C4AF6B}" destId="{86CB5895-02E3-47B2-96E8-1BFE2538D774}" srcOrd="13" destOrd="0" presId="urn:microsoft.com/office/officeart/2005/8/layout/target3"/>
    <dgm:cxn modelId="{F00CD1E4-700A-48E5-88D5-8515FD174112}" type="presParOf" srcId="{7AEAFB83-A16E-4526-87AE-A970F8C4AF6B}" destId="{AA19E44D-E79C-4DCA-9035-86827C93D091}" srcOrd="14" destOrd="0" presId="urn:microsoft.com/office/officeart/2005/8/layout/target3"/>
    <dgm:cxn modelId="{8B95626C-2C29-4257-BA60-8B729D3055DA}" type="presParOf" srcId="{7AEAFB83-A16E-4526-87AE-A970F8C4AF6B}" destId="{E2B94DC7-D706-418D-AED3-53DC64BD0358}" srcOrd="15" destOrd="0" presId="urn:microsoft.com/office/officeart/2005/8/layout/target3"/>
    <dgm:cxn modelId="{47C2E3E6-7D0A-4517-BDE9-A13F87E911DF}" type="presParOf" srcId="{7AEAFB83-A16E-4526-87AE-A970F8C4AF6B}" destId="{6E173562-7A50-49A1-B99F-A3D9FA6016D4}" srcOrd="16" destOrd="0" presId="urn:microsoft.com/office/officeart/2005/8/layout/target3"/>
    <dgm:cxn modelId="{03DD9E63-33BA-436D-A396-1FD3D4234B28}" type="presParOf" srcId="{7AEAFB83-A16E-4526-87AE-A970F8C4AF6B}" destId="{9BDD121A-7ED6-4090-834C-00A8ADD29535}" srcOrd="17" destOrd="0" presId="urn:microsoft.com/office/officeart/2005/8/layout/target3"/>
    <dgm:cxn modelId="{3D99F372-B4A0-416C-B99D-4A381B54CEA3}" type="presParOf" srcId="{7AEAFB83-A16E-4526-87AE-A970F8C4AF6B}" destId="{9953B461-FE8C-4287-8A70-F4C72981E11D}" srcOrd="18" destOrd="0" presId="urn:microsoft.com/office/officeart/2005/8/layout/target3"/>
    <dgm:cxn modelId="{A2427896-EC0D-477F-9A2C-632F40B53D1A}" type="presParOf" srcId="{7AEAFB83-A16E-4526-87AE-A970F8C4AF6B}" destId="{9006CC9D-6A5E-44FE-BDE2-C17F10ACFB1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FBC75-D2D9-471B-8094-84B597E7524B}">
      <dsp:nvSpPr>
        <dsp:cNvPr id="0" name=""/>
        <dsp:cNvSpPr/>
      </dsp:nvSpPr>
      <dsp:spPr>
        <a:xfrm>
          <a:off x="0" y="0"/>
          <a:ext cx="4824536" cy="48245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5486C3-970C-4827-B6AE-0960CBEE236D}">
      <dsp:nvSpPr>
        <dsp:cNvPr id="0" name=""/>
        <dsp:cNvSpPr/>
      </dsp:nvSpPr>
      <dsp:spPr>
        <a:xfrm>
          <a:off x="2412268" y="0"/>
          <a:ext cx="6084478" cy="4824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Kansallinen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tukiryhmä</a:t>
          </a:r>
          <a:endParaRPr lang="en-US" sz="1900" kern="1200" dirty="0" smtClean="0"/>
        </a:p>
      </dsp:txBody>
      <dsp:txXfrm>
        <a:off x="2412268" y="0"/>
        <a:ext cx="3042239" cy="1025213"/>
      </dsp:txXfrm>
    </dsp:sp>
    <dsp:sp modelId="{211A5B91-7ADD-473F-9A2D-5F4DF93186E9}">
      <dsp:nvSpPr>
        <dsp:cNvPr id="0" name=""/>
        <dsp:cNvSpPr/>
      </dsp:nvSpPr>
      <dsp:spPr>
        <a:xfrm>
          <a:off x="633220" y="1025213"/>
          <a:ext cx="3558095" cy="3558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714325"/>
                <a:satOff val="13208"/>
                <a:lumOff val="29869"/>
                <a:alphaOff val="0"/>
                <a:tint val="50000"/>
                <a:satMod val="300000"/>
              </a:schemeClr>
            </a:gs>
            <a:gs pos="35000">
              <a:schemeClr val="accent4">
                <a:hueOff val="3714325"/>
                <a:satOff val="13208"/>
                <a:lumOff val="29869"/>
                <a:alphaOff val="0"/>
                <a:tint val="37000"/>
                <a:satMod val="300000"/>
              </a:schemeClr>
            </a:gs>
            <a:gs pos="100000">
              <a:schemeClr val="accent4">
                <a:hueOff val="3714325"/>
                <a:satOff val="13208"/>
                <a:lumOff val="29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EEB673-676A-4295-AEE7-2E5058AB2D87}">
      <dsp:nvSpPr>
        <dsp:cNvPr id="0" name=""/>
        <dsp:cNvSpPr/>
      </dsp:nvSpPr>
      <dsp:spPr>
        <a:xfrm>
          <a:off x="2412268" y="1025213"/>
          <a:ext cx="6084478" cy="3558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714325"/>
              <a:satOff val="13208"/>
              <a:lumOff val="298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JY: </a:t>
          </a:r>
          <a:r>
            <a:rPr lang="en-US" sz="2100" kern="1200" dirty="0" err="1" smtClean="0"/>
            <a:t>Koulutuksen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tutkimuslaitos</a:t>
          </a:r>
          <a:r>
            <a:rPr lang="en-US" sz="2100" kern="1200" dirty="0" smtClean="0"/>
            <a:t> (KTL)</a:t>
          </a:r>
          <a:endParaRPr lang="en-US" sz="2100" kern="1200" dirty="0"/>
        </a:p>
      </dsp:txBody>
      <dsp:txXfrm>
        <a:off x="2412268" y="1025213"/>
        <a:ext cx="3042239" cy="1025213"/>
      </dsp:txXfrm>
    </dsp:sp>
    <dsp:sp modelId="{7B6F1732-6FE7-49EF-890F-C907C9E02E3E}">
      <dsp:nvSpPr>
        <dsp:cNvPr id="0" name=""/>
        <dsp:cNvSpPr/>
      </dsp:nvSpPr>
      <dsp:spPr>
        <a:xfrm>
          <a:off x="1266440" y="2050427"/>
          <a:ext cx="2291654" cy="2291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7428649"/>
                <a:satOff val="26416"/>
                <a:lumOff val="59739"/>
                <a:alphaOff val="0"/>
                <a:tint val="50000"/>
                <a:satMod val="300000"/>
              </a:schemeClr>
            </a:gs>
            <a:gs pos="35000">
              <a:schemeClr val="accent4">
                <a:hueOff val="7428649"/>
                <a:satOff val="26416"/>
                <a:lumOff val="59739"/>
                <a:alphaOff val="0"/>
                <a:tint val="37000"/>
                <a:satMod val="300000"/>
              </a:schemeClr>
            </a:gs>
            <a:gs pos="100000">
              <a:schemeClr val="accent4">
                <a:hueOff val="7428649"/>
                <a:satOff val="26416"/>
                <a:lumOff val="597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E345A6-84B1-4AEB-847A-04C38A4E8DEB}">
      <dsp:nvSpPr>
        <dsp:cNvPr id="0" name=""/>
        <dsp:cNvSpPr/>
      </dsp:nvSpPr>
      <dsp:spPr>
        <a:xfrm>
          <a:off x="2412268" y="2050427"/>
          <a:ext cx="6084478" cy="229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428649"/>
              <a:satOff val="26416"/>
              <a:lumOff val="597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HY: </a:t>
          </a:r>
          <a:r>
            <a:rPr lang="en-US" sz="2100" kern="1200" dirty="0" err="1" smtClean="0"/>
            <a:t>Yliopistopedagogiikan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keskus</a:t>
          </a:r>
          <a:r>
            <a:rPr lang="en-US" sz="2100" kern="1200" dirty="0" smtClean="0"/>
            <a:t> (HYPE)</a:t>
          </a:r>
          <a:endParaRPr lang="en-US" sz="2100" kern="1200" dirty="0"/>
        </a:p>
      </dsp:txBody>
      <dsp:txXfrm>
        <a:off x="2412268" y="2050427"/>
        <a:ext cx="3042239" cy="1025213"/>
      </dsp:txXfrm>
    </dsp:sp>
    <dsp:sp modelId="{69CF6421-5A8F-4BD3-AE1C-6545A2A3F4E3}">
      <dsp:nvSpPr>
        <dsp:cNvPr id="0" name=""/>
        <dsp:cNvSpPr/>
      </dsp:nvSpPr>
      <dsp:spPr>
        <a:xfrm>
          <a:off x="1899661" y="3075641"/>
          <a:ext cx="1025213" cy="10252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1142974"/>
                <a:satOff val="39624"/>
                <a:lumOff val="89608"/>
                <a:alphaOff val="0"/>
                <a:tint val="50000"/>
                <a:satMod val="300000"/>
              </a:schemeClr>
            </a:gs>
            <a:gs pos="35000">
              <a:schemeClr val="accent4">
                <a:hueOff val="11142974"/>
                <a:satOff val="39624"/>
                <a:lumOff val="89608"/>
                <a:alphaOff val="0"/>
                <a:tint val="37000"/>
                <a:satMod val="300000"/>
              </a:schemeClr>
            </a:gs>
            <a:gs pos="100000">
              <a:schemeClr val="accent4">
                <a:hueOff val="11142974"/>
                <a:satOff val="39624"/>
                <a:lumOff val="8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7D325A-6F21-474A-ABBF-E53C9ED514C4}">
      <dsp:nvSpPr>
        <dsp:cNvPr id="0" name=""/>
        <dsp:cNvSpPr/>
      </dsp:nvSpPr>
      <dsp:spPr>
        <a:xfrm>
          <a:off x="2412268" y="3075641"/>
          <a:ext cx="6084478" cy="1025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1142974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Council for Aid to Education (CAE)</a:t>
          </a:r>
          <a:endParaRPr lang="en-US" sz="2100" kern="1200" dirty="0"/>
        </a:p>
      </dsp:txBody>
      <dsp:txXfrm>
        <a:off x="2412268" y="3075641"/>
        <a:ext cx="3042239" cy="1025213"/>
      </dsp:txXfrm>
    </dsp:sp>
    <dsp:sp modelId="{86CB5895-02E3-47B2-96E8-1BFE2538D774}">
      <dsp:nvSpPr>
        <dsp:cNvPr id="0" name=""/>
        <dsp:cNvSpPr/>
      </dsp:nvSpPr>
      <dsp:spPr>
        <a:xfrm>
          <a:off x="5454507" y="0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kern="1200" dirty="0" err="1" smtClean="0"/>
            <a:t>Hankkeen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kansallinen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koordinaatio</a:t>
          </a:r>
          <a:r>
            <a:rPr lang="en-US" sz="800" b="0" kern="1200" dirty="0" smtClean="0"/>
            <a:t>. </a:t>
          </a:r>
          <a:r>
            <a:rPr lang="en-US" sz="800" b="0" kern="1200" dirty="0" err="1" smtClean="0"/>
            <a:t>Kaikkien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osallistuvien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korkeakoulujen</a:t>
          </a:r>
          <a:r>
            <a:rPr lang="en-US" sz="800" b="0" kern="1200" dirty="0" smtClean="0"/>
            <a:t> ja </a:t>
          </a:r>
          <a:r>
            <a:rPr lang="en-US" sz="800" b="0" kern="1200" dirty="0" err="1" smtClean="0"/>
            <a:t>OKM:n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edustajat</a:t>
          </a:r>
          <a:r>
            <a:rPr lang="en-US" sz="800" b="0" kern="1200" dirty="0" smtClean="0"/>
            <a:t> (</a:t>
          </a:r>
          <a:r>
            <a:rPr lang="en-US" sz="800" b="0" kern="1200" dirty="0" err="1" smtClean="0"/>
            <a:t>pj</a:t>
          </a:r>
          <a:r>
            <a:rPr lang="en-US" sz="800" b="0" kern="1200" dirty="0" smtClean="0"/>
            <a:t>. </a:t>
          </a:r>
          <a:r>
            <a:rPr lang="en-US" sz="800" b="0" kern="1200" dirty="0" err="1" smtClean="0"/>
            <a:t>opetusneuvos</a:t>
          </a:r>
          <a:r>
            <a:rPr lang="en-US" sz="800" b="0" kern="1200" dirty="0" smtClean="0"/>
            <a:t> Maarit </a:t>
          </a:r>
          <a:r>
            <a:rPr lang="en-US" sz="800" b="0" kern="1200" dirty="0" err="1" smtClean="0"/>
            <a:t>Palonen</a:t>
          </a:r>
          <a:r>
            <a:rPr lang="en-US" sz="800" b="0" kern="1200" dirty="0" smtClean="0"/>
            <a:t>).</a:t>
          </a:r>
          <a:endParaRPr lang="en-US" sz="800" b="0" kern="1200" dirty="0"/>
        </a:p>
      </dsp:txBody>
      <dsp:txXfrm>
        <a:off x="5454507" y="0"/>
        <a:ext cx="3042239" cy="1025213"/>
      </dsp:txXfrm>
    </dsp:sp>
    <dsp:sp modelId="{E2B94DC7-D706-418D-AED3-53DC64BD0358}">
      <dsp:nvSpPr>
        <dsp:cNvPr id="0" name=""/>
        <dsp:cNvSpPr/>
      </dsp:nvSpPr>
      <dsp:spPr>
        <a:xfrm>
          <a:off x="5454507" y="1025213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800" b="0" kern="1200" dirty="0" smtClean="0"/>
            <a:t>Hankkeen kansallinen koordinaattori</a:t>
          </a:r>
          <a:endParaRPr lang="en-US" sz="800" b="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800" b="0" kern="1200" dirty="0" smtClean="0"/>
            <a:t>vastaa hankkeen johtamisesta, organisoinnista ja siihen liittyvästä hallinnoinnista sekä viestinnästä ja tiedottamisesta, sekä vastaa testien ja testiympäristön käännöksistä, opiskelijoiden valinnasta, aineiston analyysista ja raportoinnista. </a:t>
          </a:r>
          <a:endParaRPr lang="en-US" sz="800" b="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800" b="0" kern="1200" dirty="0" smtClean="0"/>
            <a:t>Hankkeen projektipäällikkö Jani Ursin, pääpisteyttäjä, datamanageri Kari Nissinen, ruotsinkieliset käännökset tarkistava Virva Nissinen ja pisteyttäjät.</a:t>
          </a:r>
          <a:endParaRPr lang="en-US" sz="800" b="0" kern="1200" dirty="0"/>
        </a:p>
      </dsp:txBody>
      <dsp:txXfrm>
        <a:off x="5454507" y="1025213"/>
        <a:ext cx="3042239" cy="1025213"/>
      </dsp:txXfrm>
    </dsp:sp>
    <dsp:sp modelId="{9BDD121A-7ED6-4090-834C-00A8ADD29535}">
      <dsp:nvSpPr>
        <dsp:cNvPr id="0" name=""/>
        <dsp:cNvSpPr/>
      </dsp:nvSpPr>
      <dsp:spPr>
        <a:xfrm>
          <a:off x="5454507" y="2050427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800" b="0" kern="1200" dirty="0" smtClean="0"/>
            <a:t>Vastaa hankkeessa kognitiivisten laboratorioiden toteuttamisesta, korkeakoulujen yhdyshenkilöiden kouluttamisesta ja testien toteuttamisesta korkeakouluissa. HYPE osallistuu testien käännökseen ja adaptaatioon, pisteytyskoulutukseen ja aineiston analyyseihin. </a:t>
          </a:r>
          <a:endParaRPr lang="en-US" sz="800" b="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800" b="0" kern="1200" dirty="0" smtClean="0"/>
            <a:t>Hankkeen projektipäällikön varahenkilö Heidi Hyytinen, professori Auli Toom ja ruotsinkieliset koulutukset ja kognitiiviset laboratoriot toteuttava Åsa Mickwitz.</a:t>
          </a:r>
          <a:endParaRPr lang="en-US" sz="800" b="0" kern="1200" dirty="0"/>
        </a:p>
      </dsp:txBody>
      <dsp:txXfrm>
        <a:off x="5454507" y="2050427"/>
        <a:ext cx="3042239" cy="1025213"/>
      </dsp:txXfrm>
    </dsp:sp>
    <dsp:sp modelId="{9006CC9D-6A5E-44FE-BDE2-C17F10ACFB1D}">
      <dsp:nvSpPr>
        <dsp:cNvPr id="0" name=""/>
        <dsp:cNvSpPr/>
      </dsp:nvSpPr>
      <dsp:spPr>
        <a:xfrm>
          <a:off x="5454507" y="3075641"/>
          <a:ext cx="3042239" cy="10252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kern="1200" dirty="0" err="1" smtClean="0"/>
            <a:t>Kansainvälinen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koordinaattori</a:t>
          </a:r>
          <a:r>
            <a:rPr lang="en-US" sz="800" b="0" kern="1200" dirty="0" smtClean="0"/>
            <a:t> ja CLA+ International -</a:t>
          </a:r>
          <a:r>
            <a:rPr lang="en-US" sz="800" b="0" kern="1200" dirty="0" err="1" smtClean="0"/>
            <a:t>testin</a:t>
          </a:r>
          <a:r>
            <a:rPr lang="en-US" sz="800" b="0" kern="1200" dirty="0" smtClean="0"/>
            <a:t> </a:t>
          </a:r>
          <a:r>
            <a:rPr lang="en-US" sz="800" b="0" kern="1200" dirty="0" err="1" smtClean="0"/>
            <a:t>kehittäjä</a:t>
          </a:r>
          <a:r>
            <a:rPr lang="en-US" sz="800" b="0" kern="1200" dirty="0" smtClean="0"/>
            <a:t>. </a:t>
          </a:r>
          <a:r>
            <a:rPr lang="en-US" sz="800" b="0" kern="1200" dirty="0" err="1" smtClean="0"/>
            <a:t>Yhteyshenkilö</a:t>
          </a:r>
          <a:r>
            <a:rPr lang="en-US" sz="800" b="0" kern="1200" dirty="0" smtClean="0"/>
            <a:t> Director of assessment services Kelly Rotholz.</a:t>
          </a:r>
          <a:endParaRPr lang="en-US" sz="800" b="0" kern="1200" dirty="0"/>
        </a:p>
      </dsp:txBody>
      <dsp:txXfrm>
        <a:off x="5454507" y="3075641"/>
        <a:ext cx="3042239" cy="1025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73" y="5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B407DB6E-A788-482F-81BB-04FBAE3A4E30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142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73" y="9377142"/>
            <a:ext cx="2890458" cy="493949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D4EE84F-E086-4C44-8E4A-D387CC88F44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9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2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37732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1F71A-4787-45F6-BE7A-034800AB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9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899593" y="620688"/>
            <a:ext cx="7344816" cy="1470025"/>
          </a:xfrm>
        </p:spPr>
        <p:txBody>
          <a:bodyPr anchor="b"/>
          <a:lstStyle>
            <a:lvl1pPr algn="ctr">
              <a:defRPr sz="3200"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99593" y="2348880"/>
            <a:ext cx="7344816" cy="93610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fier_color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3888" y="3429000"/>
            <a:ext cx="2016274" cy="1411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C384-008E-4F8E-8BB2-DA4322D0E692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C917-AD82-48C1-AE8F-F9F31F4C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59AB7-A67B-434E-B152-623F0449C378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F89A-CBAA-4BD3-AABE-30A71B63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3F02-A45E-4B20-915C-A87F00F93378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F43D-C6ED-4F86-98C9-91FBD9C49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00113" y="1989138"/>
            <a:ext cx="3632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84713" y="1989138"/>
            <a:ext cx="36322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90E-571A-46E6-B6ED-EFFEBEF0DD8A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421B-DB0C-4D70-8818-38B01143C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7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7B3E-C866-439D-913B-35B07981C6F8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8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C15E-B7BB-40FC-AAD3-D043BC4F5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9F88-A6DB-45E0-A10F-B368EAE37ABC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616C-2812-4117-AF43-BCB0CB1D1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6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4004-5689-4A5C-8D75-2473A2951828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FDA6-0A29-4CD3-9C79-83E7A333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9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08E5-A2F6-4C99-8613-1E1E48D28FB8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A5527-C13B-4206-A18E-31ED6967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93713" y="6237288"/>
            <a:ext cx="2133600" cy="331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16238" y="6237288"/>
            <a:ext cx="4248050" cy="331787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526417" y="3604702"/>
            <a:ext cx="478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err="1" smtClean="0">
                <a:solidFill>
                  <a:srgbClr val="8D8E8C"/>
                </a:solidFill>
              </a:rPr>
              <a:t>Finnish</a:t>
            </a:r>
            <a:r>
              <a:rPr lang="fi-FI" sz="1600" dirty="0" smtClean="0">
                <a:solidFill>
                  <a:srgbClr val="8D8E8C"/>
                </a:solidFill>
              </a:rPr>
              <a:t> Institute for </a:t>
            </a:r>
            <a:r>
              <a:rPr lang="fi-FI" sz="1600" dirty="0" err="1" smtClean="0">
                <a:solidFill>
                  <a:srgbClr val="8D8E8C"/>
                </a:solidFill>
              </a:rPr>
              <a:t>Educational</a:t>
            </a:r>
            <a:r>
              <a:rPr lang="fi-FI" sz="1600" dirty="0" smtClean="0">
                <a:solidFill>
                  <a:srgbClr val="8D8E8C"/>
                </a:solidFill>
              </a:rPr>
              <a:t> </a:t>
            </a:r>
            <a:r>
              <a:rPr lang="fi-FI" sz="1600" dirty="0" err="1" smtClean="0">
                <a:solidFill>
                  <a:srgbClr val="8D8E8C"/>
                </a:solidFill>
              </a:rPr>
              <a:t>Research</a:t>
            </a:r>
            <a:endParaRPr lang="en-US" sz="1600" dirty="0">
              <a:solidFill>
                <a:srgbClr val="8D8E8C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C5E4-BE06-41BC-9AE7-458634D348E6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6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8068-EA46-4A62-BD54-4A8B91A2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3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B0E1-7BFF-433D-BF47-F1434F3E778C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463D-5CC3-4534-9D24-4200F693D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2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62713" y="557213"/>
            <a:ext cx="1854200" cy="53197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00113" y="557213"/>
            <a:ext cx="5410200" cy="53197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5F9B-7DA5-40D3-904A-8487E365DEB7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F24C-7963-4229-B7CD-D3E296E94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TL-pohja 201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7545" y="476672"/>
            <a:ext cx="8136904" cy="6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4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0"/>
            <a:ext cx="813690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FF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charset="2"/>
        <a:buChar char="²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000" i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5" descr="Pystypalkki 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57213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23" name="Rectangle 6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3730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B21FD2-DF34-405B-8A58-76A56267E01A}" type="datetime1">
              <a:rPr lang="fi-FI"/>
              <a:pPr>
                <a:defRPr/>
              </a:pPr>
              <a:t>20.2.2019</a:t>
            </a:fld>
            <a:endParaRPr lang="en-US"/>
          </a:p>
        </p:txBody>
      </p:sp>
      <p:sp>
        <p:nvSpPr>
          <p:cNvPr id="15424" name="Rectangle 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3730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26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115888"/>
            <a:ext cx="11255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D716A886-9046-4912-9AA7-BC16CAA6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67" descr="juhlalogo_var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34250" y="5454650"/>
            <a:ext cx="17637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1" name="Text Box 61"/>
          <p:cNvSpPr txBox="1">
            <a:spLocks noChangeArrowheads="1"/>
          </p:cNvSpPr>
          <p:nvPr/>
        </p:nvSpPr>
        <p:spPr bwMode="auto">
          <a:xfrm rot="5400000">
            <a:off x="6097588" y="2827337"/>
            <a:ext cx="556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fi-FI" sz="1800">
                <a:solidFill>
                  <a:srgbClr val="B0B3B1"/>
                </a:solidFill>
                <a:latin typeface="Helvetica Condensed" pitchFamily="34" charset="0"/>
                <a:cs typeface="+mn-cs"/>
              </a:rPr>
              <a:t>Koulutuksen tutkimuslaitos (KTL)</a:t>
            </a:r>
          </a:p>
        </p:txBody>
      </p:sp>
      <p:sp>
        <p:nvSpPr>
          <p:cNvPr id="13321" name="Rectangle 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9138"/>
            <a:ext cx="74168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76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m.hyytinen@helsinki.fi" TargetMode="External"/><Relationship Id="rId2" Type="http://schemas.openxmlformats.org/officeDocument/2006/relationships/hyperlink" Target="mailto:jani.p.ursin@jyu.f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3138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344816" cy="1470025"/>
          </a:xfrm>
        </p:spPr>
        <p:txBody>
          <a:bodyPr/>
          <a:lstStyle/>
          <a:p>
            <a:r>
              <a:rPr lang="en-US" sz="3000" dirty="0" smtClean="0"/>
              <a:t>KAPPAS - </a:t>
            </a:r>
            <a:r>
              <a:rPr lang="fi-FI" dirty="0"/>
              <a:t>Kor­keakou­luo­piske­li­joi­den op­pi­mis­tu­los­ten ar­vioin­ti Suo­mes­sa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41" y="2852936"/>
            <a:ext cx="7344816" cy="936104"/>
          </a:xfrm>
        </p:spPr>
        <p:txBody>
          <a:bodyPr/>
          <a:lstStyle/>
          <a:p>
            <a:r>
              <a:rPr lang="en-US" smtClean="0"/>
              <a:t>20.2.2019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65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Pisteyttäminen, analyysi ja raportointi (2020)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Pisteyttäminen</a:t>
            </a:r>
          </a:p>
          <a:p>
            <a:pPr lvl="1"/>
            <a:r>
              <a:rPr lang="fi-FI" dirty="0" smtClean="0"/>
              <a:t>Kunkin osaamistehtävän pisteyttää 2 henkilöä</a:t>
            </a:r>
          </a:p>
          <a:p>
            <a:pPr lvl="1"/>
            <a:r>
              <a:rPr lang="fi-FI" dirty="0" smtClean="0"/>
              <a:t>Arviointimatriisi, 1–6 pistettä/arviointikohde</a:t>
            </a:r>
          </a:p>
          <a:p>
            <a:pPr lvl="1"/>
            <a:r>
              <a:rPr lang="fi-FI" dirty="0" smtClean="0"/>
              <a:t>Pisteyttäjät koulutetaan</a:t>
            </a:r>
          </a:p>
          <a:p>
            <a:pPr lvl="1"/>
            <a:r>
              <a:rPr lang="fi-FI" dirty="0" smtClean="0"/>
              <a:t>Pääpisteyttäjä valvoo pisteytystä</a:t>
            </a:r>
          </a:p>
          <a:p>
            <a:r>
              <a:rPr lang="fi-FI" dirty="0" smtClean="0"/>
              <a:t>Analyysi</a:t>
            </a:r>
          </a:p>
          <a:p>
            <a:pPr lvl="1"/>
            <a:r>
              <a:rPr lang="fi-FI" dirty="0" smtClean="0"/>
              <a:t>CAE toteuttaa</a:t>
            </a:r>
          </a:p>
          <a:p>
            <a:pPr lvl="1"/>
            <a:r>
              <a:rPr lang="fi-FI" dirty="0" smtClean="0"/>
              <a:t>Kansalliset lisäanalyysit sovitaan myöhemmin</a:t>
            </a:r>
          </a:p>
          <a:p>
            <a:pPr lvl="1"/>
            <a:r>
              <a:rPr lang="fi-FI" dirty="0" smtClean="0"/>
              <a:t>Analyysiyksikkö korkeakoulu</a:t>
            </a:r>
          </a:p>
          <a:p>
            <a:r>
              <a:rPr lang="fi-FI" dirty="0" smtClean="0"/>
              <a:t>Raportointi</a:t>
            </a:r>
          </a:p>
          <a:p>
            <a:pPr lvl="1"/>
            <a:r>
              <a:rPr lang="fi-FI" dirty="0" smtClean="0"/>
              <a:t>Opiskelija saa testituloksen tietoonsa ja ’arvomerkin’ (</a:t>
            </a:r>
            <a:r>
              <a:rPr lang="fi-FI" dirty="0" err="1" smtClean="0"/>
              <a:t>badge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Korkeakoulut saavat palauteraportin</a:t>
            </a:r>
          </a:p>
          <a:p>
            <a:pPr lvl="1"/>
            <a:r>
              <a:rPr lang="fi-FI" dirty="0" smtClean="0"/>
              <a:t>Kansallinen raportti </a:t>
            </a:r>
          </a:p>
          <a:p>
            <a:pPr lvl="1"/>
            <a:r>
              <a:rPr lang="fi-FI" dirty="0" smtClean="0"/>
              <a:t>Tieteelliset artikkelit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Opiskelijakohtainen palaute ja sähköinen ’arvomerkki’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Kukin testiin osallistuva opiskelija saa tietoonsa, kuinka hyvin pärjäsi testissä suhteutettuna oman korkeakoulunsa muihin opiskelijoihin ja kaikkiin Suomessa testiin osallistuneihin.</a:t>
            </a:r>
          </a:p>
          <a:p>
            <a:r>
              <a:rPr lang="fi-FI" dirty="0" smtClean="0"/>
              <a:t>Lisäksi opiskelija myös saa sähköisen diplomin (engl. </a:t>
            </a:r>
            <a:r>
              <a:rPr lang="fi-FI" i="1" dirty="0" smtClean="0"/>
              <a:t>CLA+</a:t>
            </a:r>
            <a:r>
              <a:rPr lang="fi-FI" dirty="0" smtClean="0"/>
              <a:t> </a:t>
            </a:r>
            <a:r>
              <a:rPr lang="fi-FI" i="1" dirty="0" err="1" smtClean="0"/>
              <a:t>badge</a:t>
            </a:r>
            <a:r>
              <a:rPr lang="fi-FI" dirty="0" smtClean="0"/>
              <a:t>) siitä, kuinka </a:t>
            </a:r>
            <a:r>
              <a:rPr lang="fi-FI" dirty="0"/>
              <a:t>hyvin hallitsee </a:t>
            </a:r>
            <a:r>
              <a:rPr lang="fi-FI" dirty="0" err="1"/>
              <a:t>geneeriset</a:t>
            </a:r>
            <a:r>
              <a:rPr lang="fi-FI" dirty="0"/>
              <a:t> </a:t>
            </a:r>
            <a:r>
              <a:rPr lang="fi-FI" dirty="0" smtClean="0"/>
              <a:t>taidot.</a:t>
            </a:r>
          </a:p>
          <a:p>
            <a:r>
              <a:rPr lang="fi-FI" dirty="0" smtClean="0"/>
              <a:t>Kaikki viitearvot ovat anonyymeja, joten opiskelija ei voi tunnistaa muita testiin osallistuneita palauteraportista.</a:t>
            </a:r>
          </a:p>
          <a:p>
            <a:r>
              <a:rPr lang="fi-FI" dirty="0" smtClean="0"/>
              <a:t>Opiskelija voi halutessaan liittää tiedon </a:t>
            </a:r>
            <a:r>
              <a:rPr lang="fi-FI" dirty="0" err="1" smtClean="0"/>
              <a:t>geneeristen</a:t>
            </a:r>
            <a:r>
              <a:rPr lang="fi-FI" dirty="0" smtClean="0"/>
              <a:t> taitojen tasosta esimerkiksi ansioluetteloonsa.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Esimerkit opiskelijapalautteessa ja ’arvomerkistä’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" y="1188280"/>
            <a:ext cx="3796363" cy="4912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88280"/>
            <a:ext cx="3769079" cy="48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Korkeakoulukohtainen raportti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fi-FI" dirty="0"/>
              <a:t>Kukin osallistuva korkeakoulu saa raportin omien opiskelijoidensa </a:t>
            </a:r>
            <a:r>
              <a:rPr lang="fi-FI" dirty="0" err="1"/>
              <a:t>geneeristen</a:t>
            </a:r>
            <a:r>
              <a:rPr lang="fi-FI" dirty="0"/>
              <a:t> taitojen tasosta.</a:t>
            </a:r>
          </a:p>
          <a:p>
            <a:r>
              <a:rPr lang="fi-FI" dirty="0"/>
              <a:t>Raportissa esitettyjen tulosten tavoitteena on kehittää korkeakoulun koulutusta ja opetusta.</a:t>
            </a:r>
          </a:p>
          <a:p>
            <a:r>
              <a:rPr lang="fi-FI" dirty="0"/>
              <a:t>Tulokset raportoidaan niin, että korkeakoulu tietää vain omat tuloksensa – kaikki viitearvot esitetään anonyymeina.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53269"/>
            <a:ext cx="3312368" cy="42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Lisätietoa hankkeessa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dirty="0" smtClean="0"/>
              <a:t>Erikoistutkija Jani Ursin (projektipäällikkö)</a:t>
            </a:r>
          </a:p>
          <a:p>
            <a:pPr marL="0" indent="0" algn="ctr">
              <a:buNone/>
            </a:pPr>
            <a:r>
              <a:rPr lang="fi-FI" dirty="0" smtClean="0">
                <a:hlinkClick r:id="rId2"/>
              </a:rPr>
              <a:t>jani.p.ursin@jyu.fi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p. 0503030811</a:t>
            </a:r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Yliopistonlehtori Heidi Hyytinen (varaprojektipäällikkö)</a:t>
            </a:r>
          </a:p>
          <a:p>
            <a:pPr marL="0" indent="0" algn="ctr">
              <a:buNone/>
            </a:pPr>
            <a:r>
              <a:rPr lang="fi-FI" dirty="0" smtClean="0">
                <a:hlinkClick r:id="rId3"/>
              </a:rPr>
              <a:t>heidi.m.hyytinen@helsinki.fi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p. 0294120656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www-sivut:</a:t>
            </a:r>
          </a:p>
          <a:p>
            <a:pPr marL="0" indent="0" algn="ctr">
              <a:buNone/>
            </a:pPr>
            <a:r>
              <a:rPr lang="fi-FI" dirty="0" smtClean="0"/>
              <a:t>https://</a:t>
            </a:r>
            <a:r>
              <a:rPr lang="fi-FI" dirty="0"/>
              <a:t>ktl.jyu.fi/fi/hankkeet/kappas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244547" cy="4441230"/>
          </a:xfrm>
        </p:spPr>
        <p:txBody>
          <a:bodyPr/>
          <a:lstStyle/>
          <a:p>
            <a:r>
              <a:rPr lang="en-GB" sz="1200" dirty="0"/>
              <a:t>Arum, R., &amp; </a:t>
            </a:r>
            <a:r>
              <a:rPr lang="en-GB" sz="1200" dirty="0" err="1"/>
              <a:t>Roksa</a:t>
            </a:r>
            <a:r>
              <a:rPr lang="en-GB" sz="1200" dirty="0"/>
              <a:t>, J. (2011). </a:t>
            </a:r>
            <a:r>
              <a:rPr lang="en-GB" sz="1200" i="1" dirty="0"/>
              <a:t>Academically adrift. Limited learning on college campuses</a:t>
            </a:r>
            <a:r>
              <a:rPr lang="en-GB" sz="1200" dirty="0"/>
              <a:t>. Chicago: The University of Chicago Press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en-GB" sz="1200" dirty="0" err="1"/>
              <a:t>Badcock</a:t>
            </a:r>
            <a:r>
              <a:rPr lang="en-GB" sz="1200" dirty="0"/>
              <a:t>, P.B.T., Pattison, P. E., &amp; Harris, K-L. (2010) Developing generic skills through university study: a study of arts, science and engineering in Australia. </a:t>
            </a:r>
            <a:r>
              <a:rPr lang="en-GB" sz="1200" i="1" dirty="0"/>
              <a:t>Higher Education, </a:t>
            </a:r>
            <a:r>
              <a:rPr lang="en-GB" sz="1200" dirty="0"/>
              <a:t>60(4): 441–458. </a:t>
            </a:r>
            <a:endParaRPr lang="fi-FI" sz="1200" dirty="0"/>
          </a:p>
          <a:p>
            <a:r>
              <a:rPr lang="en-GB" sz="1200" dirty="0"/>
              <a:t>Hyytinen, H., Nissinen, K., Ursin, J., Toom, A., &amp; Lindblom-Ylänne, S. (2015). </a:t>
            </a:r>
            <a:r>
              <a:rPr lang="en-GB" sz="1200" dirty="0" err="1"/>
              <a:t>Problematising</a:t>
            </a:r>
            <a:r>
              <a:rPr lang="en-GB" sz="1200" dirty="0"/>
              <a:t> the equivalence of the test results of performance-based </a:t>
            </a:r>
            <a:r>
              <a:rPr lang="en-GB" sz="1200" dirty="0" smtClean="0"/>
              <a:t>critical</a:t>
            </a:r>
            <a:r>
              <a:rPr lang="fi-FI" sz="1200" dirty="0"/>
              <a:t> </a:t>
            </a:r>
            <a:r>
              <a:rPr lang="en-GB" sz="1200" dirty="0" smtClean="0"/>
              <a:t>thinking </a:t>
            </a:r>
            <a:r>
              <a:rPr lang="en-GB" sz="1200" dirty="0"/>
              <a:t>tests for undergraduate students. </a:t>
            </a:r>
            <a:r>
              <a:rPr lang="en-GB" sz="1200" i="1" dirty="0"/>
              <a:t>Studies in Educational Evaluation</a:t>
            </a:r>
            <a:r>
              <a:rPr lang="en-GB" sz="1200" dirty="0"/>
              <a:t>, 44, 1–8. https://doi.org/10.1016/j.stueduc.2014.11.001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fi-FI" sz="1200" dirty="0"/>
              <a:t>Hyytinen, H., Löfström, E., &amp; Lindblom-Ylänne, S. (2017). </a:t>
            </a:r>
            <a:r>
              <a:rPr lang="en-GB" sz="1200" dirty="0"/>
              <a:t>Challenges in argumentation and paraphrasing among beginning students in educational science</a:t>
            </a:r>
            <a:r>
              <a:rPr lang="en-GB" sz="1200" i="1" dirty="0"/>
              <a:t>. </a:t>
            </a:r>
            <a:r>
              <a:rPr lang="en-GB" sz="1200" i="1" dirty="0" smtClean="0"/>
              <a:t>Scandinavian</a:t>
            </a:r>
            <a:r>
              <a:rPr lang="fi-FI" sz="1200" i="1" dirty="0"/>
              <a:t> </a:t>
            </a:r>
            <a:r>
              <a:rPr lang="en-GB" sz="1200" i="1" dirty="0" smtClean="0"/>
              <a:t>Journal </a:t>
            </a:r>
            <a:r>
              <a:rPr lang="en-GB" sz="1200" i="1" dirty="0"/>
              <a:t>of Educational Research</a:t>
            </a:r>
            <a:r>
              <a:rPr lang="en-GB" sz="1200" dirty="0"/>
              <a:t>, 61, 411–429. </a:t>
            </a:r>
            <a:r>
              <a:rPr lang="en-GB" sz="1200" u="sng" dirty="0">
                <a:hlinkClick r:id="rId2"/>
              </a:rPr>
              <a:t>https://doi.org/10.1080/00313831</a:t>
            </a:r>
            <a:r>
              <a:rPr lang="en-GB" sz="1200" dirty="0"/>
              <a:t>. 2016.1147072</a:t>
            </a:r>
            <a:r>
              <a:rPr lang="en-GB" sz="1200" dirty="0" smtClean="0"/>
              <a:t>.</a:t>
            </a:r>
            <a:endParaRPr lang="fi-FI" sz="1200" dirty="0"/>
          </a:p>
          <a:p>
            <a:r>
              <a:rPr lang="en-GB" sz="1200" dirty="0"/>
              <a:t>Hyytinen, H., Toom, A., &amp; Postareff, L. (2018). </a:t>
            </a:r>
            <a:r>
              <a:rPr lang="en-GB" sz="1200" dirty="0" err="1"/>
              <a:t>Unraveling</a:t>
            </a:r>
            <a:r>
              <a:rPr lang="en-GB" sz="1200" dirty="0"/>
              <a:t> the complex relationship in critical thinking, approaches to learning and self-efficacy beliefs among first-year educational </a:t>
            </a:r>
            <a:r>
              <a:rPr lang="en-GB" sz="1200" dirty="0" smtClean="0"/>
              <a:t>science</a:t>
            </a:r>
            <a:r>
              <a:rPr lang="fi-FI" sz="1200" dirty="0"/>
              <a:t> </a:t>
            </a:r>
            <a:r>
              <a:rPr lang="en-GB" sz="1200" dirty="0" smtClean="0"/>
              <a:t>students</a:t>
            </a:r>
            <a:r>
              <a:rPr lang="en-GB" sz="1200" dirty="0"/>
              <a:t>. </a:t>
            </a:r>
            <a:r>
              <a:rPr lang="en-GB" sz="1200" i="1" dirty="0"/>
              <a:t>Learning and Individual Differences</a:t>
            </a:r>
            <a:r>
              <a:rPr lang="en-GB" sz="1200" dirty="0"/>
              <a:t>, 67, </a:t>
            </a:r>
            <a:r>
              <a:rPr lang="en-GB" sz="1200" dirty="0" smtClean="0"/>
              <a:t>132–142.</a:t>
            </a:r>
          </a:p>
          <a:p>
            <a:r>
              <a:rPr lang="en-GB" sz="1200" dirty="0" err="1"/>
              <a:t>Utriainen</a:t>
            </a:r>
            <a:r>
              <a:rPr lang="en-GB" sz="1200" dirty="0"/>
              <a:t>, J., </a:t>
            </a:r>
            <a:r>
              <a:rPr lang="en-GB" sz="1200" dirty="0" err="1"/>
              <a:t>Marttunen</a:t>
            </a:r>
            <a:r>
              <a:rPr lang="en-GB" sz="1200" dirty="0"/>
              <a:t>, M., Kallio, E., &amp; </a:t>
            </a:r>
            <a:r>
              <a:rPr lang="en-GB" sz="1200" dirty="0" err="1"/>
              <a:t>Tynjälä</a:t>
            </a:r>
            <a:r>
              <a:rPr lang="en-GB" sz="1200" dirty="0"/>
              <a:t>, P. (2016). University applicants' </a:t>
            </a:r>
            <a:r>
              <a:rPr lang="en-GB" sz="1200" dirty="0" smtClean="0"/>
              <a:t>critical</a:t>
            </a:r>
            <a:r>
              <a:rPr lang="fi-FI" sz="1200" dirty="0"/>
              <a:t> </a:t>
            </a:r>
            <a:r>
              <a:rPr lang="en-GB" sz="1200" dirty="0" smtClean="0"/>
              <a:t>thinking </a:t>
            </a:r>
            <a:r>
              <a:rPr lang="en-GB" sz="1200" dirty="0"/>
              <a:t>skills: The case of the Finnish educational sciences. </a:t>
            </a:r>
            <a:r>
              <a:rPr lang="en-GB" sz="1200" i="1" dirty="0" smtClean="0"/>
              <a:t>Scandinavian</a:t>
            </a:r>
            <a:r>
              <a:rPr lang="fi-FI" sz="1200" i="1" dirty="0"/>
              <a:t> </a:t>
            </a:r>
            <a:r>
              <a:rPr lang="en-GB" sz="1200" i="1" dirty="0" smtClean="0"/>
              <a:t>Journal </a:t>
            </a:r>
            <a:r>
              <a:rPr lang="en-GB" sz="1200" i="1" dirty="0"/>
              <a:t>of Educational Research</a:t>
            </a:r>
            <a:r>
              <a:rPr lang="en-GB" sz="1200" dirty="0"/>
              <a:t>. https://doi.org/10.1080/00313831.2016.1173092.</a:t>
            </a:r>
            <a:endParaRPr lang="fi-FI" sz="1200" dirty="0"/>
          </a:p>
          <a:p>
            <a:r>
              <a:rPr lang="en-GB" sz="1200" dirty="0"/>
              <a:t>Virtanen, A., &amp; </a:t>
            </a:r>
            <a:r>
              <a:rPr lang="en-GB" sz="1200" dirty="0" err="1"/>
              <a:t>Tynjälä</a:t>
            </a:r>
            <a:r>
              <a:rPr lang="en-GB" sz="1200" dirty="0"/>
              <a:t>, P. (2018). Factors explaining the learning of generic skills: a study of university students’ </a:t>
            </a:r>
            <a:r>
              <a:rPr lang="en-GB" sz="1200" dirty="0" smtClean="0"/>
              <a:t>experiences. </a:t>
            </a:r>
            <a:r>
              <a:rPr lang="en-GB" sz="1200" i="1" dirty="0"/>
              <a:t>Teaching in Higher Education</a:t>
            </a:r>
            <a:r>
              <a:rPr lang="en-GB" sz="1200" dirty="0"/>
              <a:t>, </a:t>
            </a:r>
            <a:r>
              <a:rPr lang="en-GB" sz="1200" dirty="0" smtClean="0"/>
              <a:t>DOI:10.1080/13562517.2018.1515195</a:t>
            </a:r>
            <a:r>
              <a:rPr lang="en-US" sz="12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sz="1200" dirty="0" err="1">
                <a:ea typeface="ＭＳ Ｐゴシック" panose="020B0600070205080204" pitchFamily="34" charset="-128"/>
              </a:rPr>
              <a:t>Tuononen,T</a:t>
            </a:r>
            <a:r>
              <a:rPr lang="en-US" sz="1200" dirty="0">
                <a:ea typeface="ＭＳ Ｐゴシック" panose="020B0600070205080204" pitchFamily="34" charset="-128"/>
              </a:rPr>
              <a:t>., Parpala, A. &amp; Lindblom-Ylänne, S. (</a:t>
            </a:r>
            <a:r>
              <a:rPr lang="en-US" sz="1200" dirty="0" smtClean="0">
                <a:ea typeface="ＭＳ Ｐゴシック" panose="020B0600070205080204" pitchFamily="34" charset="-128"/>
              </a:rPr>
              <a:t>2019a). </a:t>
            </a:r>
            <a:r>
              <a:rPr lang="en-US" sz="1200" dirty="0">
                <a:ea typeface="ＭＳ Ｐゴシック" panose="020B0600070205080204" pitchFamily="34" charset="-128"/>
              </a:rPr>
              <a:t>Complex interrelations between academic competences and students' approaches to learning - Mixed-methods study. Manuscript submitted for publication. </a:t>
            </a:r>
          </a:p>
          <a:p>
            <a:r>
              <a:rPr lang="en-US" sz="1200" dirty="0">
                <a:ea typeface="ＭＳ Ｐゴシック" panose="020B0600070205080204" pitchFamily="34" charset="-128"/>
              </a:rPr>
              <a:t>Tuononen, T., Parpala, A. &amp; Lindblom-Ylänne, S. (</a:t>
            </a:r>
            <a:r>
              <a:rPr lang="en-US" sz="1200" dirty="0" smtClean="0">
                <a:ea typeface="ＭＳ Ｐゴシック" panose="020B0600070205080204" pitchFamily="34" charset="-128"/>
              </a:rPr>
              <a:t>2019b). </a:t>
            </a:r>
            <a:r>
              <a:rPr lang="en-US" sz="1200" dirty="0">
                <a:ea typeface="ＭＳ Ｐゴシック" panose="020B0600070205080204" pitchFamily="34" charset="-128"/>
              </a:rPr>
              <a:t>Graduates’ evaluations of usefulness of university education, and early career success – A longitudinal study of the transition to working life. Assessment and Evaluation in Higher </a:t>
            </a:r>
            <a:r>
              <a:rPr lang="en-US" sz="1200" dirty="0" err="1">
                <a:ea typeface="ＭＳ Ｐゴシック" panose="020B0600070205080204" pitchFamily="34" charset="-128"/>
              </a:rPr>
              <a:t>Education.https</a:t>
            </a:r>
            <a:r>
              <a:rPr lang="en-US" sz="1200" dirty="0">
                <a:ea typeface="ＭＳ Ｐゴシック" panose="020B0600070205080204" pitchFamily="34" charset="-128"/>
              </a:rPr>
              <a:t>://doi.org/10.1080/02602938.2018.1524000 </a:t>
            </a:r>
          </a:p>
          <a:p>
            <a:r>
              <a:rPr lang="en-US" sz="1200" dirty="0">
                <a:ea typeface="ＭＳ Ｐゴシック" panose="020B0600070205080204" pitchFamily="34" charset="-128"/>
              </a:rPr>
              <a:t>Tuononen, T., Parpala, A. &amp; Lindblom-Ylänne, S. (2017). The transition from university to working life - An exploration of graduates perceptions of their academic competences. In  Higher Education Transitions -Theory and Research. </a:t>
            </a:r>
            <a:r>
              <a:rPr lang="en-US" sz="1200" dirty="0" err="1">
                <a:ea typeface="ＭＳ Ｐゴシック" panose="020B0600070205080204" pitchFamily="34" charset="-128"/>
              </a:rPr>
              <a:t>Kyndt</a:t>
            </a:r>
            <a:r>
              <a:rPr lang="en-US" sz="1200" dirty="0">
                <a:ea typeface="ＭＳ Ｐゴシック" panose="020B0600070205080204" pitchFamily="34" charset="-128"/>
              </a:rPr>
              <a:t>, E. </a:t>
            </a:r>
            <a:r>
              <a:rPr lang="en-US" sz="1200" dirty="0" err="1">
                <a:ea typeface="ＭＳ Ｐゴシック" panose="020B0600070205080204" pitchFamily="34" charset="-128"/>
              </a:rPr>
              <a:t>Donche</a:t>
            </a:r>
            <a:r>
              <a:rPr lang="en-US" sz="1200" dirty="0">
                <a:ea typeface="ＭＳ Ｐゴシック" panose="020B0600070205080204" pitchFamily="34" charset="-128"/>
              </a:rPr>
              <a:t>, V., </a:t>
            </a:r>
            <a:r>
              <a:rPr lang="en-US" sz="1200" dirty="0" err="1">
                <a:ea typeface="ＭＳ Ｐゴシック" panose="020B0600070205080204" pitchFamily="34" charset="-128"/>
              </a:rPr>
              <a:t>Trigwell</a:t>
            </a:r>
            <a:r>
              <a:rPr lang="en-US" sz="1200" dirty="0">
                <a:ea typeface="ＭＳ Ｐゴシック" panose="020B0600070205080204" pitchFamily="34" charset="-128"/>
              </a:rPr>
              <a:t>, K. &amp; Lindblom-Ylänne, S. (eds.) </a:t>
            </a:r>
            <a:r>
              <a:rPr lang="en-US" sz="1200" dirty="0" err="1">
                <a:ea typeface="ＭＳ Ｐゴシック" panose="020B0600070205080204" pitchFamily="34" charset="-128"/>
              </a:rPr>
              <a:t>Routledge:Taylor</a:t>
            </a:r>
            <a:r>
              <a:rPr lang="en-US" sz="1200" dirty="0">
                <a:ea typeface="ＭＳ Ｐゴシック" panose="020B0600070205080204" pitchFamily="34" charset="-128"/>
              </a:rPr>
              <a:t> &amp; Francis Group, 238-253.</a:t>
            </a:r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68760"/>
            <a:ext cx="7992887" cy="3744416"/>
          </a:xfrm>
        </p:spPr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Korkeakouluopintojen </a:t>
            </a:r>
            <a:r>
              <a:rPr lang="fi-FI" altLang="fi-FI" sz="1800" dirty="0">
                <a:ea typeface="ＭＳ Ｐゴシック" panose="020B0600070205080204" pitchFamily="34" charset="-128"/>
              </a:rPr>
              <a:t>tavoitteena on tukea </a:t>
            </a:r>
            <a:endParaRPr lang="fi-FI" altLang="fi-FI" sz="1800" dirty="0" smtClean="0">
              <a:ea typeface="ＭＳ Ｐゴシック" panose="020B0600070205080204" pitchFamily="34" charset="-128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opiskelijoiden </a:t>
            </a:r>
            <a:r>
              <a:rPr lang="fi-FI" altLang="fi-FI" sz="1800" dirty="0">
                <a:ea typeface="ＭＳ Ｐゴシック" panose="020B0600070205080204" pitchFamily="34" charset="-128"/>
              </a:rPr>
              <a:t>oman alan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asiantuntijuuden rakentumista,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koulutusalan </a:t>
            </a:r>
            <a:r>
              <a:rPr lang="fi-FI" altLang="fi-FI" sz="1800" dirty="0">
                <a:ea typeface="ＭＳ Ｐゴシック" panose="020B0600070205080204" pitchFamily="34" charset="-128"/>
              </a:rPr>
              <a:t>keskeisten tietojen ja taitojen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oppimista sekä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err="1">
                <a:ea typeface="ＭＳ Ｐゴシック" panose="020B0600070205080204" pitchFamily="34" charset="-128"/>
              </a:rPr>
              <a:t>geneeristen</a:t>
            </a:r>
            <a:r>
              <a:rPr lang="fi-FI" altLang="fi-FI" sz="1800" dirty="0">
                <a:ea typeface="ＭＳ Ｐゴシック" panose="020B0600070205080204" pitchFamily="34" charset="-128"/>
              </a:rPr>
              <a:t> taitojen ja työelämävalmiuksien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oppimista.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Korkeakouluopinnot </a:t>
            </a:r>
            <a:r>
              <a:rPr lang="fi-FI" altLang="fi-FI" sz="1800" dirty="0">
                <a:ea typeface="ＭＳ Ｐゴシック" panose="020B0600070205080204" pitchFamily="34" charset="-128"/>
              </a:rPr>
              <a:t>eivät aina tue </a:t>
            </a:r>
            <a:r>
              <a:rPr lang="fi-FI" altLang="fi-FI" sz="1800" dirty="0" err="1">
                <a:ea typeface="ＭＳ Ｐゴシック" panose="020B0600070205080204" pitchFamily="34" charset="-128"/>
              </a:rPr>
              <a:t>geneeristen</a:t>
            </a:r>
            <a:r>
              <a:rPr lang="fi-FI" altLang="fi-FI" sz="1800" dirty="0">
                <a:ea typeface="ＭＳ Ｐゴシック" panose="020B0600070205080204" pitchFamily="34" charset="-128"/>
              </a:rPr>
              <a:t> taitojen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kehittymistä (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Arum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&amp;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Roksa</a:t>
            </a:r>
            <a:r>
              <a:rPr lang="fi-FI" altLang="fi-FI" sz="1800" dirty="0">
                <a:ea typeface="ＭＳ Ｐゴシック" panose="020B0600070205080204" pitchFamily="34" charset="-128"/>
              </a:rPr>
              <a:t>, 2011;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Badcock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2011).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>
                <a:ea typeface="ＭＳ Ｐゴシック" panose="020B0600070205080204" pitchFamily="34" charset="-128"/>
              </a:rPr>
              <a:t>Osalla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korkeakouluopiskelijoista </a:t>
            </a:r>
            <a:r>
              <a:rPr lang="fi-FI" altLang="fi-FI" sz="1800" dirty="0">
                <a:ea typeface="ＭＳ Ｐゴシック" panose="020B0600070205080204" pitchFamily="34" charset="-128"/>
              </a:rPr>
              <a:t>vaikeuksia ilmiöiden omin sanoin ilmaisemisessa,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argumentoinnissa, tiedon arvioinnissa ja johtopäätöksien tekemisessä (esim.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Arum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 &amp; </a:t>
            </a:r>
            <a:r>
              <a:rPr lang="fi-FI" altLang="fi-FI" sz="1800" dirty="0" err="1" smtClean="0">
                <a:ea typeface="ＭＳ Ｐゴシック" panose="020B0600070205080204" pitchFamily="34" charset="-128"/>
              </a:rPr>
              <a:t>Roksa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, 2011; Hyytinen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2015).</a:t>
            </a:r>
            <a:endParaRPr lang="fi-FI" altLang="fi-FI" sz="1800" dirty="0">
              <a:ea typeface="ＭＳ Ｐゴシック" panose="020B0600070205080204" pitchFamily="34" charset="-128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>
                <a:ea typeface="ＭＳ Ｐゴシック" panose="020B0600070205080204" pitchFamily="34" charset="-128"/>
              </a:rPr>
              <a:t>Mitä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ovat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>
                <a:ea typeface="ＭＳ Ｐゴシック" panose="020B0600070205080204" pitchFamily="34" charset="-128"/>
              </a:rPr>
              <a:t>geneeriset</a:t>
            </a:r>
            <a:r>
              <a:rPr lang="en-US" altLang="fi-FI" dirty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taidot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ja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mihin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niitä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 </a:t>
            </a:r>
            <a:r>
              <a:rPr lang="en-US" altLang="fi-FI" dirty="0" err="1" smtClean="0">
                <a:ea typeface="ＭＳ Ｐゴシック" panose="020B0600070205080204" pitchFamily="34" charset="-128"/>
              </a:rPr>
              <a:t>tarvitaan</a:t>
            </a:r>
            <a:r>
              <a:rPr lang="en-US" altLang="fi-FI" dirty="0" smtClean="0">
                <a:ea typeface="ＭＳ Ｐゴシック" panose="020B0600070205080204" pitchFamily="34" charset="-128"/>
              </a:rPr>
              <a:t>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63" y="1268760"/>
            <a:ext cx="7961786" cy="4128815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Mitä ovat?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Käsitteellä </a:t>
            </a:r>
            <a:r>
              <a:rPr lang="fi-FI" altLang="fi-FI" sz="1800" dirty="0">
                <a:ea typeface="ＭＳ Ｐゴシック" panose="020B0600070205080204" pitchFamily="34" charset="-128"/>
              </a:rPr>
              <a:t>tarkoitetaan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yleistaitoja, joita tarvitaan kaikilla koulutusaloilla.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Usein </a:t>
            </a:r>
            <a:r>
              <a:rPr lang="fi-FI" altLang="fi-FI" sz="1800" dirty="0">
                <a:ea typeface="ＭＳ Ｐゴシック" panose="020B0600070205080204" pitchFamily="34" charset="-128"/>
              </a:rPr>
              <a:t>luetaan kuuluvaksi mm. kommunikaatiotaidot,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vuorovaikutustaidot ja </a:t>
            </a:r>
            <a:r>
              <a:rPr lang="fi-FI" altLang="fi-FI" sz="1800" dirty="0">
                <a:ea typeface="ＭＳ Ｐゴシック" panose="020B0600070205080204" pitchFamily="34" charset="-128"/>
              </a:rPr>
              <a:t>kriittisen ajattelun taidot (ml. tiedon analysointi ja suhteuttaminen, 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ongelmanratkaisu &amp; argumentointi).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Mihin tarvitaan?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Koulutusalakohtaisten tietojen ja taitojen oppimiseen (Hyytinen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2018; Utriainen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2017).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i-FI" altLang="fi-FI" sz="1800" dirty="0" smtClean="0">
                <a:ea typeface="ＭＳ Ｐゴシック" panose="020B0600070205080204" pitchFamily="34" charset="-128"/>
              </a:rPr>
              <a:t>Laadukkaaseen ja ymmärtämiseen tähtäävään oppimiseen (Tuononen </a:t>
            </a:r>
            <a:r>
              <a:rPr lang="fi-FI" altLang="fi-FI" sz="1800" i="1" dirty="0" smtClean="0">
                <a:ea typeface="ＭＳ Ｐゴシック" panose="020B0600070205080204" pitchFamily="34" charset="-128"/>
              </a:rPr>
              <a:t>et al</a:t>
            </a:r>
            <a:r>
              <a:rPr lang="fi-FI" altLang="fi-FI" sz="1800" dirty="0" smtClean="0">
                <a:ea typeface="ＭＳ Ｐゴシック" panose="020B0600070205080204" pitchFamily="34" charset="-128"/>
              </a:rPr>
              <a:t>., 2019a).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i-FI" sz="1800" dirty="0" smtClean="0"/>
              <a:t>Oman </a:t>
            </a:r>
            <a:r>
              <a:rPr lang="fi-FI" sz="1800" dirty="0"/>
              <a:t>alan </a:t>
            </a:r>
            <a:r>
              <a:rPr lang="fi-FI" sz="1800" dirty="0" smtClean="0"/>
              <a:t>asiantuntijuuden rakentumiseen, sillä </a:t>
            </a:r>
            <a:r>
              <a:rPr lang="fi-FI" sz="1800" dirty="0" err="1" smtClean="0"/>
              <a:t>geneeriset</a:t>
            </a:r>
            <a:r>
              <a:rPr lang="fi-FI" sz="1800" dirty="0" smtClean="0"/>
              <a:t> </a:t>
            </a:r>
            <a:r>
              <a:rPr lang="fi-FI" sz="1800" dirty="0"/>
              <a:t>taidot </a:t>
            </a:r>
            <a:r>
              <a:rPr lang="fi-FI" sz="1800" dirty="0" smtClean="0"/>
              <a:t>ovat myös </a:t>
            </a:r>
            <a:r>
              <a:rPr lang="en-US" sz="1800" dirty="0" err="1">
                <a:ea typeface="ＭＳ Ｐゴシック" panose="020B0600070205080204" pitchFamily="34" charset="-128"/>
              </a:rPr>
              <a:t>keskeisiä</a:t>
            </a:r>
            <a:r>
              <a:rPr lang="en-US" sz="1800" dirty="0">
                <a:ea typeface="ＭＳ Ｐゴシック" panose="020B0600070205080204" pitchFamily="34" charset="-128"/>
              </a:rPr>
              <a:t> </a:t>
            </a:r>
            <a:r>
              <a:rPr lang="en-US" sz="1800" dirty="0" err="1">
                <a:ea typeface="ＭＳ Ｐゴシック" panose="020B0600070205080204" pitchFamily="34" charset="-128"/>
              </a:rPr>
              <a:t>työelämätaitoja</a:t>
            </a:r>
            <a:r>
              <a:rPr lang="en-US" sz="1800" dirty="0">
                <a:ea typeface="ＭＳ Ｐゴシック" panose="020B0600070205080204" pitchFamily="34" charset="-128"/>
              </a:rPr>
              <a:t> (</a:t>
            </a:r>
            <a:r>
              <a:rPr lang="en-US" sz="1800" dirty="0" err="1">
                <a:ea typeface="ＭＳ Ｐゴシック" panose="020B0600070205080204" pitchFamily="34" charset="-128"/>
              </a:rPr>
              <a:t>Tuononen</a:t>
            </a:r>
            <a:r>
              <a:rPr lang="en-US" sz="1800" dirty="0">
                <a:ea typeface="ＭＳ Ｐゴシック" panose="020B0600070205080204" pitchFamily="34" charset="-128"/>
              </a:rPr>
              <a:t> </a:t>
            </a:r>
            <a:r>
              <a:rPr lang="en-US" sz="1800" i="1" dirty="0">
                <a:ea typeface="ＭＳ Ｐゴシック" panose="020B0600070205080204" pitchFamily="34" charset="-128"/>
              </a:rPr>
              <a:t>et al</a:t>
            </a:r>
            <a:r>
              <a:rPr lang="en-US" sz="1800" dirty="0">
                <a:ea typeface="ＭＳ Ｐゴシック" panose="020B0600070205080204" pitchFamily="34" charset="-128"/>
              </a:rPr>
              <a:t>., 2017, 2019b; Virtanen &amp; Tynjälä, 2018).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Kappas-hankkeen tavoitteet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5517"/>
            <a:ext cx="8280921" cy="4761755"/>
          </a:xfrm>
        </p:spPr>
        <p:txBody>
          <a:bodyPr/>
          <a:lstStyle/>
          <a:p>
            <a:r>
              <a:rPr lang="fi-FI" sz="1800" dirty="0" smtClean="0"/>
              <a:t>Hankkeen tavoitteena on tutkia</a:t>
            </a:r>
          </a:p>
          <a:p>
            <a:pPr marL="817200" lvl="1" indent="-457200">
              <a:buFont typeface="+mj-lt"/>
              <a:buAutoNum type="arabicPeriod"/>
            </a:pPr>
            <a:r>
              <a:rPr lang="fi-FI" sz="1800" dirty="0" smtClean="0"/>
              <a:t>millä </a:t>
            </a:r>
            <a:r>
              <a:rPr lang="fi-FI" sz="1800" dirty="0"/>
              <a:t>tasolla suomalaisten korkeakouluopiskelijoiden yleiset eli </a:t>
            </a:r>
            <a:r>
              <a:rPr lang="fi-FI" sz="1800" dirty="0" err="1"/>
              <a:t>geneeriset</a:t>
            </a:r>
            <a:r>
              <a:rPr lang="fi-FI" sz="1800" dirty="0"/>
              <a:t> taidot ovat, ja</a:t>
            </a:r>
          </a:p>
          <a:p>
            <a:pPr marL="817200" lvl="1" indent="-457200">
              <a:buFont typeface="+mj-lt"/>
              <a:buAutoNum type="arabicPeriod"/>
            </a:pPr>
            <a:r>
              <a:rPr lang="fi-FI" sz="1800" dirty="0"/>
              <a:t>miten taidot kehittyvät korkeakouluopintojen </a:t>
            </a:r>
            <a:r>
              <a:rPr lang="fi-FI" sz="1800" dirty="0" smtClean="0"/>
              <a:t>aikana, ja</a:t>
            </a:r>
          </a:p>
          <a:p>
            <a:pPr marL="817200" lvl="1" indent="-457200">
              <a:buFont typeface="+mj-lt"/>
              <a:buAutoNum type="arabicPeriod"/>
            </a:pPr>
            <a:r>
              <a:rPr lang="fi-FI" sz="1800" dirty="0"/>
              <a:t>m</a:t>
            </a:r>
            <a:r>
              <a:rPr lang="fi-FI" sz="1800" dirty="0" smtClean="0"/>
              <a:t>illaisia koulutusalakohtaisia eroja ja yhtäläisyyksiä opiskelijoiden </a:t>
            </a:r>
            <a:r>
              <a:rPr lang="fi-FI" sz="1800" dirty="0" err="1" smtClean="0"/>
              <a:t>geneerisissä</a:t>
            </a:r>
            <a:r>
              <a:rPr lang="fi-FI" sz="1800" dirty="0" smtClean="0"/>
              <a:t> taidoissa voidaan tunnistaa?</a:t>
            </a:r>
            <a:endParaRPr lang="fi-FI" sz="1800" dirty="0"/>
          </a:p>
          <a:p>
            <a:pPr marL="817200" lvl="1" indent="-457200">
              <a:buFont typeface="+mj-lt"/>
              <a:buAutoNum type="arabicPeriod"/>
            </a:pPr>
            <a:endParaRPr lang="fi-FI" sz="1100" dirty="0"/>
          </a:p>
          <a:p>
            <a:r>
              <a:rPr lang="fi-FI" sz="1800" dirty="0"/>
              <a:t>Yleisiksi taidoiksi määritellään tässä yhteydessä </a:t>
            </a:r>
          </a:p>
          <a:p>
            <a:pPr lvl="1"/>
            <a:r>
              <a:rPr lang="fi-FI" sz="1800" i="1" dirty="0"/>
              <a:t>Analyyttinen päättely ja arviointi </a:t>
            </a:r>
            <a:r>
              <a:rPr lang="fi-FI" sz="1800" dirty="0"/>
              <a:t>(miten opiskelija osaa identifioida vaihtoehtoisten perusteluiden heikkoudet ja vahvuudet sekä miten hän osaa erottaa luotettavat lähteet epäluotettavista),</a:t>
            </a:r>
          </a:p>
          <a:p>
            <a:pPr lvl="1"/>
            <a:r>
              <a:rPr lang="fi-FI" sz="1800" i="1" dirty="0"/>
              <a:t>Ongelmanratkaisu</a:t>
            </a:r>
            <a:r>
              <a:rPr lang="fi-FI" sz="1800" dirty="0"/>
              <a:t> (miten opiskelija osaa tunnistaa ongelmatilanteen ja ratkaista sen perustellusti),</a:t>
            </a:r>
          </a:p>
          <a:p>
            <a:pPr lvl="1"/>
            <a:r>
              <a:rPr lang="fi-FI" sz="1800" i="1" dirty="0" err="1"/>
              <a:t>Argumentatiivinen</a:t>
            </a:r>
            <a:r>
              <a:rPr lang="fi-FI" sz="1800" i="1" dirty="0"/>
              <a:t> kirjoittaminen </a:t>
            </a:r>
            <a:r>
              <a:rPr lang="fi-FI" sz="1800" dirty="0"/>
              <a:t>(tekstin vakuuttavuus ja argumentaation eheys; miten loogisesti ja selkeästi vastaus on rakennettu)</a:t>
            </a:r>
          </a:p>
          <a:p>
            <a:pPr lvl="1"/>
            <a:r>
              <a:rPr lang="fi-FI" sz="1800" i="1" dirty="0"/>
              <a:t>Oikeakielisyys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Arviointihankkeen koordinaatio ja toteuttajat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Koulutuksen</a:t>
            </a:r>
            <a:r>
              <a:rPr lang="en-US" dirty="0" smtClean="0"/>
              <a:t> </a:t>
            </a:r>
            <a:r>
              <a:rPr lang="en-US" dirty="0" err="1" smtClean="0"/>
              <a:t>tutkimuslaitos</a:t>
            </a:r>
            <a:r>
              <a:rPr lang="en-US" dirty="0" smtClean="0"/>
              <a:t> - Finnish Institute for Educational Research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0527"/>
              </p:ext>
            </p:extLst>
          </p:nvPr>
        </p:nvGraphicFramePr>
        <p:xfrm>
          <a:off x="107505" y="980728"/>
          <a:ext cx="849674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Osallistuvat korkeakoulut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90265"/>
              </p:ext>
            </p:extLst>
          </p:nvPr>
        </p:nvGraphicFramePr>
        <p:xfrm>
          <a:off x="468313" y="1268413"/>
          <a:ext cx="8135938" cy="4028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2275856897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157745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Ammattikorkeakoulut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Yliopistot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4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Hämeen 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Kaakkois</a:t>
                      </a:r>
                      <a:r>
                        <a:rPr lang="fi-FI" sz="1800" dirty="0" smtClean="0"/>
                        <a:t>-Suomen amk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Lapin 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Laurea-ammattikorkeakoulu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Metropolia 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Savonia-ammattikorkeakoulu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Tampereen ammattikorkeakoulu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Aalto-yliopisto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Helsingin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Itä-Suomen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Jyväskylän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Lappeenrannan teknillinen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Maanpuolustuskorkeakoulu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Oulun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err="1" smtClean="0"/>
                        <a:t>Svenska</a:t>
                      </a:r>
                      <a:r>
                        <a:rPr lang="fi-FI" sz="1800" dirty="0" smtClean="0"/>
                        <a:t> </a:t>
                      </a:r>
                      <a:r>
                        <a:rPr lang="fi-FI" sz="1800" dirty="0" err="1" smtClean="0"/>
                        <a:t>handelshögskolan</a:t>
                      </a:r>
                      <a:endParaRPr lang="fi-FI" sz="18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Taideyliopisto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Turun yliopisto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i-FI" sz="1800" dirty="0" smtClean="0"/>
                        <a:t>Åbo Akademi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08966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Valmistelutoimet (10/2018–5/2019)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Testin (CLA+ International) käännösten tarkistaminen (10–12/2018)</a:t>
            </a:r>
          </a:p>
          <a:p>
            <a:pPr lvl="1"/>
            <a:r>
              <a:rPr lang="fi-FI" dirty="0" smtClean="0"/>
              <a:t>Avoin kysymys (osaamistehtävä)</a:t>
            </a:r>
          </a:p>
          <a:p>
            <a:pPr lvl="1"/>
            <a:r>
              <a:rPr lang="fi-FI" dirty="0" smtClean="0"/>
              <a:t>Monivalintaosio (25 kysymystä)</a:t>
            </a:r>
          </a:p>
          <a:p>
            <a:pPr lvl="1"/>
            <a:r>
              <a:rPr lang="fi-FI" dirty="0" smtClean="0"/>
              <a:t>Taustatietokysely (~17+20 kysymystä)</a:t>
            </a:r>
          </a:p>
          <a:p>
            <a:pPr lvl="1"/>
            <a:r>
              <a:rPr lang="fi-FI" dirty="0" smtClean="0"/>
              <a:t>Käännökset suomeksi ja suomenruotsiksi</a:t>
            </a:r>
          </a:p>
          <a:p>
            <a:r>
              <a:rPr lang="fi-FI" dirty="0" smtClean="0"/>
              <a:t>Sähköisen testiympäristön valmistelu ja tarkistus (1–2/2019)</a:t>
            </a:r>
          </a:p>
          <a:p>
            <a:r>
              <a:rPr lang="fi-FI" dirty="0" smtClean="0"/>
              <a:t>Kognitiiviset laboratoriot (2–5/2019)</a:t>
            </a:r>
          </a:p>
          <a:p>
            <a:pPr lvl="1"/>
            <a:r>
              <a:rPr lang="fi-FI" dirty="0" smtClean="0"/>
              <a:t>käännösten ymmärrettävyyden testaus; ääneen ajattelun -metodi</a:t>
            </a:r>
          </a:p>
          <a:p>
            <a:pPr lvl="1"/>
            <a:r>
              <a:rPr lang="fi-FI" dirty="0" smtClean="0"/>
              <a:t>24 kpl á 2 h</a:t>
            </a:r>
          </a:p>
          <a:p>
            <a:pPr lvl="1"/>
            <a:r>
              <a:rPr lang="fi-FI" dirty="0" smtClean="0"/>
              <a:t>Amk – yliopisto, suomen- ja ruotsinkielisen opiskelijat &amp; alemman kk-tutkinnon aloittavat &amp; loppuvaiheen opiskelijat</a:t>
            </a:r>
          </a:p>
          <a:p>
            <a:pPr marL="360000" lvl="1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Aineiston keruun valmistelut (5/2019–12/2019)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Opiskelijoiden valinta ja ’rekrytointi’ (5–8/2019)</a:t>
            </a:r>
          </a:p>
          <a:p>
            <a:pPr lvl="1"/>
            <a:r>
              <a:rPr lang="fi-FI" dirty="0" smtClean="0"/>
              <a:t>Aloittavat (n = 100/kk) ja alemman kk-tutkinnon loppuvaiheen (n = 100/kk) opiskelijat</a:t>
            </a:r>
          </a:p>
          <a:p>
            <a:pPr lvl="1"/>
            <a:r>
              <a:rPr lang="fi-FI" dirty="0" smtClean="0"/>
              <a:t>Otanta: </a:t>
            </a:r>
          </a:p>
          <a:p>
            <a:pPr lvl="2"/>
            <a:r>
              <a:rPr lang="fi-FI" dirty="0" smtClean="0"/>
              <a:t>koulutusalojen kansallinen edustavuus</a:t>
            </a:r>
          </a:p>
          <a:p>
            <a:pPr lvl="2"/>
            <a:r>
              <a:rPr lang="fi-FI" dirty="0" smtClean="0"/>
              <a:t>poimitaan ryppäitä (luokkia) yksilöiden (opiskelijoiden) sijaan</a:t>
            </a:r>
          </a:p>
          <a:p>
            <a:pPr lvl="2"/>
            <a:r>
              <a:rPr lang="fi-FI" dirty="0"/>
              <a:t>p</a:t>
            </a:r>
            <a:r>
              <a:rPr lang="fi-FI" dirty="0" smtClean="0"/>
              <a:t>yritään ottamaan mahdollisuuksien mukaan korkeakoulujen toiveet koulutusalojen valinnassa</a:t>
            </a:r>
          </a:p>
          <a:p>
            <a:pPr lvl="1"/>
            <a:r>
              <a:rPr lang="fi-FI" dirty="0" smtClean="0"/>
              <a:t>Osallistuvien motivointi</a:t>
            </a:r>
          </a:p>
          <a:p>
            <a:r>
              <a:rPr lang="fi-FI" dirty="0" smtClean="0"/>
              <a:t>Korkeakoulujen yhdyshenkilöiden kouluttaminen (6–8/2019)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Testaus (9–12/2019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Testaus (9–12/2019)</a:t>
            </a:r>
          </a:p>
          <a:p>
            <a:pPr lvl="1"/>
            <a:r>
              <a:rPr lang="fi-FI" dirty="0"/>
              <a:t>Valvottu noin kaksi tuntia kestävä testitilanne</a:t>
            </a:r>
          </a:p>
          <a:p>
            <a:pPr lvl="1"/>
            <a:r>
              <a:rPr lang="fi-FI" dirty="0"/>
              <a:t>Tehdään tietokoneilla</a:t>
            </a:r>
          </a:p>
          <a:p>
            <a:pPr lvl="1"/>
            <a:r>
              <a:rPr lang="fi-FI" dirty="0"/>
              <a:t>Aloittavat opiskelijat tarkoitus testata osana </a:t>
            </a:r>
            <a:r>
              <a:rPr lang="fi-FI" dirty="0" smtClean="0"/>
              <a:t>orientaatioviikkoa tai mahdollisesti myöhemmin osana jotain yhteistä kurssia </a:t>
            </a:r>
            <a:endParaRPr lang="fi-FI" dirty="0"/>
          </a:p>
          <a:p>
            <a:pPr lvl="1"/>
            <a:r>
              <a:rPr lang="fi-FI" dirty="0"/>
              <a:t>Loppuvaiheen opiskelijat esim. osana alemman kk-tutkinnon </a:t>
            </a:r>
            <a:r>
              <a:rPr lang="fi-FI" dirty="0" smtClean="0"/>
              <a:t>tutkielmaopintoja</a:t>
            </a:r>
          </a:p>
          <a:p>
            <a:r>
              <a:rPr lang="fi-FI" dirty="0" smtClean="0"/>
              <a:t>Korkeakoulun vastuulla järjestää testit</a:t>
            </a:r>
          </a:p>
          <a:p>
            <a:pPr lvl="1"/>
            <a:r>
              <a:rPr lang="fi-FI" dirty="0" smtClean="0"/>
              <a:t>Tilat ja tietokoneet (testin voi tehdä myös omalla kannettavalla)</a:t>
            </a:r>
          </a:p>
          <a:p>
            <a:pPr lvl="1"/>
            <a:r>
              <a:rPr lang="fi-FI" dirty="0" smtClean="0"/>
              <a:t>Valvonta ja paikallinen tekninen tuki</a:t>
            </a:r>
          </a:p>
          <a:p>
            <a:r>
              <a:rPr lang="fi-FI" dirty="0" smtClean="0"/>
              <a:t>Korkeakoulujen yhdyshenkilöt koulutetaan testien järjestämiseen </a:t>
            </a:r>
          </a:p>
          <a:p>
            <a:r>
              <a:rPr lang="fi-FI" dirty="0" smtClean="0"/>
              <a:t>Kansallinen toteuttaja (KTL/HYPE) ja kansainvälinen koordinaattori (CAE) tarjoavat tukea mahdollisissa ongelmatilanteissa testauksen aikana.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986-E2EC-4828-92FA-A28A7667C20D}" type="datetime1">
              <a:rPr lang="fi-FI" smtClean="0"/>
              <a:pPr/>
              <a:t>20.2.2019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Koulutuksen tutkimuslaitos - Finnish Institute for Educational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ahtera_mallis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kautettu suunnittelumalli">
  <a:themeElements>
    <a:clrScheme name="1_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ukautettu suunnittelumalli">
      <a:majorFont>
        <a:latin typeface="Helvetica"/>
        <a:ea typeface=""/>
        <a:cs typeface=""/>
      </a:majorFont>
      <a:minorFont>
        <a:latin typeface="Helvetic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vaahtera_mallista</Template>
  <TotalTime>3265</TotalTime>
  <Words>1460</Words>
  <Application>Microsoft Office PowerPoint</Application>
  <PresentationFormat>Näytössä katseltava diaesitys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Helvetica</vt:lpstr>
      <vt:lpstr>Helvetica Condensed</vt:lpstr>
      <vt:lpstr>Wingdings</vt:lpstr>
      <vt:lpstr>vaahtera_mallista</vt:lpstr>
      <vt:lpstr>1_Mukautettu suunnittelumalli</vt:lpstr>
      <vt:lpstr>KAPPAS - Kor­keakou­luo­piske­li­joi­den op­pi­mis­tu­los­ten ar­vioin­ti Suo­mes­sa</vt:lpstr>
      <vt:lpstr>Taustaa</vt:lpstr>
      <vt:lpstr>Mitä ovat geneeriset taidot ja mihin niitä tarvitaan?</vt:lpstr>
      <vt:lpstr>Kappas-hankkeen tavoitteet</vt:lpstr>
      <vt:lpstr>Arviointihankkeen koordinaatio ja toteuttajat</vt:lpstr>
      <vt:lpstr>Osallistuvat korkeakoulut</vt:lpstr>
      <vt:lpstr>Valmistelutoimet (10/2018–5/2019)</vt:lpstr>
      <vt:lpstr>Aineiston keruun valmistelut (5/2019–12/2019)</vt:lpstr>
      <vt:lpstr>Testaus (9–12/2019)</vt:lpstr>
      <vt:lpstr>Pisteyttäminen, analyysi ja raportointi (2020)</vt:lpstr>
      <vt:lpstr>Opiskelijakohtainen palaute ja sähköinen ’arvomerkki’</vt:lpstr>
      <vt:lpstr>Esimerkit opiskelijapalautteessa ja ’arvomerkistä’</vt:lpstr>
      <vt:lpstr>Korkeakoulukohtainen raportti</vt:lpstr>
      <vt:lpstr>Lisätietoa hankkeessa</vt:lpstr>
      <vt:lpstr>Lähteet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Institute for Educational Research, FIER</dc:title>
  <dc:creator>Kirsi Häkämies</dc:creator>
  <cp:lastModifiedBy>Ursin, Jani</cp:lastModifiedBy>
  <cp:revision>537</cp:revision>
  <cp:lastPrinted>2018-12-05T09:25:36Z</cp:lastPrinted>
  <dcterms:created xsi:type="dcterms:W3CDTF">2011-08-11T07:33:19Z</dcterms:created>
  <dcterms:modified xsi:type="dcterms:W3CDTF">2019-02-20T09:23:36Z</dcterms:modified>
</cp:coreProperties>
</file>