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handoutMasterIdLst>
    <p:handoutMasterId r:id="rId19"/>
  </p:handoutMasterIdLst>
  <p:sldIdLst>
    <p:sldId id="298" r:id="rId3"/>
    <p:sldId id="317" r:id="rId4"/>
    <p:sldId id="318" r:id="rId5"/>
    <p:sldId id="308" r:id="rId6"/>
    <p:sldId id="302" r:id="rId7"/>
    <p:sldId id="307" r:id="rId8"/>
    <p:sldId id="305" r:id="rId9"/>
    <p:sldId id="309" r:id="rId10"/>
    <p:sldId id="312" r:id="rId11"/>
    <p:sldId id="310" r:id="rId12"/>
    <p:sldId id="313" r:id="rId13"/>
    <p:sldId id="315" r:id="rId14"/>
    <p:sldId id="314" r:id="rId15"/>
    <p:sldId id="311" r:id="rId16"/>
    <p:sldId id="320" r:id="rId17"/>
  </p:sldIdLst>
  <p:sldSz cx="9144000" cy="6858000" type="screen4x3"/>
  <p:notesSz cx="6669088" cy="98726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yytinen, Heidi M" initials="HHM" lastIdx="4" clrIdx="0">
    <p:extLst>
      <p:ext uri="{19B8F6BF-5375-455C-9EA6-DF929625EA0E}">
        <p15:presenceInfo xmlns:p15="http://schemas.microsoft.com/office/powerpoint/2012/main" userId="S-1-5-21-16020293-282541685-632688529-93521" providerId="AD"/>
      </p:ext>
    </p:extLst>
  </p:cmAuthor>
  <p:cmAuthor id="2" name="Melina Aarnikoivu" initials="MA" lastIdx="17" clrIdx="1">
    <p:extLst>
      <p:ext uri="{19B8F6BF-5375-455C-9EA6-DF929625EA0E}">
        <p15:presenceInfo xmlns:p15="http://schemas.microsoft.com/office/powerpoint/2012/main" userId="8e007af4d5a5497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6" autoAdjust="0"/>
    <p:restoredTop sz="74074" autoAdjust="0"/>
  </p:normalViewPr>
  <p:slideViewPr>
    <p:cSldViewPr>
      <p:cViewPr varScale="1">
        <p:scale>
          <a:sx n="85" d="100"/>
          <a:sy n="85" d="100"/>
        </p:scale>
        <p:origin x="217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3330" y="-108"/>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351D20-3F0B-4039-8B5C-1132D1DB4B61}" type="doc">
      <dgm:prSet loTypeId="urn:microsoft.com/office/officeart/2005/8/layout/target3" loCatId="list" qsTypeId="urn:microsoft.com/office/officeart/2005/8/quickstyle/simple3" qsCatId="simple" csTypeId="urn:microsoft.com/office/officeart/2005/8/colors/colorful4" csCatId="colorful" phldr="1"/>
      <dgm:spPr/>
      <dgm:t>
        <a:bodyPr/>
        <a:lstStyle/>
        <a:p>
          <a:endParaRPr lang="en-US"/>
        </a:p>
      </dgm:t>
    </dgm:pt>
    <dgm:pt modelId="{ADE70B45-FDC0-4851-B508-21446809FD4F}">
      <dgm:prSet phldrT="[Text]"/>
      <dgm:spPr/>
      <dgm:t>
        <a:bodyPr/>
        <a:lstStyle/>
        <a:p>
          <a:r>
            <a:rPr lang="en-US" dirty="0"/>
            <a:t>University of Jyväskylä: Finnish Institute for Educational Research (FIER)</a:t>
          </a:r>
        </a:p>
      </dgm:t>
    </dgm:pt>
    <dgm:pt modelId="{8C17936C-A0AF-4BCF-9BAC-CB21BE2A6768}" type="parTrans" cxnId="{1926A58C-9157-4BBA-91F6-FAD825229C6D}">
      <dgm:prSet/>
      <dgm:spPr/>
      <dgm:t>
        <a:bodyPr/>
        <a:lstStyle/>
        <a:p>
          <a:endParaRPr lang="en-US"/>
        </a:p>
      </dgm:t>
    </dgm:pt>
    <dgm:pt modelId="{EC7E3136-C31F-4BF2-826B-EEFEDCEE4E59}" type="sibTrans" cxnId="{1926A58C-9157-4BBA-91F6-FAD825229C6D}">
      <dgm:prSet/>
      <dgm:spPr/>
      <dgm:t>
        <a:bodyPr/>
        <a:lstStyle/>
        <a:p>
          <a:endParaRPr lang="en-US"/>
        </a:p>
      </dgm:t>
    </dgm:pt>
    <dgm:pt modelId="{B8521BFD-5298-49C1-BAE6-7D0F0FBD5C8B}">
      <dgm:prSet phldrT="[Text]" custT="1"/>
      <dgm:spPr/>
      <dgm:t>
        <a:bodyPr/>
        <a:lstStyle/>
        <a:p>
          <a:r>
            <a:rPr lang="en-GB" sz="800" b="0" noProof="0" dirty="0"/>
            <a:t>The national coordinator of the project.</a:t>
          </a:r>
        </a:p>
      </dgm:t>
    </dgm:pt>
    <dgm:pt modelId="{A5268C39-397B-4AF9-9FC7-76324C16EEAF}" type="parTrans" cxnId="{2CC6C61C-9B82-43C8-B136-1CC4ED2E8125}">
      <dgm:prSet/>
      <dgm:spPr/>
      <dgm:t>
        <a:bodyPr/>
        <a:lstStyle/>
        <a:p>
          <a:endParaRPr lang="en-US"/>
        </a:p>
      </dgm:t>
    </dgm:pt>
    <dgm:pt modelId="{D605A2DB-688F-4820-A2B3-128C74661823}" type="sibTrans" cxnId="{2CC6C61C-9B82-43C8-B136-1CC4ED2E8125}">
      <dgm:prSet/>
      <dgm:spPr/>
      <dgm:t>
        <a:bodyPr/>
        <a:lstStyle/>
        <a:p>
          <a:endParaRPr lang="en-US"/>
        </a:p>
      </dgm:t>
    </dgm:pt>
    <dgm:pt modelId="{92849207-7687-4C1B-99DA-0231F9A45FE5}">
      <dgm:prSet phldrT="[Text]"/>
      <dgm:spPr/>
      <dgm:t>
        <a:bodyPr/>
        <a:lstStyle/>
        <a:p>
          <a:r>
            <a:rPr lang="en-US" dirty="0">
              <a:solidFill>
                <a:schemeClr val="tx1"/>
              </a:solidFill>
            </a:rPr>
            <a:t>University of Helsinki: Centre for University Teaching and Learning (HYPE)</a:t>
          </a:r>
        </a:p>
      </dgm:t>
    </dgm:pt>
    <dgm:pt modelId="{BE9D9D6B-6A36-4C29-90FD-57A0EBF4746D}" type="parTrans" cxnId="{692E1B3A-D0D6-4192-9EA7-DBED9DD59492}">
      <dgm:prSet/>
      <dgm:spPr/>
      <dgm:t>
        <a:bodyPr/>
        <a:lstStyle/>
        <a:p>
          <a:endParaRPr lang="en-US"/>
        </a:p>
      </dgm:t>
    </dgm:pt>
    <dgm:pt modelId="{6AB48B07-2F79-4649-A56C-F5A8017D003F}" type="sibTrans" cxnId="{692E1B3A-D0D6-4192-9EA7-DBED9DD59492}">
      <dgm:prSet/>
      <dgm:spPr/>
      <dgm:t>
        <a:bodyPr/>
        <a:lstStyle/>
        <a:p>
          <a:endParaRPr lang="en-US"/>
        </a:p>
      </dgm:t>
    </dgm:pt>
    <dgm:pt modelId="{F25BCB59-FFFC-4802-981A-7DCD9970F831}">
      <dgm:prSet phldrT="[Text]" custT="1"/>
      <dgm:spPr/>
      <dgm:t>
        <a:bodyPr/>
        <a:lstStyle/>
        <a:p>
          <a:r>
            <a:rPr lang="en-GB" sz="800" b="0" noProof="0" dirty="0"/>
            <a:t>Responsible for implementing the cognitive laboratories, training the contact persons of HEIs, and implementing the tests at HEIs. HYPE participates in translating and adapting the tests, scoring training, and data analysis.</a:t>
          </a:r>
        </a:p>
      </dgm:t>
    </dgm:pt>
    <dgm:pt modelId="{1F04C65F-2ABC-4062-B0C0-88DD66B45338}" type="parTrans" cxnId="{A2AD658F-E3ED-44D6-9A0C-AEB233EF95EC}">
      <dgm:prSet/>
      <dgm:spPr/>
      <dgm:t>
        <a:bodyPr/>
        <a:lstStyle/>
        <a:p>
          <a:endParaRPr lang="en-US"/>
        </a:p>
      </dgm:t>
    </dgm:pt>
    <dgm:pt modelId="{AEFC4AB8-B71D-4433-922C-D7B73F0CDC84}" type="sibTrans" cxnId="{A2AD658F-E3ED-44D6-9A0C-AEB233EF95EC}">
      <dgm:prSet/>
      <dgm:spPr/>
      <dgm:t>
        <a:bodyPr/>
        <a:lstStyle/>
        <a:p>
          <a:endParaRPr lang="en-US"/>
        </a:p>
      </dgm:t>
    </dgm:pt>
    <dgm:pt modelId="{C5833898-88DB-4CB7-B141-9C631D39AE30}">
      <dgm:prSet custT="1"/>
      <dgm:spPr/>
      <dgm:t>
        <a:bodyPr/>
        <a:lstStyle/>
        <a:p>
          <a:pPr algn="ctr"/>
          <a:r>
            <a:rPr lang="en-US" sz="1700" dirty="0"/>
            <a:t>National support group</a:t>
          </a:r>
        </a:p>
      </dgm:t>
    </dgm:pt>
    <dgm:pt modelId="{D4E35C80-28E6-4D62-8432-951AB5C6CDD2}" type="parTrans" cxnId="{82D09A62-4A7B-4899-8B6B-F59115EF07C2}">
      <dgm:prSet/>
      <dgm:spPr/>
      <dgm:t>
        <a:bodyPr/>
        <a:lstStyle/>
        <a:p>
          <a:endParaRPr lang="en-US"/>
        </a:p>
      </dgm:t>
    </dgm:pt>
    <dgm:pt modelId="{817218C5-4BAE-4231-BAF3-8215A71179E5}" type="sibTrans" cxnId="{82D09A62-4A7B-4899-8B6B-F59115EF07C2}">
      <dgm:prSet/>
      <dgm:spPr/>
      <dgm:t>
        <a:bodyPr/>
        <a:lstStyle/>
        <a:p>
          <a:endParaRPr lang="en-US"/>
        </a:p>
      </dgm:t>
    </dgm:pt>
    <dgm:pt modelId="{4FDAAE2D-E0BD-4D75-AAF8-F69466ACAD78}">
      <dgm:prSet/>
      <dgm:spPr/>
      <dgm:t>
        <a:bodyPr/>
        <a:lstStyle/>
        <a:p>
          <a:r>
            <a:rPr lang="en-US" dirty="0"/>
            <a:t>Council for Aid to Education (CAE)</a:t>
          </a:r>
        </a:p>
      </dgm:t>
    </dgm:pt>
    <dgm:pt modelId="{559C24D7-C74A-4926-8592-A952DEE35040}" type="parTrans" cxnId="{31ED4627-DF5C-4436-8567-5C194B1DE37E}">
      <dgm:prSet/>
      <dgm:spPr/>
      <dgm:t>
        <a:bodyPr/>
        <a:lstStyle/>
        <a:p>
          <a:endParaRPr lang="en-US"/>
        </a:p>
      </dgm:t>
    </dgm:pt>
    <dgm:pt modelId="{F3BED76A-238F-4B3A-A1ED-4309B0D68AA3}" type="sibTrans" cxnId="{31ED4627-DF5C-4436-8567-5C194B1DE37E}">
      <dgm:prSet/>
      <dgm:spPr/>
      <dgm:t>
        <a:bodyPr/>
        <a:lstStyle/>
        <a:p>
          <a:endParaRPr lang="en-US"/>
        </a:p>
      </dgm:t>
    </dgm:pt>
    <dgm:pt modelId="{A6238CD9-5F4E-4A5D-9C61-9A5DC9BB9987}">
      <dgm:prSet custT="1"/>
      <dgm:spPr/>
      <dgm:t>
        <a:bodyPr/>
        <a:lstStyle/>
        <a:p>
          <a:r>
            <a:rPr lang="en-GB" sz="800" b="0" noProof="0" dirty="0"/>
            <a:t>The international coordinator and the developer of the CLA + International test. Contact person: Director of assessment services Kelly Rotholz.</a:t>
          </a:r>
        </a:p>
      </dgm:t>
    </dgm:pt>
    <dgm:pt modelId="{7F088D52-1832-4969-A2A8-E8F8B30F7050}" type="parTrans" cxnId="{556A8DDF-F524-44F6-8947-3F966A2C2C26}">
      <dgm:prSet/>
      <dgm:spPr/>
      <dgm:t>
        <a:bodyPr/>
        <a:lstStyle/>
        <a:p>
          <a:endParaRPr lang="en-US"/>
        </a:p>
      </dgm:t>
    </dgm:pt>
    <dgm:pt modelId="{2C2CE5AC-7482-4F19-8BB9-57BCB17E48ED}" type="sibTrans" cxnId="{556A8DDF-F524-44F6-8947-3F966A2C2C26}">
      <dgm:prSet/>
      <dgm:spPr/>
      <dgm:t>
        <a:bodyPr/>
        <a:lstStyle/>
        <a:p>
          <a:endParaRPr lang="en-US"/>
        </a:p>
      </dgm:t>
    </dgm:pt>
    <dgm:pt modelId="{8199B325-A5EA-457A-8940-8F8FFEBA439C}">
      <dgm:prSet custT="1"/>
      <dgm:spPr/>
      <dgm:t>
        <a:bodyPr/>
        <a:lstStyle/>
        <a:p>
          <a:r>
            <a:rPr lang="en-GB" sz="800" b="0" noProof="0" dirty="0"/>
            <a:t>The national project coordination. </a:t>
          </a:r>
        </a:p>
      </dgm:t>
    </dgm:pt>
    <dgm:pt modelId="{E03C7FEF-8B22-4F6C-AB95-DCBB27E844BA}" type="parTrans" cxnId="{F657A0D8-21D8-435F-B423-27A2C4076E9D}">
      <dgm:prSet/>
      <dgm:spPr/>
      <dgm:t>
        <a:bodyPr/>
        <a:lstStyle/>
        <a:p>
          <a:endParaRPr lang="en-US"/>
        </a:p>
      </dgm:t>
    </dgm:pt>
    <dgm:pt modelId="{EABB9845-2AB6-4543-AFE9-3215E4AA5412}" type="sibTrans" cxnId="{F657A0D8-21D8-435F-B423-27A2C4076E9D}">
      <dgm:prSet/>
      <dgm:spPr/>
      <dgm:t>
        <a:bodyPr/>
        <a:lstStyle/>
        <a:p>
          <a:endParaRPr lang="en-US"/>
        </a:p>
      </dgm:t>
    </dgm:pt>
    <dgm:pt modelId="{311070DB-415B-4170-B7A3-F2518EE8BA71}">
      <dgm:prSet phldrT="[Text]" custT="1"/>
      <dgm:spPr/>
      <dgm:t>
        <a:bodyPr/>
        <a:lstStyle/>
        <a:p>
          <a:r>
            <a:rPr lang="en-GB" sz="800" b="0" noProof="0" dirty="0"/>
            <a:t>Responsible for leading, organising, and administering the project, as well as for communications, translations of the tests and the test environment, selecting the students, analysing the data, and reporting.</a:t>
          </a:r>
        </a:p>
      </dgm:t>
    </dgm:pt>
    <dgm:pt modelId="{E3EC2731-7253-450F-AB32-1886932663D1}" type="parTrans" cxnId="{01B28E11-A05D-4992-A3DF-6BB9DCCBD604}">
      <dgm:prSet/>
      <dgm:spPr/>
      <dgm:t>
        <a:bodyPr/>
        <a:lstStyle/>
        <a:p>
          <a:endParaRPr lang="en-GB"/>
        </a:p>
      </dgm:t>
    </dgm:pt>
    <dgm:pt modelId="{F399990D-EB1B-40BA-A9A5-D536FD294BD0}" type="sibTrans" cxnId="{01B28E11-A05D-4992-A3DF-6BB9DCCBD604}">
      <dgm:prSet/>
      <dgm:spPr/>
      <dgm:t>
        <a:bodyPr/>
        <a:lstStyle/>
        <a:p>
          <a:endParaRPr lang="en-GB"/>
        </a:p>
      </dgm:t>
    </dgm:pt>
    <dgm:pt modelId="{FA60FEF9-AC15-4193-85EC-E91C6ADB26A8}">
      <dgm:prSet phldrT="[Text]" custT="1"/>
      <dgm:spPr/>
      <dgm:t>
        <a:bodyPr/>
        <a:lstStyle/>
        <a:p>
          <a:r>
            <a:rPr lang="en-GB" sz="800" b="0" noProof="0" dirty="0"/>
            <a:t>Project Manager Jani Ursin, Lead Scorer and Data Manager Kari Nissinen, proofreader for the Swedish translations Virva Nissinen, and the scorers.</a:t>
          </a:r>
        </a:p>
      </dgm:t>
    </dgm:pt>
    <dgm:pt modelId="{847F4C85-3BB0-4707-A2ED-64123123B9F2}" type="parTrans" cxnId="{DCDDAEE1-882B-420E-9143-F17AC0B317A1}">
      <dgm:prSet/>
      <dgm:spPr/>
      <dgm:t>
        <a:bodyPr/>
        <a:lstStyle/>
        <a:p>
          <a:endParaRPr lang="en-GB"/>
        </a:p>
      </dgm:t>
    </dgm:pt>
    <dgm:pt modelId="{8D0D6271-3622-498E-9804-B03F478E61C8}" type="sibTrans" cxnId="{DCDDAEE1-882B-420E-9143-F17AC0B317A1}">
      <dgm:prSet/>
      <dgm:spPr/>
      <dgm:t>
        <a:bodyPr/>
        <a:lstStyle/>
        <a:p>
          <a:endParaRPr lang="en-GB"/>
        </a:p>
      </dgm:t>
    </dgm:pt>
    <dgm:pt modelId="{17B47FA4-6EC3-4D5D-B520-6D0BCEA1AA80}">
      <dgm:prSet phldrT="[Text]" custT="1"/>
      <dgm:spPr/>
      <dgm:t>
        <a:bodyPr/>
        <a:lstStyle/>
        <a:p>
          <a:endParaRPr lang="en-GB" sz="800" b="0" noProof="0" dirty="0"/>
        </a:p>
      </dgm:t>
    </dgm:pt>
    <dgm:pt modelId="{E1C34B3F-5AFA-4A74-8D9B-D39E5DE3EA57}" type="parTrans" cxnId="{819250D7-F89E-4E25-8FFE-526F121C5B21}">
      <dgm:prSet/>
      <dgm:spPr/>
      <dgm:t>
        <a:bodyPr/>
        <a:lstStyle/>
        <a:p>
          <a:endParaRPr lang="en-GB"/>
        </a:p>
      </dgm:t>
    </dgm:pt>
    <dgm:pt modelId="{5241F7E9-9292-4736-A3A8-6792DDC1522D}" type="sibTrans" cxnId="{819250D7-F89E-4E25-8FFE-526F121C5B21}">
      <dgm:prSet/>
      <dgm:spPr/>
      <dgm:t>
        <a:bodyPr/>
        <a:lstStyle/>
        <a:p>
          <a:endParaRPr lang="en-GB"/>
        </a:p>
      </dgm:t>
    </dgm:pt>
    <dgm:pt modelId="{FFBB51DA-3D25-475D-BB59-B4E1EC16334D}">
      <dgm:prSet phldrT="[Text]" custT="1"/>
      <dgm:spPr/>
      <dgm:t>
        <a:bodyPr/>
        <a:lstStyle/>
        <a:p>
          <a:r>
            <a:rPr lang="en-GB" sz="800" b="0" noProof="0" dirty="0"/>
            <a:t>Deputy Project Manager Heidi Hyytinen, Professor Auli Toom, and Åsa Mickwitz, who is responsible for the implementation of the Swedish training and cognitive laboratories.</a:t>
          </a:r>
        </a:p>
      </dgm:t>
    </dgm:pt>
    <dgm:pt modelId="{4ACD3388-45C2-4B1E-892B-56D0D28A500B}" type="parTrans" cxnId="{DC2A5907-265D-49B6-8C53-13132784E8D9}">
      <dgm:prSet/>
      <dgm:spPr/>
      <dgm:t>
        <a:bodyPr/>
        <a:lstStyle/>
        <a:p>
          <a:endParaRPr lang="en-GB"/>
        </a:p>
      </dgm:t>
    </dgm:pt>
    <dgm:pt modelId="{D56425F8-6DFB-46E3-BB2C-F6D793C7B68C}" type="sibTrans" cxnId="{DC2A5907-265D-49B6-8C53-13132784E8D9}">
      <dgm:prSet/>
      <dgm:spPr/>
      <dgm:t>
        <a:bodyPr/>
        <a:lstStyle/>
        <a:p>
          <a:endParaRPr lang="en-GB"/>
        </a:p>
      </dgm:t>
    </dgm:pt>
    <dgm:pt modelId="{B48F870F-D858-4A52-8C6F-5D57A4392FBE}">
      <dgm:prSet custT="1"/>
      <dgm:spPr/>
      <dgm:t>
        <a:bodyPr/>
        <a:lstStyle/>
        <a:p>
          <a:r>
            <a:rPr lang="en-GB" sz="800" b="0" noProof="0" dirty="0"/>
            <a:t>Representatives from all HEIs that are participating and from the Finnish Ministry of Education and Culture (Chair: Counsellor for Education Maarit Palonen).</a:t>
          </a:r>
        </a:p>
      </dgm:t>
    </dgm:pt>
    <dgm:pt modelId="{2D0B42F5-4772-4135-9D7D-C3397B372FA9}" type="parTrans" cxnId="{385FDE33-31AC-4105-8DB4-487F00BD73C9}">
      <dgm:prSet/>
      <dgm:spPr/>
      <dgm:t>
        <a:bodyPr/>
        <a:lstStyle/>
        <a:p>
          <a:endParaRPr lang="en-GB"/>
        </a:p>
      </dgm:t>
    </dgm:pt>
    <dgm:pt modelId="{EC10AF85-A999-4876-A0B7-EBB769C09395}" type="sibTrans" cxnId="{385FDE33-31AC-4105-8DB4-487F00BD73C9}">
      <dgm:prSet/>
      <dgm:spPr/>
      <dgm:t>
        <a:bodyPr/>
        <a:lstStyle/>
        <a:p>
          <a:endParaRPr lang="en-GB"/>
        </a:p>
      </dgm:t>
    </dgm:pt>
    <dgm:pt modelId="{7AEAFB83-A16E-4526-87AE-A970F8C4AF6B}" type="pres">
      <dgm:prSet presAssocID="{93351D20-3F0B-4039-8B5C-1132D1DB4B61}" presName="Name0" presStyleCnt="0">
        <dgm:presLayoutVars>
          <dgm:chMax val="7"/>
          <dgm:dir/>
          <dgm:animLvl val="lvl"/>
          <dgm:resizeHandles val="exact"/>
        </dgm:presLayoutVars>
      </dgm:prSet>
      <dgm:spPr/>
      <dgm:t>
        <a:bodyPr/>
        <a:lstStyle/>
        <a:p>
          <a:endParaRPr lang="fi-FI"/>
        </a:p>
      </dgm:t>
    </dgm:pt>
    <dgm:pt modelId="{98EFBC75-D2D9-471B-8094-84B597E7524B}" type="pres">
      <dgm:prSet presAssocID="{C5833898-88DB-4CB7-B141-9C631D39AE30}" presName="circle1" presStyleLbl="node1" presStyleIdx="0" presStyleCnt="4"/>
      <dgm:spPr/>
    </dgm:pt>
    <dgm:pt modelId="{5AAF4D20-6A17-45F2-AD2F-F64F6CF72F00}" type="pres">
      <dgm:prSet presAssocID="{C5833898-88DB-4CB7-B141-9C631D39AE30}" presName="space" presStyleCnt="0"/>
      <dgm:spPr/>
    </dgm:pt>
    <dgm:pt modelId="{745486C3-970C-4827-B6AE-0960CBEE236D}" type="pres">
      <dgm:prSet presAssocID="{C5833898-88DB-4CB7-B141-9C631D39AE30}" presName="rect1" presStyleLbl="alignAcc1" presStyleIdx="0" presStyleCnt="4"/>
      <dgm:spPr/>
      <dgm:t>
        <a:bodyPr/>
        <a:lstStyle/>
        <a:p>
          <a:endParaRPr lang="fi-FI"/>
        </a:p>
      </dgm:t>
    </dgm:pt>
    <dgm:pt modelId="{42829ACA-DA30-4926-AFB6-31AD5B30C795}" type="pres">
      <dgm:prSet presAssocID="{ADE70B45-FDC0-4851-B508-21446809FD4F}" presName="vertSpace2" presStyleLbl="node1" presStyleIdx="0" presStyleCnt="4"/>
      <dgm:spPr/>
    </dgm:pt>
    <dgm:pt modelId="{211A5B91-7ADD-473F-9A2D-5F4DF93186E9}" type="pres">
      <dgm:prSet presAssocID="{ADE70B45-FDC0-4851-B508-21446809FD4F}" presName="circle2" presStyleLbl="node1" presStyleIdx="1" presStyleCnt="4"/>
      <dgm:spPr/>
    </dgm:pt>
    <dgm:pt modelId="{F0EEB673-676A-4295-AEE7-2E5058AB2D87}" type="pres">
      <dgm:prSet presAssocID="{ADE70B45-FDC0-4851-B508-21446809FD4F}" presName="rect2" presStyleLbl="alignAcc1" presStyleIdx="1" presStyleCnt="4"/>
      <dgm:spPr/>
      <dgm:t>
        <a:bodyPr/>
        <a:lstStyle/>
        <a:p>
          <a:endParaRPr lang="fi-FI"/>
        </a:p>
      </dgm:t>
    </dgm:pt>
    <dgm:pt modelId="{F894A55A-BE6A-4BDE-B93C-D19D8FB19436}" type="pres">
      <dgm:prSet presAssocID="{92849207-7687-4C1B-99DA-0231F9A45FE5}" presName="vertSpace3" presStyleLbl="node1" presStyleIdx="1" presStyleCnt="4"/>
      <dgm:spPr/>
    </dgm:pt>
    <dgm:pt modelId="{7B6F1732-6FE7-49EF-890F-C907C9E02E3E}" type="pres">
      <dgm:prSet presAssocID="{92849207-7687-4C1B-99DA-0231F9A45FE5}" presName="circle3" presStyleLbl="node1" presStyleIdx="2" presStyleCnt="4"/>
      <dgm:spPr/>
    </dgm:pt>
    <dgm:pt modelId="{10E345A6-84B1-4AEB-847A-04C38A4E8DEB}" type="pres">
      <dgm:prSet presAssocID="{92849207-7687-4C1B-99DA-0231F9A45FE5}" presName="rect3" presStyleLbl="alignAcc1" presStyleIdx="2" presStyleCnt="4"/>
      <dgm:spPr/>
      <dgm:t>
        <a:bodyPr/>
        <a:lstStyle/>
        <a:p>
          <a:endParaRPr lang="fi-FI"/>
        </a:p>
      </dgm:t>
    </dgm:pt>
    <dgm:pt modelId="{E6FBBD38-E549-44F5-8177-99A919466D31}" type="pres">
      <dgm:prSet presAssocID="{4FDAAE2D-E0BD-4D75-AAF8-F69466ACAD78}" presName="vertSpace4" presStyleLbl="node1" presStyleIdx="2" presStyleCnt="4"/>
      <dgm:spPr/>
    </dgm:pt>
    <dgm:pt modelId="{69CF6421-5A8F-4BD3-AE1C-6545A2A3F4E3}" type="pres">
      <dgm:prSet presAssocID="{4FDAAE2D-E0BD-4D75-AAF8-F69466ACAD78}" presName="circle4" presStyleLbl="node1" presStyleIdx="3" presStyleCnt="4"/>
      <dgm:spPr/>
    </dgm:pt>
    <dgm:pt modelId="{B97D325A-6F21-474A-ABBF-E53C9ED514C4}" type="pres">
      <dgm:prSet presAssocID="{4FDAAE2D-E0BD-4D75-AAF8-F69466ACAD78}" presName="rect4" presStyleLbl="alignAcc1" presStyleIdx="3" presStyleCnt="4"/>
      <dgm:spPr/>
      <dgm:t>
        <a:bodyPr/>
        <a:lstStyle/>
        <a:p>
          <a:endParaRPr lang="fi-FI"/>
        </a:p>
      </dgm:t>
    </dgm:pt>
    <dgm:pt modelId="{551D4013-E813-41D8-99BF-96F525BCDB3B}" type="pres">
      <dgm:prSet presAssocID="{C5833898-88DB-4CB7-B141-9C631D39AE30}" presName="rect1ParTx" presStyleLbl="alignAcc1" presStyleIdx="3" presStyleCnt="4">
        <dgm:presLayoutVars>
          <dgm:chMax val="1"/>
          <dgm:bulletEnabled val="1"/>
        </dgm:presLayoutVars>
      </dgm:prSet>
      <dgm:spPr/>
      <dgm:t>
        <a:bodyPr/>
        <a:lstStyle/>
        <a:p>
          <a:endParaRPr lang="fi-FI"/>
        </a:p>
      </dgm:t>
    </dgm:pt>
    <dgm:pt modelId="{86CB5895-02E3-47B2-96E8-1BFE2538D774}" type="pres">
      <dgm:prSet presAssocID="{C5833898-88DB-4CB7-B141-9C631D39AE30}" presName="rect1ChTx" presStyleLbl="alignAcc1" presStyleIdx="3" presStyleCnt="4">
        <dgm:presLayoutVars>
          <dgm:bulletEnabled val="1"/>
        </dgm:presLayoutVars>
      </dgm:prSet>
      <dgm:spPr/>
      <dgm:t>
        <a:bodyPr/>
        <a:lstStyle/>
        <a:p>
          <a:endParaRPr lang="fi-FI"/>
        </a:p>
      </dgm:t>
    </dgm:pt>
    <dgm:pt modelId="{AA19E44D-E79C-4DCA-9035-86827C93D091}" type="pres">
      <dgm:prSet presAssocID="{ADE70B45-FDC0-4851-B508-21446809FD4F}" presName="rect2ParTx" presStyleLbl="alignAcc1" presStyleIdx="3" presStyleCnt="4">
        <dgm:presLayoutVars>
          <dgm:chMax val="1"/>
          <dgm:bulletEnabled val="1"/>
        </dgm:presLayoutVars>
      </dgm:prSet>
      <dgm:spPr/>
      <dgm:t>
        <a:bodyPr/>
        <a:lstStyle/>
        <a:p>
          <a:endParaRPr lang="fi-FI"/>
        </a:p>
      </dgm:t>
    </dgm:pt>
    <dgm:pt modelId="{E2B94DC7-D706-418D-AED3-53DC64BD0358}" type="pres">
      <dgm:prSet presAssocID="{ADE70B45-FDC0-4851-B508-21446809FD4F}" presName="rect2ChTx" presStyleLbl="alignAcc1" presStyleIdx="3" presStyleCnt="4">
        <dgm:presLayoutVars>
          <dgm:bulletEnabled val="1"/>
        </dgm:presLayoutVars>
      </dgm:prSet>
      <dgm:spPr/>
      <dgm:t>
        <a:bodyPr/>
        <a:lstStyle/>
        <a:p>
          <a:endParaRPr lang="fi-FI"/>
        </a:p>
      </dgm:t>
    </dgm:pt>
    <dgm:pt modelId="{6E173562-7A50-49A1-B99F-A3D9FA6016D4}" type="pres">
      <dgm:prSet presAssocID="{92849207-7687-4C1B-99DA-0231F9A45FE5}" presName="rect3ParTx" presStyleLbl="alignAcc1" presStyleIdx="3" presStyleCnt="4">
        <dgm:presLayoutVars>
          <dgm:chMax val="1"/>
          <dgm:bulletEnabled val="1"/>
        </dgm:presLayoutVars>
      </dgm:prSet>
      <dgm:spPr/>
      <dgm:t>
        <a:bodyPr/>
        <a:lstStyle/>
        <a:p>
          <a:endParaRPr lang="fi-FI"/>
        </a:p>
      </dgm:t>
    </dgm:pt>
    <dgm:pt modelId="{9BDD121A-7ED6-4090-834C-00A8ADD29535}" type="pres">
      <dgm:prSet presAssocID="{92849207-7687-4C1B-99DA-0231F9A45FE5}" presName="rect3ChTx" presStyleLbl="alignAcc1" presStyleIdx="3" presStyleCnt="4" custScaleY="124758" custLinFactNeighborX="7" custLinFactNeighborY="10940">
        <dgm:presLayoutVars>
          <dgm:bulletEnabled val="1"/>
        </dgm:presLayoutVars>
      </dgm:prSet>
      <dgm:spPr/>
      <dgm:t>
        <a:bodyPr/>
        <a:lstStyle/>
        <a:p>
          <a:endParaRPr lang="fi-FI"/>
        </a:p>
      </dgm:t>
    </dgm:pt>
    <dgm:pt modelId="{9953B461-FE8C-4287-8A70-F4C72981E11D}" type="pres">
      <dgm:prSet presAssocID="{4FDAAE2D-E0BD-4D75-AAF8-F69466ACAD78}" presName="rect4ParTx" presStyleLbl="alignAcc1" presStyleIdx="3" presStyleCnt="4">
        <dgm:presLayoutVars>
          <dgm:chMax val="1"/>
          <dgm:bulletEnabled val="1"/>
        </dgm:presLayoutVars>
      </dgm:prSet>
      <dgm:spPr/>
      <dgm:t>
        <a:bodyPr/>
        <a:lstStyle/>
        <a:p>
          <a:endParaRPr lang="fi-FI"/>
        </a:p>
      </dgm:t>
    </dgm:pt>
    <dgm:pt modelId="{9006CC9D-6A5E-44FE-BDE2-C17F10ACFB1D}" type="pres">
      <dgm:prSet presAssocID="{4FDAAE2D-E0BD-4D75-AAF8-F69466ACAD78}" presName="rect4ChTx" presStyleLbl="alignAcc1" presStyleIdx="3" presStyleCnt="4">
        <dgm:presLayoutVars>
          <dgm:bulletEnabled val="1"/>
        </dgm:presLayoutVars>
      </dgm:prSet>
      <dgm:spPr/>
      <dgm:t>
        <a:bodyPr/>
        <a:lstStyle/>
        <a:p>
          <a:endParaRPr lang="fi-FI"/>
        </a:p>
      </dgm:t>
    </dgm:pt>
  </dgm:ptLst>
  <dgm:cxnLst>
    <dgm:cxn modelId="{8C219358-7099-430B-AC6A-603955FCBCDA}" type="presOf" srcId="{311070DB-415B-4170-B7A3-F2518EE8BA71}" destId="{E2B94DC7-D706-418D-AED3-53DC64BD0358}" srcOrd="0" destOrd="1" presId="urn:microsoft.com/office/officeart/2005/8/layout/target3"/>
    <dgm:cxn modelId="{819250D7-F89E-4E25-8FFE-526F121C5B21}" srcId="{92849207-7687-4C1B-99DA-0231F9A45FE5}" destId="{17B47FA4-6EC3-4D5D-B520-6D0BCEA1AA80}" srcOrd="2" destOrd="0" parTransId="{E1C34B3F-5AFA-4A74-8D9B-D39E5DE3EA57}" sibTransId="{5241F7E9-9292-4736-A3A8-6792DDC1522D}"/>
    <dgm:cxn modelId="{9FD394B9-609D-4A4F-8801-39D8B10B6428}" type="presOf" srcId="{B48F870F-D858-4A52-8C6F-5D57A4392FBE}" destId="{86CB5895-02E3-47B2-96E8-1BFE2538D774}" srcOrd="0" destOrd="1" presId="urn:microsoft.com/office/officeart/2005/8/layout/target3"/>
    <dgm:cxn modelId="{370E92A0-52C9-4EDE-A540-5D4E938F4368}" type="presOf" srcId="{93351D20-3F0B-4039-8B5C-1132D1DB4B61}" destId="{7AEAFB83-A16E-4526-87AE-A970F8C4AF6B}" srcOrd="0" destOrd="0" presId="urn:microsoft.com/office/officeart/2005/8/layout/target3"/>
    <dgm:cxn modelId="{EE72F147-F5F2-4E0A-B805-794769E11E69}" type="presOf" srcId="{FA60FEF9-AC15-4193-85EC-E91C6ADB26A8}" destId="{E2B94DC7-D706-418D-AED3-53DC64BD0358}" srcOrd="0" destOrd="2" presId="urn:microsoft.com/office/officeart/2005/8/layout/target3"/>
    <dgm:cxn modelId="{6627D8FA-14BA-48C8-BAE3-9B9A3DDEAC50}" type="presOf" srcId="{4FDAAE2D-E0BD-4D75-AAF8-F69466ACAD78}" destId="{9953B461-FE8C-4287-8A70-F4C72981E11D}" srcOrd="1" destOrd="0" presId="urn:microsoft.com/office/officeart/2005/8/layout/target3"/>
    <dgm:cxn modelId="{A31710B3-09B2-4EF1-904D-72C2BC37A3B7}" type="presOf" srcId="{4FDAAE2D-E0BD-4D75-AAF8-F69466ACAD78}" destId="{B97D325A-6F21-474A-ABBF-E53C9ED514C4}" srcOrd="0" destOrd="0" presId="urn:microsoft.com/office/officeart/2005/8/layout/target3"/>
    <dgm:cxn modelId="{0D288C13-9C43-4182-9CEE-978A86A88FC2}" type="presOf" srcId="{ADE70B45-FDC0-4851-B508-21446809FD4F}" destId="{AA19E44D-E79C-4DCA-9035-86827C93D091}" srcOrd="1" destOrd="0" presId="urn:microsoft.com/office/officeart/2005/8/layout/target3"/>
    <dgm:cxn modelId="{BF1650D6-3B08-444F-AA84-9AF0ED1597BE}" type="presOf" srcId="{A6238CD9-5F4E-4A5D-9C61-9A5DC9BB9987}" destId="{9006CC9D-6A5E-44FE-BDE2-C17F10ACFB1D}" srcOrd="0" destOrd="0" presId="urn:microsoft.com/office/officeart/2005/8/layout/target3"/>
    <dgm:cxn modelId="{556A8DDF-F524-44F6-8947-3F966A2C2C26}" srcId="{4FDAAE2D-E0BD-4D75-AAF8-F69466ACAD78}" destId="{A6238CD9-5F4E-4A5D-9C61-9A5DC9BB9987}" srcOrd="0" destOrd="0" parTransId="{7F088D52-1832-4969-A2A8-E8F8B30F7050}" sibTransId="{2C2CE5AC-7482-4F19-8BB9-57BCB17E48ED}"/>
    <dgm:cxn modelId="{6C2210DD-0AEC-4A6D-800E-3DAF2AA307E6}" type="presOf" srcId="{F25BCB59-FFFC-4802-981A-7DCD9970F831}" destId="{9BDD121A-7ED6-4090-834C-00A8ADD29535}" srcOrd="0" destOrd="0" presId="urn:microsoft.com/office/officeart/2005/8/layout/target3"/>
    <dgm:cxn modelId="{DC2A5907-265D-49B6-8C53-13132784E8D9}" srcId="{92849207-7687-4C1B-99DA-0231F9A45FE5}" destId="{FFBB51DA-3D25-475D-BB59-B4E1EC16334D}" srcOrd="1" destOrd="0" parTransId="{4ACD3388-45C2-4B1E-892B-56D0D28A500B}" sibTransId="{D56425F8-6DFB-46E3-BB2C-F6D793C7B68C}"/>
    <dgm:cxn modelId="{D98CB88A-CCAB-4AD2-9A92-01786F012675}" type="presOf" srcId="{B8521BFD-5298-49C1-BAE6-7D0F0FBD5C8B}" destId="{E2B94DC7-D706-418D-AED3-53DC64BD0358}" srcOrd="0" destOrd="0" presId="urn:microsoft.com/office/officeart/2005/8/layout/target3"/>
    <dgm:cxn modelId="{65E738AA-3284-4EC4-9B93-2C2BFD148610}" type="presOf" srcId="{FFBB51DA-3D25-475D-BB59-B4E1EC16334D}" destId="{9BDD121A-7ED6-4090-834C-00A8ADD29535}" srcOrd="0" destOrd="1" presId="urn:microsoft.com/office/officeart/2005/8/layout/target3"/>
    <dgm:cxn modelId="{F657A0D8-21D8-435F-B423-27A2C4076E9D}" srcId="{C5833898-88DB-4CB7-B141-9C631D39AE30}" destId="{8199B325-A5EA-457A-8940-8F8FFEBA439C}" srcOrd="0" destOrd="0" parTransId="{E03C7FEF-8B22-4F6C-AB95-DCBB27E844BA}" sibTransId="{EABB9845-2AB6-4543-AFE9-3215E4AA5412}"/>
    <dgm:cxn modelId="{838B7DD4-6EAE-468A-A69F-AA85DA945674}" type="presOf" srcId="{92849207-7687-4C1B-99DA-0231F9A45FE5}" destId="{6E173562-7A50-49A1-B99F-A3D9FA6016D4}" srcOrd="1" destOrd="0" presId="urn:microsoft.com/office/officeart/2005/8/layout/target3"/>
    <dgm:cxn modelId="{01B28E11-A05D-4992-A3DF-6BB9DCCBD604}" srcId="{ADE70B45-FDC0-4851-B508-21446809FD4F}" destId="{311070DB-415B-4170-B7A3-F2518EE8BA71}" srcOrd="1" destOrd="0" parTransId="{E3EC2731-7253-450F-AB32-1886932663D1}" sibTransId="{F399990D-EB1B-40BA-A9A5-D536FD294BD0}"/>
    <dgm:cxn modelId="{C083C922-564E-4B09-BA19-010F86CD8127}" type="presOf" srcId="{C5833898-88DB-4CB7-B141-9C631D39AE30}" destId="{745486C3-970C-4827-B6AE-0960CBEE236D}" srcOrd="0" destOrd="0" presId="urn:microsoft.com/office/officeart/2005/8/layout/target3"/>
    <dgm:cxn modelId="{DCDDAEE1-882B-420E-9143-F17AC0B317A1}" srcId="{ADE70B45-FDC0-4851-B508-21446809FD4F}" destId="{FA60FEF9-AC15-4193-85EC-E91C6ADB26A8}" srcOrd="2" destOrd="0" parTransId="{847F4C85-3BB0-4707-A2ED-64123123B9F2}" sibTransId="{8D0D6271-3622-498E-9804-B03F478E61C8}"/>
    <dgm:cxn modelId="{2CC6C61C-9B82-43C8-B136-1CC4ED2E8125}" srcId="{ADE70B45-FDC0-4851-B508-21446809FD4F}" destId="{B8521BFD-5298-49C1-BAE6-7D0F0FBD5C8B}" srcOrd="0" destOrd="0" parTransId="{A5268C39-397B-4AF9-9FC7-76324C16EEAF}" sibTransId="{D605A2DB-688F-4820-A2B3-128C74661823}"/>
    <dgm:cxn modelId="{3E291451-0020-49DD-9AE6-CEF76B862EF7}" type="presOf" srcId="{C5833898-88DB-4CB7-B141-9C631D39AE30}" destId="{551D4013-E813-41D8-99BF-96F525BCDB3B}" srcOrd="1" destOrd="0" presId="urn:microsoft.com/office/officeart/2005/8/layout/target3"/>
    <dgm:cxn modelId="{82D09A62-4A7B-4899-8B6B-F59115EF07C2}" srcId="{93351D20-3F0B-4039-8B5C-1132D1DB4B61}" destId="{C5833898-88DB-4CB7-B141-9C631D39AE30}" srcOrd="0" destOrd="0" parTransId="{D4E35C80-28E6-4D62-8432-951AB5C6CDD2}" sibTransId="{817218C5-4BAE-4231-BAF3-8215A71179E5}"/>
    <dgm:cxn modelId="{29C7A6EB-381A-42FC-BBE5-DE0471C4A9C3}" type="presOf" srcId="{ADE70B45-FDC0-4851-B508-21446809FD4F}" destId="{F0EEB673-676A-4295-AEE7-2E5058AB2D87}" srcOrd="0" destOrd="0" presId="urn:microsoft.com/office/officeart/2005/8/layout/target3"/>
    <dgm:cxn modelId="{A9EA6A73-6603-48EC-9DCC-7104C0724044}" type="presOf" srcId="{92849207-7687-4C1B-99DA-0231F9A45FE5}" destId="{10E345A6-84B1-4AEB-847A-04C38A4E8DEB}" srcOrd="0" destOrd="0" presId="urn:microsoft.com/office/officeart/2005/8/layout/target3"/>
    <dgm:cxn modelId="{A1193A95-EE4C-4A74-8172-8BA77182E346}" type="presOf" srcId="{8199B325-A5EA-457A-8940-8F8FFEBA439C}" destId="{86CB5895-02E3-47B2-96E8-1BFE2538D774}" srcOrd="0" destOrd="0" presId="urn:microsoft.com/office/officeart/2005/8/layout/target3"/>
    <dgm:cxn modelId="{A2AD658F-E3ED-44D6-9A0C-AEB233EF95EC}" srcId="{92849207-7687-4C1B-99DA-0231F9A45FE5}" destId="{F25BCB59-FFFC-4802-981A-7DCD9970F831}" srcOrd="0" destOrd="0" parTransId="{1F04C65F-2ABC-4062-B0C0-88DD66B45338}" sibTransId="{AEFC4AB8-B71D-4433-922C-D7B73F0CDC84}"/>
    <dgm:cxn modelId="{692E1B3A-D0D6-4192-9EA7-DBED9DD59492}" srcId="{93351D20-3F0B-4039-8B5C-1132D1DB4B61}" destId="{92849207-7687-4C1B-99DA-0231F9A45FE5}" srcOrd="2" destOrd="0" parTransId="{BE9D9D6B-6A36-4C29-90FD-57A0EBF4746D}" sibTransId="{6AB48B07-2F79-4649-A56C-F5A8017D003F}"/>
    <dgm:cxn modelId="{385FDE33-31AC-4105-8DB4-487F00BD73C9}" srcId="{C5833898-88DB-4CB7-B141-9C631D39AE30}" destId="{B48F870F-D858-4A52-8C6F-5D57A4392FBE}" srcOrd="1" destOrd="0" parTransId="{2D0B42F5-4772-4135-9D7D-C3397B372FA9}" sibTransId="{EC10AF85-A999-4876-A0B7-EBB769C09395}"/>
    <dgm:cxn modelId="{1926A58C-9157-4BBA-91F6-FAD825229C6D}" srcId="{93351D20-3F0B-4039-8B5C-1132D1DB4B61}" destId="{ADE70B45-FDC0-4851-B508-21446809FD4F}" srcOrd="1" destOrd="0" parTransId="{8C17936C-A0AF-4BCF-9BAC-CB21BE2A6768}" sibTransId="{EC7E3136-C31F-4BF2-826B-EEFEDCEE4E59}"/>
    <dgm:cxn modelId="{F1C3C8BF-68A1-47D4-9DF0-084291FCA070}" type="presOf" srcId="{17B47FA4-6EC3-4D5D-B520-6D0BCEA1AA80}" destId="{9BDD121A-7ED6-4090-834C-00A8ADD29535}" srcOrd="0" destOrd="2" presId="urn:microsoft.com/office/officeart/2005/8/layout/target3"/>
    <dgm:cxn modelId="{31ED4627-DF5C-4436-8567-5C194B1DE37E}" srcId="{93351D20-3F0B-4039-8B5C-1132D1DB4B61}" destId="{4FDAAE2D-E0BD-4D75-AAF8-F69466ACAD78}" srcOrd="3" destOrd="0" parTransId="{559C24D7-C74A-4926-8592-A952DEE35040}" sibTransId="{F3BED76A-238F-4B3A-A1ED-4309B0D68AA3}"/>
    <dgm:cxn modelId="{22580AAD-CE30-4A05-99B9-967B1FD49447}" type="presParOf" srcId="{7AEAFB83-A16E-4526-87AE-A970F8C4AF6B}" destId="{98EFBC75-D2D9-471B-8094-84B597E7524B}" srcOrd="0" destOrd="0" presId="urn:microsoft.com/office/officeart/2005/8/layout/target3"/>
    <dgm:cxn modelId="{6979FEBD-D7E8-4C23-B0F7-A8AA65E40C01}" type="presParOf" srcId="{7AEAFB83-A16E-4526-87AE-A970F8C4AF6B}" destId="{5AAF4D20-6A17-45F2-AD2F-F64F6CF72F00}" srcOrd="1" destOrd="0" presId="urn:microsoft.com/office/officeart/2005/8/layout/target3"/>
    <dgm:cxn modelId="{9AE4FF06-E853-4D3A-BFF7-573EC15E1C9C}" type="presParOf" srcId="{7AEAFB83-A16E-4526-87AE-A970F8C4AF6B}" destId="{745486C3-970C-4827-B6AE-0960CBEE236D}" srcOrd="2" destOrd="0" presId="urn:microsoft.com/office/officeart/2005/8/layout/target3"/>
    <dgm:cxn modelId="{32745AE5-79B9-49D3-953B-FCE3758D279C}" type="presParOf" srcId="{7AEAFB83-A16E-4526-87AE-A970F8C4AF6B}" destId="{42829ACA-DA30-4926-AFB6-31AD5B30C795}" srcOrd="3" destOrd="0" presId="urn:microsoft.com/office/officeart/2005/8/layout/target3"/>
    <dgm:cxn modelId="{6FE7D4E4-C219-44A7-81BE-AC676E2B1FD1}" type="presParOf" srcId="{7AEAFB83-A16E-4526-87AE-A970F8C4AF6B}" destId="{211A5B91-7ADD-473F-9A2D-5F4DF93186E9}" srcOrd="4" destOrd="0" presId="urn:microsoft.com/office/officeart/2005/8/layout/target3"/>
    <dgm:cxn modelId="{48CB67EB-8F4D-46D3-B2E4-99FC9F23F379}" type="presParOf" srcId="{7AEAFB83-A16E-4526-87AE-A970F8C4AF6B}" destId="{F0EEB673-676A-4295-AEE7-2E5058AB2D87}" srcOrd="5" destOrd="0" presId="urn:microsoft.com/office/officeart/2005/8/layout/target3"/>
    <dgm:cxn modelId="{1C4DBDA4-2D82-4C97-B282-DE34FB62E347}" type="presParOf" srcId="{7AEAFB83-A16E-4526-87AE-A970F8C4AF6B}" destId="{F894A55A-BE6A-4BDE-B93C-D19D8FB19436}" srcOrd="6" destOrd="0" presId="urn:microsoft.com/office/officeart/2005/8/layout/target3"/>
    <dgm:cxn modelId="{3A4089D3-05C6-4436-B834-CFED6682C181}" type="presParOf" srcId="{7AEAFB83-A16E-4526-87AE-A970F8C4AF6B}" destId="{7B6F1732-6FE7-49EF-890F-C907C9E02E3E}" srcOrd="7" destOrd="0" presId="urn:microsoft.com/office/officeart/2005/8/layout/target3"/>
    <dgm:cxn modelId="{DAAE3180-F2D9-47DE-820C-0F0EB925B93C}" type="presParOf" srcId="{7AEAFB83-A16E-4526-87AE-A970F8C4AF6B}" destId="{10E345A6-84B1-4AEB-847A-04C38A4E8DEB}" srcOrd="8" destOrd="0" presId="urn:microsoft.com/office/officeart/2005/8/layout/target3"/>
    <dgm:cxn modelId="{7C47E624-0800-4C19-8650-95F8330B6C17}" type="presParOf" srcId="{7AEAFB83-A16E-4526-87AE-A970F8C4AF6B}" destId="{E6FBBD38-E549-44F5-8177-99A919466D31}" srcOrd="9" destOrd="0" presId="urn:microsoft.com/office/officeart/2005/8/layout/target3"/>
    <dgm:cxn modelId="{064DDCC8-53D5-4851-BC26-548B1242B016}" type="presParOf" srcId="{7AEAFB83-A16E-4526-87AE-A970F8C4AF6B}" destId="{69CF6421-5A8F-4BD3-AE1C-6545A2A3F4E3}" srcOrd="10" destOrd="0" presId="urn:microsoft.com/office/officeart/2005/8/layout/target3"/>
    <dgm:cxn modelId="{767AD760-F501-4C4D-A4E1-27E531BBA9AE}" type="presParOf" srcId="{7AEAFB83-A16E-4526-87AE-A970F8C4AF6B}" destId="{B97D325A-6F21-474A-ABBF-E53C9ED514C4}" srcOrd="11" destOrd="0" presId="urn:microsoft.com/office/officeart/2005/8/layout/target3"/>
    <dgm:cxn modelId="{4ABD7B15-FEB4-48FE-B7AF-DF7F30E6DD7B}" type="presParOf" srcId="{7AEAFB83-A16E-4526-87AE-A970F8C4AF6B}" destId="{551D4013-E813-41D8-99BF-96F525BCDB3B}" srcOrd="12" destOrd="0" presId="urn:microsoft.com/office/officeart/2005/8/layout/target3"/>
    <dgm:cxn modelId="{39D5ABDA-9C0B-45DB-AA30-9FBE3A8A3697}" type="presParOf" srcId="{7AEAFB83-A16E-4526-87AE-A970F8C4AF6B}" destId="{86CB5895-02E3-47B2-96E8-1BFE2538D774}" srcOrd="13" destOrd="0" presId="urn:microsoft.com/office/officeart/2005/8/layout/target3"/>
    <dgm:cxn modelId="{F00CD1E4-700A-48E5-88D5-8515FD174112}" type="presParOf" srcId="{7AEAFB83-A16E-4526-87AE-A970F8C4AF6B}" destId="{AA19E44D-E79C-4DCA-9035-86827C93D091}" srcOrd="14" destOrd="0" presId="urn:microsoft.com/office/officeart/2005/8/layout/target3"/>
    <dgm:cxn modelId="{8B95626C-2C29-4257-BA60-8B729D3055DA}" type="presParOf" srcId="{7AEAFB83-A16E-4526-87AE-A970F8C4AF6B}" destId="{E2B94DC7-D706-418D-AED3-53DC64BD0358}" srcOrd="15" destOrd="0" presId="urn:microsoft.com/office/officeart/2005/8/layout/target3"/>
    <dgm:cxn modelId="{47C2E3E6-7D0A-4517-BDE9-A13F87E911DF}" type="presParOf" srcId="{7AEAFB83-A16E-4526-87AE-A970F8C4AF6B}" destId="{6E173562-7A50-49A1-B99F-A3D9FA6016D4}" srcOrd="16" destOrd="0" presId="urn:microsoft.com/office/officeart/2005/8/layout/target3"/>
    <dgm:cxn modelId="{03DD9E63-33BA-436D-A396-1FD3D4234B28}" type="presParOf" srcId="{7AEAFB83-A16E-4526-87AE-A970F8C4AF6B}" destId="{9BDD121A-7ED6-4090-834C-00A8ADD29535}" srcOrd="17" destOrd="0" presId="urn:microsoft.com/office/officeart/2005/8/layout/target3"/>
    <dgm:cxn modelId="{3D99F372-B4A0-416C-B99D-4A381B54CEA3}" type="presParOf" srcId="{7AEAFB83-A16E-4526-87AE-A970F8C4AF6B}" destId="{9953B461-FE8C-4287-8A70-F4C72981E11D}" srcOrd="18" destOrd="0" presId="urn:microsoft.com/office/officeart/2005/8/layout/target3"/>
    <dgm:cxn modelId="{A2427896-EC0D-477F-9A2C-632F40B53D1A}" type="presParOf" srcId="{7AEAFB83-A16E-4526-87AE-A970F8C4AF6B}" destId="{9006CC9D-6A5E-44FE-BDE2-C17F10ACFB1D}"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FBC75-D2D9-471B-8094-84B597E7524B}">
      <dsp:nvSpPr>
        <dsp:cNvPr id="0" name=""/>
        <dsp:cNvSpPr/>
      </dsp:nvSpPr>
      <dsp:spPr>
        <a:xfrm>
          <a:off x="0" y="0"/>
          <a:ext cx="4824536" cy="4824536"/>
        </a:xfrm>
        <a:prstGeom prst="pie">
          <a:avLst>
            <a:gd name="adj1" fmla="val 5400000"/>
            <a:gd name="adj2" fmla="val 1620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45486C3-970C-4827-B6AE-0960CBEE236D}">
      <dsp:nvSpPr>
        <dsp:cNvPr id="0" name=""/>
        <dsp:cNvSpPr/>
      </dsp:nvSpPr>
      <dsp:spPr>
        <a:xfrm>
          <a:off x="2412268" y="0"/>
          <a:ext cx="6084478" cy="4824536"/>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National support group</a:t>
          </a:r>
        </a:p>
      </dsp:txBody>
      <dsp:txXfrm>
        <a:off x="2412268" y="0"/>
        <a:ext cx="3042239" cy="1025213"/>
      </dsp:txXfrm>
    </dsp:sp>
    <dsp:sp modelId="{211A5B91-7ADD-473F-9A2D-5F4DF93186E9}">
      <dsp:nvSpPr>
        <dsp:cNvPr id="0" name=""/>
        <dsp:cNvSpPr/>
      </dsp:nvSpPr>
      <dsp:spPr>
        <a:xfrm>
          <a:off x="633220" y="1025213"/>
          <a:ext cx="3558095" cy="3558095"/>
        </a:xfrm>
        <a:prstGeom prst="pie">
          <a:avLst>
            <a:gd name="adj1" fmla="val 5400000"/>
            <a:gd name="adj2" fmla="val 16200000"/>
          </a:avLst>
        </a:prstGeom>
        <a:gradFill rotWithShape="0">
          <a:gsLst>
            <a:gs pos="0">
              <a:schemeClr val="accent4">
                <a:hueOff val="3714325"/>
                <a:satOff val="13208"/>
                <a:lumOff val="29869"/>
                <a:alphaOff val="0"/>
                <a:tint val="50000"/>
                <a:satMod val="300000"/>
              </a:schemeClr>
            </a:gs>
            <a:gs pos="35000">
              <a:schemeClr val="accent4">
                <a:hueOff val="3714325"/>
                <a:satOff val="13208"/>
                <a:lumOff val="29869"/>
                <a:alphaOff val="0"/>
                <a:tint val="37000"/>
                <a:satMod val="300000"/>
              </a:schemeClr>
            </a:gs>
            <a:gs pos="100000">
              <a:schemeClr val="accent4">
                <a:hueOff val="3714325"/>
                <a:satOff val="13208"/>
                <a:lumOff val="2986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0EEB673-676A-4295-AEE7-2E5058AB2D87}">
      <dsp:nvSpPr>
        <dsp:cNvPr id="0" name=""/>
        <dsp:cNvSpPr/>
      </dsp:nvSpPr>
      <dsp:spPr>
        <a:xfrm>
          <a:off x="2412268" y="1025213"/>
          <a:ext cx="6084478" cy="3558095"/>
        </a:xfrm>
        <a:prstGeom prst="rect">
          <a:avLst/>
        </a:prstGeom>
        <a:solidFill>
          <a:schemeClr val="lt1">
            <a:alpha val="90000"/>
            <a:hueOff val="0"/>
            <a:satOff val="0"/>
            <a:lumOff val="0"/>
            <a:alphaOff val="0"/>
          </a:schemeClr>
        </a:solidFill>
        <a:ln w="9525" cap="flat" cmpd="sng" algn="ctr">
          <a:solidFill>
            <a:schemeClr val="accent4">
              <a:hueOff val="3714325"/>
              <a:satOff val="13208"/>
              <a:lumOff val="2986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University of Jyväskylä: Finnish Institute for Educational Research (FIER)</a:t>
          </a:r>
        </a:p>
      </dsp:txBody>
      <dsp:txXfrm>
        <a:off x="2412268" y="1025213"/>
        <a:ext cx="3042239" cy="1025213"/>
      </dsp:txXfrm>
    </dsp:sp>
    <dsp:sp modelId="{7B6F1732-6FE7-49EF-890F-C907C9E02E3E}">
      <dsp:nvSpPr>
        <dsp:cNvPr id="0" name=""/>
        <dsp:cNvSpPr/>
      </dsp:nvSpPr>
      <dsp:spPr>
        <a:xfrm>
          <a:off x="1266440" y="2050427"/>
          <a:ext cx="2291654" cy="2291654"/>
        </a:xfrm>
        <a:prstGeom prst="pie">
          <a:avLst>
            <a:gd name="adj1" fmla="val 5400000"/>
            <a:gd name="adj2" fmla="val 16200000"/>
          </a:avLst>
        </a:prstGeom>
        <a:gradFill rotWithShape="0">
          <a:gsLst>
            <a:gs pos="0">
              <a:schemeClr val="accent4">
                <a:hueOff val="7428649"/>
                <a:satOff val="26416"/>
                <a:lumOff val="59739"/>
                <a:alphaOff val="0"/>
                <a:tint val="50000"/>
                <a:satMod val="300000"/>
              </a:schemeClr>
            </a:gs>
            <a:gs pos="35000">
              <a:schemeClr val="accent4">
                <a:hueOff val="7428649"/>
                <a:satOff val="26416"/>
                <a:lumOff val="59739"/>
                <a:alphaOff val="0"/>
                <a:tint val="37000"/>
                <a:satMod val="300000"/>
              </a:schemeClr>
            </a:gs>
            <a:gs pos="100000">
              <a:schemeClr val="accent4">
                <a:hueOff val="7428649"/>
                <a:satOff val="26416"/>
                <a:lumOff val="5973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0E345A6-84B1-4AEB-847A-04C38A4E8DEB}">
      <dsp:nvSpPr>
        <dsp:cNvPr id="0" name=""/>
        <dsp:cNvSpPr/>
      </dsp:nvSpPr>
      <dsp:spPr>
        <a:xfrm>
          <a:off x="2412268" y="2050427"/>
          <a:ext cx="6084478" cy="2291654"/>
        </a:xfrm>
        <a:prstGeom prst="rect">
          <a:avLst/>
        </a:prstGeom>
        <a:solidFill>
          <a:schemeClr val="lt1">
            <a:alpha val="90000"/>
            <a:hueOff val="0"/>
            <a:satOff val="0"/>
            <a:lumOff val="0"/>
            <a:alphaOff val="0"/>
          </a:schemeClr>
        </a:solidFill>
        <a:ln w="9525" cap="flat" cmpd="sng" algn="ctr">
          <a:solidFill>
            <a:schemeClr val="accent4">
              <a:hueOff val="7428649"/>
              <a:satOff val="26416"/>
              <a:lumOff val="597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solidFill>
                <a:schemeClr val="tx1"/>
              </a:solidFill>
            </a:rPr>
            <a:t>University of Helsinki: Centre for University Teaching and Learning (HYPE)</a:t>
          </a:r>
        </a:p>
      </dsp:txBody>
      <dsp:txXfrm>
        <a:off x="2412268" y="2050427"/>
        <a:ext cx="3042239" cy="1025213"/>
      </dsp:txXfrm>
    </dsp:sp>
    <dsp:sp modelId="{69CF6421-5A8F-4BD3-AE1C-6545A2A3F4E3}">
      <dsp:nvSpPr>
        <dsp:cNvPr id="0" name=""/>
        <dsp:cNvSpPr/>
      </dsp:nvSpPr>
      <dsp:spPr>
        <a:xfrm>
          <a:off x="1899661" y="3075641"/>
          <a:ext cx="1025213" cy="1025213"/>
        </a:xfrm>
        <a:prstGeom prst="pie">
          <a:avLst>
            <a:gd name="adj1" fmla="val 5400000"/>
            <a:gd name="adj2" fmla="val 16200000"/>
          </a:avLst>
        </a:prstGeom>
        <a:gradFill rotWithShape="0">
          <a:gsLst>
            <a:gs pos="0">
              <a:schemeClr val="accent4">
                <a:hueOff val="11142974"/>
                <a:satOff val="39624"/>
                <a:lumOff val="89608"/>
                <a:alphaOff val="0"/>
                <a:tint val="50000"/>
                <a:satMod val="300000"/>
              </a:schemeClr>
            </a:gs>
            <a:gs pos="35000">
              <a:schemeClr val="accent4">
                <a:hueOff val="11142974"/>
                <a:satOff val="39624"/>
                <a:lumOff val="89608"/>
                <a:alphaOff val="0"/>
                <a:tint val="37000"/>
                <a:satMod val="300000"/>
              </a:schemeClr>
            </a:gs>
            <a:gs pos="100000">
              <a:schemeClr val="accent4">
                <a:hueOff val="11142974"/>
                <a:satOff val="39624"/>
                <a:lumOff val="8960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97D325A-6F21-474A-ABBF-E53C9ED514C4}">
      <dsp:nvSpPr>
        <dsp:cNvPr id="0" name=""/>
        <dsp:cNvSpPr/>
      </dsp:nvSpPr>
      <dsp:spPr>
        <a:xfrm>
          <a:off x="2412268" y="3075641"/>
          <a:ext cx="6084478" cy="1025213"/>
        </a:xfrm>
        <a:prstGeom prst="rect">
          <a:avLst/>
        </a:prstGeom>
        <a:solidFill>
          <a:schemeClr val="lt1">
            <a:alpha val="90000"/>
            <a:hueOff val="0"/>
            <a:satOff val="0"/>
            <a:lumOff val="0"/>
            <a:alphaOff val="0"/>
          </a:schemeClr>
        </a:solidFill>
        <a:ln w="9525" cap="flat" cmpd="sng" algn="ctr">
          <a:solidFill>
            <a:schemeClr val="accent4">
              <a:hueOff val="11142974"/>
              <a:satOff val="39624"/>
              <a:lumOff val="896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Council for Aid to Education (CAE)</a:t>
          </a:r>
        </a:p>
      </dsp:txBody>
      <dsp:txXfrm>
        <a:off x="2412268" y="3075641"/>
        <a:ext cx="3042239" cy="1025213"/>
      </dsp:txXfrm>
    </dsp:sp>
    <dsp:sp modelId="{86CB5895-02E3-47B2-96E8-1BFE2538D774}">
      <dsp:nvSpPr>
        <dsp:cNvPr id="0" name=""/>
        <dsp:cNvSpPr/>
      </dsp:nvSpPr>
      <dsp:spPr>
        <a:xfrm>
          <a:off x="5454507" y="0"/>
          <a:ext cx="3042239" cy="102521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57150" lvl="1" indent="-57150" algn="l" defTabSz="355600">
            <a:lnSpc>
              <a:spcPct val="90000"/>
            </a:lnSpc>
            <a:spcBef>
              <a:spcPct val="0"/>
            </a:spcBef>
            <a:spcAft>
              <a:spcPct val="15000"/>
            </a:spcAft>
            <a:buChar char="••"/>
          </a:pPr>
          <a:r>
            <a:rPr lang="en-GB" sz="800" b="0" kern="1200" noProof="0" dirty="0"/>
            <a:t>The national project coordination. </a:t>
          </a:r>
        </a:p>
        <a:p>
          <a:pPr marL="57150" lvl="1" indent="-57150" algn="l" defTabSz="355600">
            <a:lnSpc>
              <a:spcPct val="90000"/>
            </a:lnSpc>
            <a:spcBef>
              <a:spcPct val="0"/>
            </a:spcBef>
            <a:spcAft>
              <a:spcPct val="15000"/>
            </a:spcAft>
            <a:buChar char="••"/>
          </a:pPr>
          <a:r>
            <a:rPr lang="en-GB" sz="800" b="0" kern="1200" noProof="0" dirty="0"/>
            <a:t>Representatives from all HEIs that are participating and from the Finnish Ministry of Education and Culture (Chair: Counsellor for Education Maarit Palonen).</a:t>
          </a:r>
        </a:p>
      </dsp:txBody>
      <dsp:txXfrm>
        <a:off x="5454507" y="0"/>
        <a:ext cx="3042239" cy="1025213"/>
      </dsp:txXfrm>
    </dsp:sp>
    <dsp:sp modelId="{E2B94DC7-D706-418D-AED3-53DC64BD0358}">
      <dsp:nvSpPr>
        <dsp:cNvPr id="0" name=""/>
        <dsp:cNvSpPr/>
      </dsp:nvSpPr>
      <dsp:spPr>
        <a:xfrm>
          <a:off x="5454507" y="1025213"/>
          <a:ext cx="3042239" cy="102521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57150" lvl="1" indent="-57150" algn="l" defTabSz="355600">
            <a:lnSpc>
              <a:spcPct val="90000"/>
            </a:lnSpc>
            <a:spcBef>
              <a:spcPct val="0"/>
            </a:spcBef>
            <a:spcAft>
              <a:spcPct val="15000"/>
            </a:spcAft>
            <a:buChar char="••"/>
          </a:pPr>
          <a:r>
            <a:rPr lang="en-GB" sz="800" b="0" kern="1200" noProof="0" dirty="0"/>
            <a:t>The national coordinator of the project.</a:t>
          </a:r>
        </a:p>
        <a:p>
          <a:pPr marL="57150" lvl="1" indent="-57150" algn="l" defTabSz="355600">
            <a:lnSpc>
              <a:spcPct val="90000"/>
            </a:lnSpc>
            <a:spcBef>
              <a:spcPct val="0"/>
            </a:spcBef>
            <a:spcAft>
              <a:spcPct val="15000"/>
            </a:spcAft>
            <a:buChar char="••"/>
          </a:pPr>
          <a:r>
            <a:rPr lang="en-GB" sz="800" b="0" kern="1200" noProof="0" dirty="0"/>
            <a:t>Responsible for leading, organising, and administering the project, as well as for communications, translations of the tests and the test environment, selecting the students, analysing the data, and reporting.</a:t>
          </a:r>
        </a:p>
        <a:p>
          <a:pPr marL="57150" lvl="1" indent="-57150" algn="l" defTabSz="355600">
            <a:lnSpc>
              <a:spcPct val="90000"/>
            </a:lnSpc>
            <a:spcBef>
              <a:spcPct val="0"/>
            </a:spcBef>
            <a:spcAft>
              <a:spcPct val="15000"/>
            </a:spcAft>
            <a:buChar char="••"/>
          </a:pPr>
          <a:r>
            <a:rPr lang="en-GB" sz="800" b="0" kern="1200" noProof="0" dirty="0"/>
            <a:t>Project Manager Jani Ursin, Lead Scorer and Data Manager Kari Nissinen, proofreader for the Swedish translations Virva Nissinen, and the scorers.</a:t>
          </a:r>
        </a:p>
      </dsp:txBody>
      <dsp:txXfrm>
        <a:off x="5454507" y="1025213"/>
        <a:ext cx="3042239" cy="1025213"/>
      </dsp:txXfrm>
    </dsp:sp>
    <dsp:sp modelId="{9BDD121A-7ED6-4090-834C-00A8ADD29535}">
      <dsp:nvSpPr>
        <dsp:cNvPr id="0" name=""/>
        <dsp:cNvSpPr/>
      </dsp:nvSpPr>
      <dsp:spPr>
        <a:xfrm>
          <a:off x="5454507" y="2035674"/>
          <a:ext cx="3042239" cy="127903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57150" lvl="1" indent="-57150" algn="l" defTabSz="355600">
            <a:lnSpc>
              <a:spcPct val="90000"/>
            </a:lnSpc>
            <a:spcBef>
              <a:spcPct val="0"/>
            </a:spcBef>
            <a:spcAft>
              <a:spcPct val="15000"/>
            </a:spcAft>
            <a:buChar char="••"/>
          </a:pPr>
          <a:r>
            <a:rPr lang="en-GB" sz="800" b="0" kern="1200" noProof="0" dirty="0"/>
            <a:t>Responsible for implementing the cognitive laboratories, training the contact persons of HEIs, and implementing the tests at HEIs. HYPE participates in translating and adapting the tests, scoring training, and data analysis.</a:t>
          </a:r>
        </a:p>
        <a:p>
          <a:pPr marL="57150" lvl="1" indent="-57150" algn="l" defTabSz="355600">
            <a:lnSpc>
              <a:spcPct val="90000"/>
            </a:lnSpc>
            <a:spcBef>
              <a:spcPct val="0"/>
            </a:spcBef>
            <a:spcAft>
              <a:spcPct val="15000"/>
            </a:spcAft>
            <a:buChar char="••"/>
          </a:pPr>
          <a:r>
            <a:rPr lang="en-GB" sz="800" b="0" kern="1200" noProof="0" dirty="0"/>
            <a:t>Deputy Project Manager Heidi Hyytinen, Professor Auli Toom, and Åsa Mickwitz, who is responsible for the implementation of the Swedish training and cognitive laboratories.</a:t>
          </a:r>
        </a:p>
        <a:p>
          <a:pPr marL="57150" lvl="1" indent="-57150" algn="l" defTabSz="355600">
            <a:lnSpc>
              <a:spcPct val="90000"/>
            </a:lnSpc>
            <a:spcBef>
              <a:spcPct val="0"/>
            </a:spcBef>
            <a:spcAft>
              <a:spcPct val="15000"/>
            </a:spcAft>
            <a:buChar char="••"/>
          </a:pPr>
          <a:endParaRPr lang="en-GB" sz="800" b="0" kern="1200" noProof="0" dirty="0"/>
        </a:p>
      </dsp:txBody>
      <dsp:txXfrm>
        <a:off x="5454507" y="2035674"/>
        <a:ext cx="3042239" cy="1279036"/>
      </dsp:txXfrm>
    </dsp:sp>
    <dsp:sp modelId="{9006CC9D-6A5E-44FE-BDE2-C17F10ACFB1D}">
      <dsp:nvSpPr>
        <dsp:cNvPr id="0" name=""/>
        <dsp:cNvSpPr/>
      </dsp:nvSpPr>
      <dsp:spPr>
        <a:xfrm>
          <a:off x="5454507" y="3075641"/>
          <a:ext cx="3042239" cy="102521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57150" lvl="1" indent="-57150" algn="l" defTabSz="355600">
            <a:lnSpc>
              <a:spcPct val="90000"/>
            </a:lnSpc>
            <a:spcBef>
              <a:spcPct val="0"/>
            </a:spcBef>
            <a:spcAft>
              <a:spcPct val="15000"/>
            </a:spcAft>
            <a:buChar char="••"/>
          </a:pPr>
          <a:r>
            <a:rPr lang="en-GB" sz="800" b="0" kern="1200" noProof="0" dirty="0"/>
            <a:t>The international coordinator and the developer of the CLA + International test. Contact person: Director of assessment services Kelly Rotholz.</a:t>
          </a:r>
        </a:p>
      </dsp:txBody>
      <dsp:txXfrm>
        <a:off x="5454507" y="3075641"/>
        <a:ext cx="3042239" cy="1025213"/>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5"/>
            <a:ext cx="2890458" cy="493949"/>
          </a:xfrm>
          <a:prstGeom prst="rect">
            <a:avLst/>
          </a:prstGeom>
        </p:spPr>
        <p:txBody>
          <a:bodyPr vert="horz" lIns="90425" tIns="45213" rIns="90425" bIns="45213" rtlCol="0"/>
          <a:lstStyle>
            <a:lvl1pPr algn="l">
              <a:defRPr sz="1200"/>
            </a:lvl1pPr>
          </a:lstStyle>
          <a:p>
            <a:endParaRPr lang="fi-FI"/>
          </a:p>
        </p:txBody>
      </p:sp>
      <p:sp>
        <p:nvSpPr>
          <p:cNvPr id="3" name="Date Placeholder 2"/>
          <p:cNvSpPr>
            <a:spLocks noGrp="1"/>
          </p:cNvSpPr>
          <p:nvPr>
            <p:ph type="dt" sz="quarter" idx="1"/>
          </p:nvPr>
        </p:nvSpPr>
        <p:spPr>
          <a:xfrm>
            <a:off x="3777073" y="5"/>
            <a:ext cx="2890458" cy="493949"/>
          </a:xfrm>
          <a:prstGeom prst="rect">
            <a:avLst/>
          </a:prstGeom>
        </p:spPr>
        <p:txBody>
          <a:bodyPr vert="horz" lIns="90425" tIns="45213" rIns="90425" bIns="45213" rtlCol="0"/>
          <a:lstStyle>
            <a:lvl1pPr algn="r">
              <a:defRPr sz="1200"/>
            </a:lvl1pPr>
          </a:lstStyle>
          <a:p>
            <a:fld id="{B407DB6E-A788-482F-81BB-04FBAE3A4E30}" type="datetimeFigureOut">
              <a:rPr lang="fi-FI" smtClean="0"/>
              <a:pPr/>
              <a:t>5.3.2019</a:t>
            </a:fld>
            <a:endParaRPr lang="fi-FI"/>
          </a:p>
        </p:txBody>
      </p:sp>
      <p:sp>
        <p:nvSpPr>
          <p:cNvPr id="4" name="Footer Placeholder 3"/>
          <p:cNvSpPr>
            <a:spLocks noGrp="1"/>
          </p:cNvSpPr>
          <p:nvPr>
            <p:ph type="ftr" sz="quarter" idx="2"/>
          </p:nvPr>
        </p:nvSpPr>
        <p:spPr>
          <a:xfrm>
            <a:off x="1" y="9377142"/>
            <a:ext cx="2890458" cy="493949"/>
          </a:xfrm>
          <a:prstGeom prst="rect">
            <a:avLst/>
          </a:prstGeom>
        </p:spPr>
        <p:txBody>
          <a:bodyPr vert="horz" lIns="90425" tIns="45213" rIns="90425" bIns="45213" rtlCol="0" anchor="b"/>
          <a:lstStyle>
            <a:lvl1pPr algn="l">
              <a:defRPr sz="1200"/>
            </a:lvl1pPr>
          </a:lstStyle>
          <a:p>
            <a:endParaRPr lang="fi-FI"/>
          </a:p>
        </p:txBody>
      </p:sp>
      <p:sp>
        <p:nvSpPr>
          <p:cNvPr id="5" name="Slide Number Placeholder 4"/>
          <p:cNvSpPr>
            <a:spLocks noGrp="1"/>
          </p:cNvSpPr>
          <p:nvPr>
            <p:ph type="sldNum" sz="quarter" idx="3"/>
          </p:nvPr>
        </p:nvSpPr>
        <p:spPr>
          <a:xfrm>
            <a:off x="3777073" y="9377142"/>
            <a:ext cx="2890458" cy="493949"/>
          </a:xfrm>
          <a:prstGeom prst="rect">
            <a:avLst/>
          </a:prstGeom>
        </p:spPr>
        <p:txBody>
          <a:bodyPr vert="horz" lIns="90425" tIns="45213" rIns="90425" bIns="45213" rtlCol="0" anchor="b"/>
          <a:lstStyle>
            <a:lvl1pPr algn="r">
              <a:defRPr sz="1200"/>
            </a:lvl1pPr>
          </a:lstStyle>
          <a:p>
            <a:fld id="{1D4EE84F-E086-4C44-8E4A-D387CC88F44A}" type="slidenum">
              <a:rPr lang="fi-FI" smtClean="0"/>
              <a:pPr/>
              <a:t>‹#›</a:t>
            </a:fld>
            <a:endParaRPr lang="fi-FI"/>
          </a:p>
        </p:txBody>
      </p:sp>
    </p:spTree>
    <p:extLst>
      <p:ext uri="{BB962C8B-B14F-4D97-AF65-F5344CB8AC3E}">
        <p14:creationId xmlns:p14="http://schemas.microsoft.com/office/powerpoint/2010/main" val="40729812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6"/>
            <a:ext cx="2889938" cy="493633"/>
          </a:xfrm>
          <a:prstGeom prst="rect">
            <a:avLst/>
          </a:prstGeom>
          <a:noFill/>
          <a:ln w="9525">
            <a:noFill/>
            <a:miter lim="800000"/>
            <a:headEnd/>
            <a:tailEnd/>
          </a:ln>
          <a:effectLst/>
        </p:spPr>
        <p:txBody>
          <a:bodyPr vert="horz" wrap="square" lIns="90425" tIns="45213" rIns="90425" bIns="45213"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3777608" y="6"/>
            <a:ext cx="2889938" cy="493633"/>
          </a:xfrm>
          <a:prstGeom prst="rect">
            <a:avLst/>
          </a:prstGeom>
          <a:noFill/>
          <a:ln w="9525">
            <a:noFill/>
            <a:miter lim="800000"/>
            <a:headEnd/>
            <a:tailEnd/>
          </a:ln>
          <a:effectLst/>
        </p:spPr>
        <p:txBody>
          <a:bodyPr vert="horz" wrap="square" lIns="90425" tIns="45213" rIns="90425" bIns="45213"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866775" y="739775"/>
            <a:ext cx="4935538" cy="370205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66909" y="4689515"/>
            <a:ext cx="5335270" cy="4442698"/>
          </a:xfrm>
          <a:prstGeom prst="rect">
            <a:avLst/>
          </a:prstGeom>
          <a:noFill/>
          <a:ln w="9525">
            <a:noFill/>
            <a:miter lim="800000"/>
            <a:headEnd/>
            <a:tailEnd/>
          </a:ln>
          <a:effectLst/>
        </p:spPr>
        <p:txBody>
          <a:bodyPr vert="horz" wrap="square" lIns="90425" tIns="45213" rIns="90425" bIns="452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9377322"/>
            <a:ext cx="2889938" cy="493633"/>
          </a:xfrm>
          <a:prstGeom prst="rect">
            <a:avLst/>
          </a:prstGeom>
          <a:noFill/>
          <a:ln w="9525">
            <a:noFill/>
            <a:miter lim="800000"/>
            <a:headEnd/>
            <a:tailEnd/>
          </a:ln>
          <a:effectLst/>
        </p:spPr>
        <p:txBody>
          <a:bodyPr vert="horz" wrap="square" lIns="90425" tIns="45213" rIns="90425" bIns="45213"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3777608" y="9377322"/>
            <a:ext cx="2889938" cy="493633"/>
          </a:xfrm>
          <a:prstGeom prst="rect">
            <a:avLst/>
          </a:prstGeom>
          <a:noFill/>
          <a:ln w="9525">
            <a:noFill/>
            <a:miter lim="800000"/>
            <a:headEnd/>
            <a:tailEnd/>
          </a:ln>
          <a:effectLst/>
        </p:spPr>
        <p:txBody>
          <a:bodyPr vert="horz" wrap="square" lIns="90425" tIns="45213" rIns="90425" bIns="45213" numCol="1" anchor="b" anchorCtr="0" compatLnSpc="1">
            <a:prstTxWarp prst="textNoShape">
              <a:avLst/>
            </a:prstTxWarp>
          </a:bodyPr>
          <a:lstStyle>
            <a:lvl1pPr algn="r">
              <a:defRPr sz="1200"/>
            </a:lvl1pPr>
          </a:lstStyle>
          <a:p>
            <a:fld id="{1D11F71A-4787-45F6-BE7A-034800ABA7FC}" type="slidenum">
              <a:rPr lang="en-US"/>
              <a:pPr/>
              <a:t>‹#›</a:t>
            </a:fld>
            <a:endParaRPr lang="en-US"/>
          </a:p>
        </p:txBody>
      </p:sp>
    </p:spTree>
    <p:extLst>
      <p:ext uri="{BB962C8B-B14F-4D97-AF65-F5344CB8AC3E}">
        <p14:creationId xmlns:p14="http://schemas.microsoft.com/office/powerpoint/2010/main" val="1222156226"/>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1D11F71A-4787-45F6-BE7A-034800ABA7FC}" type="slidenum">
              <a:rPr lang="en-US" smtClean="0"/>
              <a:pPr/>
              <a:t>3</a:t>
            </a:fld>
            <a:endParaRPr lang="en-US"/>
          </a:p>
        </p:txBody>
      </p:sp>
    </p:spTree>
    <p:extLst>
      <p:ext uri="{BB962C8B-B14F-4D97-AF65-F5344CB8AC3E}">
        <p14:creationId xmlns:p14="http://schemas.microsoft.com/office/powerpoint/2010/main" val="1739845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9" name="Kuva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92" name="Rectangle 20"/>
          <p:cNvSpPr>
            <a:spLocks noGrp="1" noChangeArrowheads="1"/>
          </p:cNvSpPr>
          <p:nvPr>
            <p:ph type="ctrTitle"/>
          </p:nvPr>
        </p:nvSpPr>
        <p:spPr>
          <a:xfrm>
            <a:off x="899593" y="620688"/>
            <a:ext cx="7344816" cy="1470025"/>
          </a:xfrm>
        </p:spPr>
        <p:txBody>
          <a:bodyPr anchor="b"/>
          <a:lstStyle>
            <a:lvl1pPr algn="ctr">
              <a:defRPr sz="3200" b="1" i="0"/>
            </a:lvl1pPr>
          </a:lstStyle>
          <a:p>
            <a:r>
              <a:rPr lang="en-US" dirty="0"/>
              <a:t>Click to edit Master title style</a:t>
            </a:r>
          </a:p>
        </p:txBody>
      </p:sp>
      <p:sp>
        <p:nvSpPr>
          <p:cNvPr id="3093" name="Rectangle 21"/>
          <p:cNvSpPr>
            <a:spLocks noGrp="1" noChangeArrowheads="1"/>
          </p:cNvSpPr>
          <p:nvPr>
            <p:ph type="subTitle" idx="1"/>
          </p:nvPr>
        </p:nvSpPr>
        <p:spPr>
          <a:xfrm>
            <a:off x="899593" y="2348880"/>
            <a:ext cx="7344816" cy="936104"/>
          </a:xfrm>
        </p:spPr>
        <p:txBody>
          <a:bodyPr/>
          <a:lstStyle>
            <a:lvl1pPr marL="0" indent="0" algn="ctr">
              <a:buFont typeface="Wingdings" pitchFamily="2" charset="2"/>
              <a:buNone/>
              <a:defRPr i="0"/>
            </a:lvl1pPr>
          </a:lstStyle>
          <a:p>
            <a:r>
              <a:rPr lang="en-US" dirty="0"/>
              <a:t>Click to edit Master subtitle style</a:t>
            </a:r>
          </a:p>
        </p:txBody>
      </p:sp>
      <p:pic>
        <p:nvPicPr>
          <p:cNvPr id="12" name="Picture 11" descr="fier_color.eps"/>
          <p:cNvPicPr>
            <a:picLocks noChangeAspect="1"/>
          </p:cNvPicPr>
          <p:nvPr userDrawn="1"/>
        </p:nvPicPr>
        <p:blipFill>
          <a:blip r:embed="rId3" cstate="print"/>
          <a:stretch>
            <a:fillRect/>
          </a:stretch>
        </p:blipFill>
        <p:spPr>
          <a:xfrm>
            <a:off x="3563888" y="3429000"/>
            <a:ext cx="2016274" cy="141174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pystysuora teksti">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ystysuora otsikko ja teksti">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a:t>Muokkaa alaotsikon perustyyliä napsautt.</a:t>
            </a:r>
          </a:p>
        </p:txBody>
      </p:sp>
      <p:sp>
        <p:nvSpPr>
          <p:cNvPr id="4" name="Rectangle 63"/>
          <p:cNvSpPr>
            <a:spLocks noGrp="1" noChangeArrowheads="1"/>
          </p:cNvSpPr>
          <p:nvPr>
            <p:ph type="dt" sz="half" idx="10"/>
          </p:nvPr>
        </p:nvSpPr>
        <p:spPr>
          <a:ln/>
        </p:spPr>
        <p:txBody>
          <a:bodyPr/>
          <a:lstStyle>
            <a:lvl1pPr>
              <a:defRPr/>
            </a:lvl1pPr>
          </a:lstStyle>
          <a:p>
            <a:pPr>
              <a:defRPr/>
            </a:pPr>
            <a:fld id="{1D37C384-008E-4F8E-8BB2-DA4322D0E692}" type="datetime1">
              <a:rPr lang="fi-FI"/>
              <a:pPr>
                <a:defRPr/>
              </a:pPr>
              <a:t>5.3.2019</a:t>
            </a:fld>
            <a:endParaRPr lang="en-US"/>
          </a:p>
        </p:txBody>
      </p:sp>
      <p:sp>
        <p:nvSpPr>
          <p:cNvPr id="5" name="Rectangle 64"/>
          <p:cNvSpPr>
            <a:spLocks noGrp="1" noChangeArrowheads="1"/>
          </p:cNvSpPr>
          <p:nvPr>
            <p:ph type="ftr" sz="quarter" idx="11"/>
          </p:nvPr>
        </p:nvSpPr>
        <p:spPr>
          <a:ln/>
        </p:spPr>
        <p:txBody>
          <a:bodyPr/>
          <a:lstStyle>
            <a:lvl1pPr>
              <a:defRPr/>
            </a:lvl1pPr>
          </a:lstStyle>
          <a:p>
            <a:pPr>
              <a:defRPr/>
            </a:pPr>
            <a:endParaRPr lang="en-US"/>
          </a:p>
        </p:txBody>
      </p:sp>
      <p:sp>
        <p:nvSpPr>
          <p:cNvPr id="6" name="Rectangle 66"/>
          <p:cNvSpPr>
            <a:spLocks noGrp="1" noChangeArrowheads="1"/>
          </p:cNvSpPr>
          <p:nvPr>
            <p:ph type="sldNum" sz="quarter" idx="12"/>
          </p:nvPr>
        </p:nvSpPr>
        <p:spPr>
          <a:ln/>
        </p:spPr>
        <p:txBody>
          <a:bodyPr/>
          <a:lstStyle>
            <a:lvl1pPr>
              <a:defRPr/>
            </a:lvl1pPr>
          </a:lstStyle>
          <a:p>
            <a:pPr>
              <a:defRPr/>
            </a:pPr>
            <a:fld id="{E147C917-AD82-48C1-AE8F-F9F31F4C42B5}" type="slidenum">
              <a:rPr lang="en-US"/>
              <a:pPr>
                <a:defRPr/>
              </a:pPr>
              <a:t>‹#›</a:t>
            </a:fld>
            <a:endParaRPr lang="en-US"/>
          </a:p>
        </p:txBody>
      </p:sp>
    </p:spTree>
    <p:extLst>
      <p:ext uri="{BB962C8B-B14F-4D97-AF65-F5344CB8AC3E}">
        <p14:creationId xmlns:p14="http://schemas.microsoft.com/office/powerpoint/2010/main" val="1365422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63"/>
          <p:cNvSpPr>
            <a:spLocks noGrp="1" noChangeArrowheads="1"/>
          </p:cNvSpPr>
          <p:nvPr>
            <p:ph type="dt" sz="half" idx="10"/>
          </p:nvPr>
        </p:nvSpPr>
        <p:spPr>
          <a:ln/>
        </p:spPr>
        <p:txBody>
          <a:bodyPr/>
          <a:lstStyle>
            <a:lvl1pPr>
              <a:defRPr/>
            </a:lvl1pPr>
          </a:lstStyle>
          <a:p>
            <a:pPr>
              <a:defRPr/>
            </a:pPr>
            <a:fld id="{74D59AB7-A67B-434E-B152-623F0449C378}" type="datetime1">
              <a:rPr lang="fi-FI"/>
              <a:pPr>
                <a:defRPr/>
              </a:pPr>
              <a:t>5.3.2019</a:t>
            </a:fld>
            <a:endParaRPr lang="en-US"/>
          </a:p>
        </p:txBody>
      </p:sp>
      <p:sp>
        <p:nvSpPr>
          <p:cNvPr id="5" name="Rectangle 64"/>
          <p:cNvSpPr>
            <a:spLocks noGrp="1" noChangeArrowheads="1"/>
          </p:cNvSpPr>
          <p:nvPr>
            <p:ph type="ftr" sz="quarter" idx="11"/>
          </p:nvPr>
        </p:nvSpPr>
        <p:spPr>
          <a:ln/>
        </p:spPr>
        <p:txBody>
          <a:bodyPr/>
          <a:lstStyle>
            <a:lvl1pPr>
              <a:defRPr/>
            </a:lvl1pPr>
          </a:lstStyle>
          <a:p>
            <a:pPr>
              <a:defRPr/>
            </a:pPr>
            <a:endParaRPr lang="en-US"/>
          </a:p>
        </p:txBody>
      </p:sp>
      <p:sp>
        <p:nvSpPr>
          <p:cNvPr id="6" name="Rectangle 66"/>
          <p:cNvSpPr>
            <a:spLocks noGrp="1" noChangeArrowheads="1"/>
          </p:cNvSpPr>
          <p:nvPr>
            <p:ph type="sldNum" sz="quarter" idx="12"/>
          </p:nvPr>
        </p:nvSpPr>
        <p:spPr>
          <a:ln/>
        </p:spPr>
        <p:txBody>
          <a:bodyPr/>
          <a:lstStyle>
            <a:lvl1pPr>
              <a:defRPr/>
            </a:lvl1pPr>
          </a:lstStyle>
          <a:p>
            <a:pPr>
              <a:defRPr/>
            </a:pPr>
            <a:fld id="{202FF89A-CBAA-4BD3-AABE-30A71B63DDB3}" type="slidenum">
              <a:rPr lang="en-US"/>
              <a:pPr>
                <a:defRPr/>
              </a:pPr>
              <a:t>‹#›</a:t>
            </a:fld>
            <a:endParaRPr lang="en-US"/>
          </a:p>
        </p:txBody>
      </p:sp>
    </p:spTree>
    <p:extLst>
      <p:ext uri="{BB962C8B-B14F-4D97-AF65-F5344CB8AC3E}">
        <p14:creationId xmlns:p14="http://schemas.microsoft.com/office/powerpoint/2010/main" val="925528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63"/>
          <p:cNvSpPr>
            <a:spLocks noGrp="1" noChangeArrowheads="1"/>
          </p:cNvSpPr>
          <p:nvPr>
            <p:ph type="dt" sz="half" idx="10"/>
          </p:nvPr>
        </p:nvSpPr>
        <p:spPr>
          <a:ln/>
        </p:spPr>
        <p:txBody>
          <a:bodyPr/>
          <a:lstStyle>
            <a:lvl1pPr>
              <a:defRPr/>
            </a:lvl1pPr>
          </a:lstStyle>
          <a:p>
            <a:pPr>
              <a:defRPr/>
            </a:pPr>
            <a:fld id="{B7173F02-A45E-4B20-915C-A87F00F93378}" type="datetime1">
              <a:rPr lang="fi-FI"/>
              <a:pPr>
                <a:defRPr/>
              </a:pPr>
              <a:t>5.3.2019</a:t>
            </a:fld>
            <a:endParaRPr lang="en-US"/>
          </a:p>
        </p:txBody>
      </p:sp>
      <p:sp>
        <p:nvSpPr>
          <p:cNvPr id="5" name="Rectangle 64"/>
          <p:cNvSpPr>
            <a:spLocks noGrp="1" noChangeArrowheads="1"/>
          </p:cNvSpPr>
          <p:nvPr>
            <p:ph type="ftr" sz="quarter" idx="11"/>
          </p:nvPr>
        </p:nvSpPr>
        <p:spPr>
          <a:ln/>
        </p:spPr>
        <p:txBody>
          <a:bodyPr/>
          <a:lstStyle>
            <a:lvl1pPr>
              <a:defRPr/>
            </a:lvl1pPr>
          </a:lstStyle>
          <a:p>
            <a:pPr>
              <a:defRPr/>
            </a:pPr>
            <a:endParaRPr lang="en-US"/>
          </a:p>
        </p:txBody>
      </p:sp>
      <p:sp>
        <p:nvSpPr>
          <p:cNvPr id="6" name="Rectangle 66"/>
          <p:cNvSpPr>
            <a:spLocks noGrp="1" noChangeArrowheads="1"/>
          </p:cNvSpPr>
          <p:nvPr>
            <p:ph type="sldNum" sz="quarter" idx="12"/>
          </p:nvPr>
        </p:nvSpPr>
        <p:spPr>
          <a:ln/>
        </p:spPr>
        <p:txBody>
          <a:bodyPr/>
          <a:lstStyle>
            <a:lvl1pPr>
              <a:defRPr/>
            </a:lvl1pPr>
          </a:lstStyle>
          <a:p>
            <a:pPr>
              <a:defRPr/>
            </a:pPr>
            <a:fld id="{C465F43D-C6ED-4F86-98C9-91FBD9C4943A}" type="slidenum">
              <a:rPr lang="en-US"/>
              <a:pPr>
                <a:defRPr/>
              </a:pPr>
              <a:t>‹#›</a:t>
            </a:fld>
            <a:endParaRPr lang="en-US"/>
          </a:p>
        </p:txBody>
      </p:sp>
    </p:spTree>
    <p:extLst>
      <p:ext uri="{BB962C8B-B14F-4D97-AF65-F5344CB8AC3E}">
        <p14:creationId xmlns:p14="http://schemas.microsoft.com/office/powerpoint/2010/main" val="665461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900113" y="1989138"/>
            <a:ext cx="3632200" cy="3887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84713" y="1989138"/>
            <a:ext cx="3632200" cy="3887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63"/>
          <p:cNvSpPr>
            <a:spLocks noGrp="1" noChangeArrowheads="1"/>
          </p:cNvSpPr>
          <p:nvPr>
            <p:ph type="dt" sz="half" idx="10"/>
          </p:nvPr>
        </p:nvSpPr>
        <p:spPr>
          <a:ln/>
        </p:spPr>
        <p:txBody>
          <a:bodyPr/>
          <a:lstStyle>
            <a:lvl1pPr>
              <a:defRPr/>
            </a:lvl1pPr>
          </a:lstStyle>
          <a:p>
            <a:pPr>
              <a:defRPr/>
            </a:pPr>
            <a:fld id="{71A3390E-571A-46E6-B6ED-EFFEBEF0DD8A}" type="datetime1">
              <a:rPr lang="fi-FI"/>
              <a:pPr>
                <a:defRPr/>
              </a:pPr>
              <a:t>5.3.2019</a:t>
            </a:fld>
            <a:endParaRPr lang="en-US"/>
          </a:p>
        </p:txBody>
      </p:sp>
      <p:sp>
        <p:nvSpPr>
          <p:cNvPr id="6" name="Rectangle 64"/>
          <p:cNvSpPr>
            <a:spLocks noGrp="1" noChangeArrowheads="1"/>
          </p:cNvSpPr>
          <p:nvPr>
            <p:ph type="ftr" sz="quarter" idx="11"/>
          </p:nvPr>
        </p:nvSpPr>
        <p:spPr>
          <a:ln/>
        </p:spPr>
        <p:txBody>
          <a:bodyPr/>
          <a:lstStyle>
            <a:lvl1pPr>
              <a:defRPr/>
            </a:lvl1pPr>
          </a:lstStyle>
          <a:p>
            <a:pPr>
              <a:defRPr/>
            </a:pPr>
            <a:endParaRPr lang="en-US"/>
          </a:p>
        </p:txBody>
      </p:sp>
      <p:sp>
        <p:nvSpPr>
          <p:cNvPr id="7" name="Rectangle 66"/>
          <p:cNvSpPr>
            <a:spLocks noGrp="1" noChangeArrowheads="1"/>
          </p:cNvSpPr>
          <p:nvPr>
            <p:ph type="sldNum" sz="quarter" idx="12"/>
          </p:nvPr>
        </p:nvSpPr>
        <p:spPr>
          <a:ln/>
        </p:spPr>
        <p:txBody>
          <a:bodyPr/>
          <a:lstStyle>
            <a:lvl1pPr>
              <a:defRPr/>
            </a:lvl1pPr>
          </a:lstStyle>
          <a:p>
            <a:pPr>
              <a:defRPr/>
            </a:pPr>
            <a:fld id="{1449421B-DB0C-4D70-8818-38B01143C7E2}" type="slidenum">
              <a:rPr lang="en-US"/>
              <a:pPr>
                <a:defRPr/>
              </a:pPr>
              <a:t>‹#›</a:t>
            </a:fld>
            <a:endParaRPr lang="en-US"/>
          </a:p>
        </p:txBody>
      </p:sp>
    </p:spTree>
    <p:extLst>
      <p:ext uri="{BB962C8B-B14F-4D97-AF65-F5344CB8AC3E}">
        <p14:creationId xmlns:p14="http://schemas.microsoft.com/office/powerpoint/2010/main" val="1611227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63"/>
          <p:cNvSpPr>
            <a:spLocks noGrp="1" noChangeArrowheads="1"/>
          </p:cNvSpPr>
          <p:nvPr>
            <p:ph type="dt" sz="half" idx="10"/>
          </p:nvPr>
        </p:nvSpPr>
        <p:spPr>
          <a:ln/>
        </p:spPr>
        <p:txBody>
          <a:bodyPr/>
          <a:lstStyle>
            <a:lvl1pPr>
              <a:defRPr/>
            </a:lvl1pPr>
          </a:lstStyle>
          <a:p>
            <a:pPr>
              <a:defRPr/>
            </a:pPr>
            <a:fld id="{6DA07B3E-C866-439D-913B-35B07981C6F8}" type="datetime1">
              <a:rPr lang="fi-FI"/>
              <a:pPr>
                <a:defRPr/>
              </a:pPr>
              <a:t>5.3.2019</a:t>
            </a:fld>
            <a:endParaRPr lang="en-US"/>
          </a:p>
        </p:txBody>
      </p:sp>
      <p:sp>
        <p:nvSpPr>
          <p:cNvPr id="8" name="Rectangle 64"/>
          <p:cNvSpPr>
            <a:spLocks noGrp="1" noChangeArrowheads="1"/>
          </p:cNvSpPr>
          <p:nvPr>
            <p:ph type="ftr" sz="quarter" idx="11"/>
          </p:nvPr>
        </p:nvSpPr>
        <p:spPr>
          <a:ln/>
        </p:spPr>
        <p:txBody>
          <a:bodyPr/>
          <a:lstStyle>
            <a:lvl1pPr>
              <a:defRPr/>
            </a:lvl1pPr>
          </a:lstStyle>
          <a:p>
            <a:pPr>
              <a:defRPr/>
            </a:pPr>
            <a:endParaRPr lang="en-US"/>
          </a:p>
        </p:txBody>
      </p:sp>
      <p:sp>
        <p:nvSpPr>
          <p:cNvPr id="9" name="Rectangle 66"/>
          <p:cNvSpPr>
            <a:spLocks noGrp="1" noChangeArrowheads="1"/>
          </p:cNvSpPr>
          <p:nvPr>
            <p:ph type="sldNum" sz="quarter" idx="12"/>
          </p:nvPr>
        </p:nvSpPr>
        <p:spPr>
          <a:ln/>
        </p:spPr>
        <p:txBody>
          <a:bodyPr/>
          <a:lstStyle>
            <a:lvl1pPr>
              <a:defRPr/>
            </a:lvl1pPr>
          </a:lstStyle>
          <a:p>
            <a:pPr>
              <a:defRPr/>
            </a:pPr>
            <a:fld id="{ED48C15E-B7BB-40FC-AAD3-D043BC4F5AF0}" type="slidenum">
              <a:rPr lang="en-US"/>
              <a:pPr>
                <a:defRPr/>
              </a:pPr>
              <a:t>‹#›</a:t>
            </a:fld>
            <a:endParaRPr lang="en-US"/>
          </a:p>
        </p:txBody>
      </p:sp>
    </p:spTree>
    <p:extLst>
      <p:ext uri="{BB962C8B-B14F-4D97-AF65-F5344CB8AC3E}">
        <p14:creationId xmlns:p14="http://schemas.microsoft.com/office/powerpoint/2010/main" val="3280167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63"/>
          <p:cNvSpPr>
            <a:spLocks noGrp="1" noChangeArrowheads="1"/>
          </p:cNvSpPr>
          <p:nvPr>
            <p:ph type="dt" sz="half" idx="10"/>
          </p:nvPr>
        </p:nvSpPr>
        <p:spPr>
          <a:ln/>
        </p:spPr>
        <p:txBody>
          <a:bodyPr/>
          <a:lstStyle>
            <a:lvl1pPr>
              <a:defRPr/>
            </a:lvl1pPr>
          </a:lstStyle>
          <a:p>
            <a:pPr>
              <a:defRPr/>
            </a:pPr>
            <a:fld id="{F7579F88-A6DB-45E0-A10F-B368EAE37ABC}" type="datetime1">
              <a:rPr lang="fi-FI"/>
              <a:pPr>
                <a:defRPr/>
              </a:pPr>
              <a:t>5.3.2019</a:t>
            </a:fld>
            <a:endParaRPr lang="en-US"/>
          </a:p>
        </p:txBody>
      </p:sp>
      <p:sp>
        <p:nvSpPr>
          <p:cNvPr id="4" name="Rectangle 64"/>
          <p:cNvSpPr>
            <a:spLocks noGrp="1" noChangeArrowheads="1"/>
          </p:cNvSpPr>
          <p:nvPr>
            <p:ph type="ftr" sz="quarter" idx="11"/>
          </p:nvPr>
        </p:nvSpPr>
        <p:spPr>
          <a:ln/>
        </p:spPr>
        <p:txBody>
          <a:bodyPr/>
          <a:lstStyle>
            <a:lvl1pPr>
              <a:defRPr/>
            </a:lvl1pPr>
          </a:lstStyle>
          <a:p>
            <a:pPr>
              <a:defRPr/>
            </a:pPr>
            <a:endParaRPr lang="en-US"/>
          </a:p>
        </p:txBody>
      </p:sp>
      <p:sp>
        <p:nvSpPr>
          <p:cNvPr id="5" name="Rectangle 66"/>
          <p:cNvSpPr>
            <a:spLocks noGrp="1" noChangeArrowheads="1"/>
          </p:cNvSpPr>
          <p:nvPr>
            <p:ph type="sldNum" sz="quarter" idx="12"/>
          </p:nvPr>
        </p:nvSpPr>
        <p:spPr>
          <a:ln/>
        </p:spPr>
        <p:txBody>
          <a:bodyPr/>
          <a:lstStyle>
            <a:lvl1pPr>
              <a:defRPr/>
            </a:lvl1pPr>
          </a:lstStyle>
          <a:p>
            <a:pPr>
              <a:defRPr/>
            </a:pPr>
            <a:fld id="{3DB7616C-2812-4117-AF43-BCB0CB1D17C4}" type="slidenum">
              <a:rPr lang="en-US"/>
              <a:pPr>
                <a:defRPr/>
              </a:pPr>
              <a:t>‹#›</a:t>
            </a:fld>
            <a:endParaRPr lang="en-US"/>
          </a:p>
        </p:txBody>
      </p:sp>
    </p:spTree>
    <p:extLst>
      <p:ext uri="{BB962C8B-B14F-4D97-AF65-F5344CB8AC3E}">
        <p14:creationId xmlns:p14="http://schemas.microsoft.com/office/powerpoint/2010/main" val="1525776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63"/>
          <p:cNvSpPr>
            <a:spLocks noGrp="1" noChangeArrowheads="1"/>
          </p:cNvSpPr>
          <p:nvPr>
            <p:ph type="dt" sz="half" idx="10"/>
          </p:nvPr>
        </p:nvSpPr>
        <p:spPr>
          <a:ln/>
        </p:spPr>
        <p:txBody>
          <a:bodyPr/>
          <a:lstStyle>
            <a:lvl1pPr>
              <a:defRPr/>
            </a:lvl1pPr>
          </a:lstStyle>
          <a:p>
            <a:pPr>
              <a:defRPr/>
            </a:pPr>
            <a:fld id="{0E324004-5689-4A5C-8D75-2473A2951828}" type="datetime1">
              <a:rPr lang="fi-FI"/>
              <a:pPr>
                <a:defRPr/>
              </a:pPr>
              <a:t>5.3.2019</a:t>
            </a:fld>
            <a:endParaRPr lang="en-US"/>
          </a:p>
        </p:txBody>
      </p:sp>
      <p:sp>
        <p:nvSpPr>
          <p:cNvPr id="3" name="Rectangle 64"/>
          <p:cNvSpPr>
            <a:spLocks noGrp="1" noChangeArrowheads="1"/>
          </p:cNvSpPr>
          <p:nvPr>
            <p:ph type="ftr" sz="quarter" idx="11"/>
          </p:nvPr>
        </p:nvSpPr>
        <p:spPr>
          <a:ln/>
        </p:spPr>
        <p:txBody>
          <a:bodyPr/>
          <a:lstStyle>
            <a:lvl1pPr>
              <a:defRPr/>
            </a:lvl1pPr>
          </a:lstStyle>
          <a:p>
            <a:pPr>
              <a:defRPr/>
            </a:pPr>
            <a:endParaRPr lang="en-US"/>
          </a:p>
        </p:txBody>
      </p:sp>
      <p:sp>
        <p:nvSpPr>
          <p:cNvPr id="4" name="Rectangle 66"/>
          <p:cNvSpPr>
            <a:spLocks noGrp="1" noChangeArrowheads="1"/>
          </p:cNvSpPr>
          <p:nvPr>
            <p:ph type="sldNum" sz="quarter" idx="12"/>
          </p:nvPr>
        </p:nvSpPr>
        <p:spPr>
          <a:ln/>
        </p:spPr>
        <p:txBody>
          <a:bodyPr/>
          <a:lstStyle>
            <a:lvl1pPr>
              <a:defRPr/>
            </a:lvl1pPr>
          </a:lstStyle>
          <a:p>
            <a:pPr>
              <a:defRPr/>
            </a:pPr>
            <a:fld id="{915EFDA6-0A29-4CD3-9C79-83E7A333B771}" type="slidenum">
              <a:rPr lang="en-US"/>
              <a:pPr>
                <a:defRPr/>
              </a:pPr>
              <a:t>‹#›</a:t>
            </a:fld>
            <a:endParaRPr lang="en-US"/>
          </a:p>
        </p:txBody>
      </p:sp>
    </p:spTree>
    <p:extLst>
      <p:ext uri="{BB962C8B-B14F-4D97-AF65-F5344CB8AC3E}">
        <p14:creationId xmlns:p14="http://schemas.microsoft.com/office/powerpoint/2010/main" val="4233297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63"/>
          <p:cNvSpPr>
            <a:spLocks noGrp="1" noChangeArrowheads="1"/>
          </p:cNvSpPr>
          <p:nvPr>
            <p:ph type="dt" sz="half" idx="10"/>
          </p:nvPr>
        </p:nvSpPr>
        <p:spPr>
          <a:ln/>
        </p:spPr>
        <p:txBody>
          <a:bodyPr/>
          <a:lstStyle>
            <a:lvl1pPr>
              <a:defRPr/>
            </a:lvl1pPr>
          </a:lstStyle>
          <a:p>
            <a:pPr>
              <a:defRPr/>
            </a:pPr>
            <a:fld id="{8D1A08E5-A2F6-4C99-8613-1E1E48D28FB8}" type="datetime1">
              <a:rPr lang="fi-FI"/>
              <a:pPr>
                <a:defRPr/>
              </a:pPr>
              <a:t>5.3.2019</a:t>
            </a:fld>
            <a:endParaRPr lang="en-US"/>
          </a:p>
        </p:txBody>
      </p:sp>
      <p:sp>
        <p:nvSpPr>
          <p:cNvPr id="6" name="Rectangle 64"/>
          <p:cNvSpPr>
            <a:spLocks noGrp="1" noChangeArrowheads="1"/>
          </p:cNvSpPr>
          <p:nvPr>
            <p:ph type="ftr" sz="quarter" idx="11"/>
          </p:nvPr>
        </p:nvSpPr>
        <p:spPr>
          <a:ln/>
        </p:spPr>
        <p:txBody>
          <a:bodyPr/>
          <a:lstStyle>
            <a:lvl1pPr>
              <a:defRPr/>
            </a:lvl1pPr>
          </a:lstStyle>
          <a:p>
            <a:pPr>
              <a:defRPr/>
            </a:pPr>
            <a:endParaRPr lang="en-US"/>
          </a:p>
        </p:txBody>
      </p:sp>
      <p:sp>
        <p:nvSpPr>
          <p:cNvPr id="7" name="Rectangle 66"/>
          <p:cNvSpPr>
            <a:spLocks noGrp="1" noChangeArrowheads="1"/>
          </p:cNvSpPr>
          <p:nvPr>
            <p:ph type="sldNum" sz="quarter" idx="12"/>
          </p:nvPr>
        </p:nvSpPr>
        <p:spPr>
          <a:ln/>
        </p:spPr>
        <p:txBody>
          <a:bodyPr/>
          <a:lstStyle>
            <a:lvl1pPr>
              <a:defRPr/>
            </a:lvl1pPr>
          </a:lstStyle>
          <a:p>
            <a:pPr>
              <a:defRPr/>
            </a:pPr>
            <a:fld id="{5DBA5527-C13B-4206-A18E-31ED6967AD8B}" type="slidenum">
              <a:rPr lang="en-US"/>
              <a:pPr>
                <a:defRPr/>
              </a:pPr>
              <a:t>‹#›</a:t>
            </a:fld>
            <a:endParaRPr lang="en-US"/>
          </a:p>
        </p:txBody>
      </p:sp>
    </p:spTree>
    <p:extLst>
      <p:ext uri="{BB962C8B-B14F-4D97-AF65-F5344CB8AC3E}">
        <p14:creationId xmlns:p14="http://schemas.microsoft.com/office/powerpoint/2010/main" val="1420146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dirty="0"/>
              <a:t>Click to edit Master title style</a:t>
            </a:r>
            <a:endParaRPr lang="fi-FI" dirty="0"/>
          </a:p>
        </p:txBody>
      </p:sp>
      <p:sp>
        <p:nvSpPr>
          <p:cNvPr id="3" name="Sisällön paikkamerkki 2"/>
          <p:cNvSpPr>
            <a:spLocks noGrp="1"/>
          </p:cNvSpPr>
          <p:nvPr>
            <p:ph idx="1"/>
          </p:nvPr>
        </p:nvSpPr>
        <p:spPr/>
        <p:txBody>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Päivämäärän paikkamerkki 3"/>
          <p:cNvSpPr>
            <a:spLocks noGrp="1"/>
          </p:cNvSpPr>
          <p:nvPr>
            <p:ph type="dt" sz="half" idx="10"/>
          </p:nvPr>
        </p:nvSpPr>
        <p:spPr>
          <a:xfrm>
            <a:off x="493713" y="6237288"/>
            <a:ext cx="2133600" cy="331787"/>
          </a:xfrm>
          <a:prstGeom prst="rect">
            <a:avLst/>
          </a:prstGeom>
        </p:spPr>
        <p:txBody>
          <a:bodyPr/>
          <a:lstStyle>
            <a:lvl1pPr>
              <a:defRPr/>
            </a:lvl1pPr>
          </a:lstStyle>
          <a:p>
            <a:fld id="{AA58C986-E2EC-4828-92FA-A28A7667C20D}" type="datetime1">
              <a:rPr lang="fi-FI" smtClean="0"/>
              <a:pPr/>
              <a:t>5.3.2019</a:t>
            </a:fld>
            <a:endParaRPr lang="en-US"/>
          </a:p>
        </p:txBody>
      </p:sp>
      <p:sp>
        <p:nvSpPr>
          <p:cNvPr id="5" name="Alatunnisteen paikkamerkki 4"/>
          <p:cNvSpPr>
            <a:spLocks noGrp="1"/>
          </p:cNvSpPr>
          <p:nvPr>
            <p:ph type="ftr" sz="quarter" idx="11"/>
          </p:nvPr>
        </p:nvSpPr>
        <p:spPr>
          <a:xfrm>
            <a:off x="2916238" y="6237288"/>
            <a:ext cx="4248050" cy="331787"/>
          </a:xfrm>
          <a:prstGeom prst="rect">
            <a:avLst/>
          </a:prstGeom>
        </p:spPr>
        <p:txBody>
          <a:bodyPr/>
          <a:lstStyle>
            <a:lvl1pPr>
              <a:defRPr sz="1000" baseline="0"/>
            </a:lvl1pPr>
          </a:lstStyle>
          <a:p>
            <a:r>
              <a:rPr lang="en-US"/>
              <a:t>Koulutuksen tutkimuslaitos - Finnish Institute for Educational Research</a:t>
            </a:r>
            <a:endParaRPr lang="en-US" dirty="0"/>
          </a:p>
        </p:txBody>
      </p:sp>
      <p:sp>
        <p:nvSpPr>
          <p:cNvPr id="7" name="Rectangle 6"/>
          <p:cNvSpPr/>
          <p:nvPr userDrawn="1"/>
        </p:nvSpPr>
        <p:spPr>
          <a:xfrm rot="16200000">
            <a:off x="6526417" y="3604702"/>
            <a:ext cx="4782649" cy="338554"/>
          </a:xfrm>
          <a:prstGeom prst="rect">
            <a:avLst/>
          </a:prstGeom>
        </p:spPr>
        <p:txBody>
          <a:bodyPr wrap="square">
            <a:spAutoFit/>
          </a:bodyPr>
          <a:lstStyle/>
          <a:p>
            <a:r>
              <a:rPr lang="fi-FI" sz="1600" dirty="0" err="1">
                <a:solidFill>
                  <a:srgbClr val="8D8E8C"/>
                </a:solidFill>
              </a:rPr>
              <a:t>Finnish</a:t>
            </a:r>
            <a:r>
              <a:rPr lang="fi-FI" sz="1600" dirty="0">
                <a:solidFill>
                  <a:srgbClr val="8D8E8C"/>
                </a:solidFill>
              </a:rPr>
              <a:t> Institute for </a:t>
            </a:r>
            <a:r>
              <a:rPr lang="fi-FI" sz="1600" dirty="0" err="1">
                <a:solidFill>
                  <a:srgbClr val="8D8E8C"/>
                </a:solidFill>
              </a:rPr>
              <a:t>Educational</a:t>
            </a:r>
            <a:r>
              <a:rPr lang="fi-FI" sz="1600" dirty="0">
                <a:solidFill>
                  <a:srgbClr val="8D8E8C"/>
                </a:solidFill>
              </a:rPr>
              <a:t> </a:t>
            </a:r>
            <a:r>
              <a:rPr lang="fi-FI" sz="1600" dirty="0" err="1">
                <a:solidFill>
                  <a:srgbClr val="8D8E8C"/>
                </a:solidFill>
              </a:rPr>
              <a:t>Research</a:t>
            </a:r>
            <a:endParaRPr lang="en-US" sz="1600" dirty="0">
              <a:solidFill>
                <a:srgbClr val="8D8E8C"/>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63"/>
          <p:cNvSpPr>
            <a:spLocks noGrp="1" noChangeArrowheads="1"/>
          </p:cNvSpPr>
          <p:nvPr>
            <p:ph type="dt" sz="half" idx="10"/>
          </p:nvPr>
        </p:nvSpPr>
        <p:spPr>
          <a:ln/>
        </p:spPr>
        <p:txBody>
          <a:bodyPr/>
          <a:lstStyle>
            <a:lvl1pPr>
              <a:defRPr/>
            </a:lvl1pPr>
          </a:lstStyle>
          <a:p>
            <a:pPr>
              <a:defRPr/>
            </a:pPr>
            <a:fld id="{08C2C5E4-BE06-41BC-9AE7-458634D348E6}" type="datetime1">
              <a:rPr lang="fi-FI"/>
              <a:pPr>
                <a:defRPr/>
              </a:pPr>
              <a:t>5.3.2019</a:t>
            </a:fld>
            <a:endParaRPr lang="en-US"/>
          </a:p>
        </p:txBody>
      </p:sp>
      <p:sp>
        <p:nvSpPr>
          <p:cNvPr id="6" name="Rectangle 64"/>
          <p:cNvSpPr>
            <a:spLocks noGrp="1" noChangeArrowheads="1"/>
          </p:cNvSpPr>
          <p:nvPr>
            <p:ph type="ftr" sz="quarter" idx="11"/>
          </p:nvPr>
        </p:nvSpPr>
        <p:spPr>
          <a:ln/>
        </p:spPr>
        <p:txBody>
          <a:bodyPr/>
          <a:lstStyle>
            <a:lvl1pPr>
              <a:defRPr/>
            </a:lvl1pPr>
          </a:lstStyle>
          <a:p>
            <a:pPr>
              <a:defRPr/>
            </a:pPr>
            <a:endParaRPr lang="en-US"/>
          </a:p>
        </p:txBody>
      </p:sp>
      <p:sp>
        <p:nvSpPr>
          <p:cNvPr id="7" name="Rectangle 66"/>
          <p:cNvSpPr>
            <a:spLocks noGrp="1" noChangeArrowheads="1"/>
          </p:cNvSpPr>
          <p:nvPr>
            <p:ph type="sldNum" sz="quarter" idx="12"/>
          </p:nvPr>
        </p:nvSpPr>
        <p:spPr>
          <a:ln/>
        </p:spPr>
        <p:txBody>
          <a:bodyPr/>
          <a:lstStyle>
            <a:lvl1pPr>
              <a:defRPr/>
            </a:lvl1pPr>
          </a:lstStyle>
          <a:p>
            <a:pPr>
              <a:defRPr/>
            </a:pPr>
            <a:fld id="{31268068-EA46-4A62-BD54-4A8B91A2A5FF}" type="slidenum">
              <a:rPr lang="en-US"/>
              <a:pPr>
                <a:defRPr/>
              </a:pPr>
              <a:t>‹#›</a:t>
            </a:fld>
            <a:endParaRPr lang="en-US"/>
          </a:p>
        </p:txBody>
      </p:sp>
    </p:spTree>
    <p:extLst>
      <p:ext uri="{BB962C8B-B14F-4D97-AF65-F5344CB8AC3E}">
        <p14:creationId xmlns:p14="http://schemas.microsoft.com/office/powerpoint/2010/main" val="584283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63"/>
          <p:cNvSpPr>
            <a:spLocks noGrp="1" noChangeArrowheads="1"/>
          </p:cNvSpPr>
          <p:nvPr>
            <p:ph type="dt" sz="half" idx="10"/>
          </p:nvPr>
        </p:nvSpPr>
        <p:spPr>
          <a:ln/>
        </p:spPr>
        <p:txBody>
          <a:bodyPr/>
          <a:lstStyle>
            <a:lvl1pPr>
              <a:defRPr/>
            </a:lvl1pPr>
          </a:lstStyle>
          <a:p>
            <a:pPr>
              <a:defRPr/>
            </a:pPr>
            <a:fld id="{65CCB0E1-7BFF-433D-BF47-F1434F3E778C}" type="datetime1">
              <a:rPr lang="fi-FI"/>
              <a:pPr>
                <a:defRPr/>
              </a:pPr>
              <a:t>5.3.2019</a:t>
            </a:fld>
            <a:endParaRPr lang="en-US"/>
          </a:p>
        </p:txBody>
      </p:sp>
      <p:sp>
        <p:nvSpPr>
          <p:cNvPr id="5" name="Rectangle 64"/>
          <p:cNvSpPr>
            <a:spLocks noGrp="1" noChangeArrowheads="1"/>
          </p:cNvSpPr>
          <p:nvPr>
            <p:ph type="ftr" sz="quarter" idx="11"/>
          </p:nvPr>
        </p:nvSpPr>
        <p:spPr>
          <a:ln/>
        </p:spPr>
        <p:txBody>
          <a:bodyPr/>
          <a:lstStyle>
            <a:lvl1pPr>
              <a:defRPr/>
            </a:lvl1pPr>
          </a:lstStyle>
          <a:p>
            <a:pPr>
              <a:defRPr/>
            </a:pPr>
            <a:endParaRPr lang="en-US"/>
          </a:p>
        </p:txBody>
      </p:sp>
      <p:sp>
        <p:nvSpPr>
          <p:cNvPr id="6" name="Rectangle 66"/>
          <p:cNvSpPr>
            <a:spLocks noGrp="1" noChangeArrowheads="1"/>
          </p:cNvSpPr>
          <p:nvPr>
            <p:ph type="sldNum" sz="quarter" idx="12"/>
          </p:nvPr>
        </p:nvSpPr>
        <p:spPr>
          <a:ln/>
        </p:spPr>
        <p:txBody>
          <a:bodyPr/>
          <a:lstStyle>
            <a:lvl1pPr>
              <a:defRPr/>
            </a:lvl1pPr>
          </a:lstStyle>
          <a:p>
            <a:pPr>
              <a:defRPr/>
            </a:pPr>
            <a:fld id="{89F2463D-5CC3-4534-9D24-4200F693D131}" type="slidenum">
              <a:rPr lang="en-US"/>
              <a:pPr>
                <a:defRPr/>
              </a:pPr>
              <a:t>‹#›</a:t>
            </a:fld>
            <a:endParaRPr lang="en-US"/>
          </a:p>
        </p:txBody>
      </p:sp>
    </p:spTree>
    <p:extLst>
      <p:ext uri="{BB962C8B-B14F-4D97-AF65-F5344CB8AC3E}">
        <p14:creationId xmlns:p14="http://schemas.microsoft.com/office/powerpoint/2010/main" val="922162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462713" y="557213"/>
            <a:ext cx="1854200" cy="5319712"/>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900113" y="557213"/>
            <a:ext cx="5410200" cy="5319712"/>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63"/>
          <p:cNvSpPr>
            <a:spLocks noGrp="1" noChangeArrowheads="1"/>
          </p:cNvSpPr>
          <p:nvPr>
            <p:ph type="dt" sz="half" idx="10"/>
          </p:nvPr>
        </p:nvSpPr>
        <p:spPr>
          <a:ln/>
        </p:spPr>
        <p:txBody>
          <a:bodyPr/>
          <a:lstStyle>
            <a:lvl1pPr>
              <a:defRPr/>
            </a:lvl1pPr>
          </a:lstStyle>
          <a:p>
            <a:pPr>
              <a:defRPr/>
            </a:pPr>
            <a:fld id="{74245F9B-7DA5-40D3-904A-8487E365DEB7}" type="datetime1">
              <a:rPr lang="fi-FI"/>
              <a:pPr>
                <a:defRPr/>
              </a:pPr>
              <a:t>5.3.2019</a:t>
            </a:fld>
            <a:endParaRPr lang="en-US"/>
          </a:p>
        </p:txBody>
      </p:sp>
      <p:sp>
        <p:nvSpPr>
          <p:cNvPr id="5" name="Rectangle 64"/>
          <p:cNvSpPr>
            <a:spLocks noGrp="1" noChangeArrowheads="1"/>
          </p:cNvSpPr>
          <p:nvPr>
            <p:ph type="ftr" sz="quarter" idx="11"/>
          </p:nvPr>
        </p:nvSpPr>
        <p:spPr>
          <a:ln/>
        </p:spPr>
        <p:txBody>
          <a:bodyPr/>
          <a:lstStyle>
            <a:lvl1pPr>
              <a:defRPr/>
            </a:lvl1pPr>
          </a:lstStyle>
          <a:p>
            <a:pPr>
              <a:defRPr/>
            </a:pPr>
            <a:endParaRPr lang="en-US"/>
          </a:p>
        </p:txBody>
      </p:sp>
      <p:sp>
        <p:nvSpPr>
          <p:cNvPr id="6" name="Rectangle 66"/>
          <p:cNvSpPr>
            <a:spLocks noGrp="1" noChangeArrowheads="1"/>
          </p:cNvSpPr>
          <p:nvPr>
            <p:ph type="sldNum" sz="quarter" idx="12"/>
          </p:nvPr>
        </p:nvSpPr>
        <p:spPr>
          <a:ln/>
        </p:spPr>
        <p:txBody>
          <a:bodyPr/>
          <a:lstStyle>
            <a:lvl1pPr>
              <a:defRPr/>
            </a:lvl1pPr>
          </a:lstStyle>
          <a:p>
            <a:pPr>
              <a:defRPr/>
            </a:pPr>
            <a:fld id="{6489F24C-7963-4229-B7CD-D3E296E946B9}" type="slidenum">
              <a:rPr lang="en-US"/>
              <a:pPr>
                <a:defRPr/>
              </a:pPr>
              <a:t>‹#›</a:t>
            </a:fld>
            <a:endParaRPr lang="en-US"/>
          </a:p>
        </p:txBody>
      </p:sp>
    </p:spTree>
    <p:extLst>
      <p:ext uri="{BB962C8B-B14F-4D97-AF65-F5344CB8AC3E}">
        <p14:creationId xmlns:p14="http://schemas.microsoft.com/office/powerpoint/2010/main" val="61011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ollinen sisältö">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ollinen kuva">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KTL-pohja 2015.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41" name="Rectangle 11"/>
          <p:cNvSpPr>
            <a:spLocks noGrp="1" noChangeArrowheads="1"/>
          </p:cNvSpPr>
          <p:nvPr>
            <p:ph type="title"/>
          </p:nvPr>
        </p:nvSpPr>
        <p:spPr bwMode="auto">
          <a:xfrm>
            <a:off x="467545" y="476672"/>
            <a:ext cx="8136904" cy="6388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042" name="Rectangle 16"/>
          <p:cNvSpPr>
            <a:spLocks noGrp="1" noChangeArrowheads="1"/>
          </p:cNvSpPr>
          <p:nvPr>
            <p:ph type="body" idx="1"/>
          </p:nvPr>
        </p:nvSpPr>
        <p:spPr bwMode="auto">
          <a:xfrm>
            <a:off x="467544" y="1268760"/>
            <a:ext cx="8136904" cy="4162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0"/>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rtl="0" eaLnBrk="1" fontAlgn="base" hangingPunct="1">
        <a:spcBef>
          <a:spcPct val="0"/>
        </a:spcBef>
        <a:spcAft>
          <a:spcPct val="0"/>
        </a:spcAft>
        <a:defRPr sz="2400" i="1">
          <a:solidFill>
            <a:srgbClr val="FF6600"/>
          </a:solidFill>
          <a:latin typeface="+mj-lt"/>
          <a:ea typeface="+mj-ea"/>
          <a:cs typeface="+mj-cs"/>
        </a:defRPr>
      </a:lvl1pPr>
      <a:lvl2pPr algn="ctr" rtl="0" eaLnBrk="1" fontAlgn="base" hangingPunct="1">
        <a:spcBef>
          <a:spcPct val="0"/>
        </a:spcBef>
        <a:spcAft>
          <a:spcPct val="0"/>
        </a:spcAft>
        <a:defRPr sz="4000">
          <a:solidFill>
            <a:schemeClr val="tx1"/>
          </a:solidFill>
          <a:latin typeface="Helvetica" pitchFamily="34" charset="0"/>
          <a:cs typeface="Arial" charset="0"/>
        </a:defRPr>
      </a:lvl2pPr>
      <a:lvl3pPr algn="ctr" rtl="0" eaLnBrk="1" fontAlgn="base" hangingPunct="1">
        <a:spcBef>
          <a:spcPct val="0"/>
        </a:spcBef>
        <a:spcAft>
          <a:spcPct val="0"/>
        </a:spcAft>
        <a:defRPr sz="4000">
          <a:solidFill>
            <a:schemeClr val="tx1"/>
          </a:solidFill>
          <a:latin typeface="Helvetica" pitchFamily="34" charset="0"/>
          <a:cs typeface="Arial" charset="0"/>
        </a:defRPr>
      </a:lvl3pPr>
      <a:lvl4pPr algn="ctr" rtl="0" eaLnBrk="1" fontAlgn="base" hangingPunct="1">
        <a:spcBef>
          <a:spcPct val="0"/>
        </a:spcBef>
        <a:spcAft>
          <a:spcPct val="0"/>
        </a:spcAft>
        <a:defRPr sz="4000">
          <a:solidFill>
            <a:schemeClr val="tx1"/>
          </a:solidFill>
          <a:latin typeface="Helvetica" pitchFamily="34" charset="0"/>
          <a:cs typeface="Arial" charset="0"/>
        </a:defRPr>
      </a:lvl4pPr>
      <a:lvl5pPr algn="ctr" rtl="0" eaLnBrk="1" fontAlgn="base" hangingPunct="1">
        <a:spcBef>
          <a:spcPct val="0"/>
        </a:spcBef>
        <a:spcAft>
          <a:spcPct val="0"/>
        </a:spcAft>
        <a:defRPr sz="4000">
          <a:solidFill>
            <a:schemeClr val="tx1"/>
          </a:solidFill>
          <a:latin typeface="Helvetica" pitchFamily="34" charset="0"/>
          <a:cs typeface="Arial" charset="0"/>
        </a:defRPr>
      </a:lvl5pPr>
      <a:lvl6pPr marL="457200" algn="ctr" rtl="0" eaLnBrk="1" fontAlgn="base" hangingPunct="1">
        <a:spcBef>
          <a:spcPct val="0"/>
        </a:spcBef>
        <a:spcAft>
          <a:spcPct val="0"/>
        </a:spcAft>
        <a:defRPr sz="4000">
          <a:solidFill>
            <a:schemeClr val="tx1"/>
          </a:solidFill>
          <a:latin typeface="Helvetica" pitchFamily="34" charset="0"/>
          <a:cs typeface="Arial" charset="0"/>
        </a:defRPr>
      </a:lvl6pPr>
      <a:lvl7pPr marL="914400" algn="ctr" rtl="0" eaLnBrk="1" fontAlgn="base" hangingPunct="1">
        <a:spcBef>
          <a:spcPct val="0"/>
        </a:spcBef>
        <a:spcAft>
          <a:spcPct val="0"/>
        </a:spcAft>
        <a:defRPr sz="4000">
          <a:solidFill>
            <a:schemeClr val="tx1"/>
          </a:solidFill>
          <a:latin typeface="Helvetica" pitchFamily="34" charset="0"/>
          <a:cs typeface="Arial" charset="0"/>
        </a:defRPr>
      </a:lvl7pPr>
      <a:lvl8pPr marL="1371600" algn="ctr" rtl="0" eaLnBrk="1" fontAlgn="base" hangingPunct="1">
        <a:spcBef>
          <a:spcPct val="0"/>
        </a:spcBef>
        <a:spcAft>
          <a:spcPct val="0"/>
        </a:spcAft>
        <a:defRPr sz="4000">
          <a:solidFill>
            <a:schemeClr val="tx1"/>
          </a:solidFill>
          <a:latin typeface="Helvetica" pitchFamily="34" charset="0"/>
          <a:cs typeface="Arial" charset="0"/>
        </a:defRPr>
      </a:lvl8pPr>
      <a:lvl9pPr marL="1828800" algn="ctr" rtl="0" eaLnBrk="1" fontAlgn="base" hangingPunct="1">
        <a:spcBef>
          <a:spcPct val="0"/>
        </a:spcBef>
        <a:spcAft>
          <a:spcPct val="0"/>
        </a:spcAft>
        <a:defRPr sz="4000">
          <a:solidFill>
            <a:schemeClr val="tx1"/>
          </a:solidFill>
          <a:latin typeface="Helvetica" pitchFamily="34" charset="0"/>
          <a:cs typeface="Arial" charset="0"/>
        </a:defRPr>
      </a:lvl9pPr>
    </p:titleStyle>
    <p:bodyStyle>
      <a:lvl1pPr marL="342900" indent="-342900" algn="l" rtl="0" eaLnBrk="1" fontAlgn="base" hangingPunct="1">
        <a:spcBef>
          <a:spcPct val="20000"/>
        </a:spcBef>
        <a:spcAft>
          <a:spcPct val="0"/>
        </a:spcAft>
        <a:buClr>
          <a:srgbClr val="FF6600"/>
        </a:buClr>
        <a:buSzPct val="85000"/>
        <a:buFont typeface="Wingdings" charset="2"/>
        <a:buChar char="²"/>
        <a:defRPr sz="2000">
          <a:solidFill>
            <a:schemeClr val="tx1"/>
          </a:solidFill>
          <a:latin typeface="+mn-lt"/>
          <a:ea typeface="+mn-ea"/>
          <a:cs typeface="+mn-cs"/>
        </a:defRPr>
      </a:lvl1pPr>
      <a:lvl2pPr marL="576000" indent="-216000" algn="l" rtl="0" eaLnBrk="1" fontAlgn="base" hangingPunct="1">
        <a:spcBef>
          <a:spcPct val="20000"/>
        </a:spcBef>
        <a:spcAft>
          <a:spcPct val="0"/>
        </a:spcAft>
        <a:buClr>
          <a:srgbClr val="FF6600"/>
        </a:buClr>
        <a:buFont typeface="Wingdings" charset="2"/>
        <a:buChar char="§"/>
        <a:defRPr sz="2000" i="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65" descr="Pystypalkki b"/>
          <p:cNvPicPr>
            <a:picLocks noChangeAspect="1" noChangeArrowheads="1"/>
          </p:cNvPicPr>
          <p:nvPr/>
        </p:nvPicPr>
        <p:blipFill>
          <a:blip r:embed="rId13" cstate="print"/>
          <a:srcRect/>
          <a:stretch>
            <a:fillRect/>
          </a:stretch>
        </p:blipFill>
        <p:spPr bwMode="auto">
          <a:xfrm>
            <a:off x="0" y="-1588"/>
            <a:ext cx="9144000" cy="6859588"/>
          </a:xfrm>
          <a:prstGeom prst="rect">
            <a:avLst/>
          </a:prstGeom>
          <a:noFill/>
          <a:ln w="9525">
            <a:noFill/>
            <a:miter lim="800000"/>
            <a:headEnd/>
            <a:tailEnd/>
          </a:ln>
        </p:spPr>
      </p:pic>
      <p:sp>
        <p:nvSpPr>
          <p:cNvPr id="13315" name="Rectangle 46"/>
          <p:cNvSpPr>
            <a:spLocks noGrp="1" noChangeArrowheads="1"/>
          </p:cNvSpPr>
          <p:nvPr>
            <p:ph type="title"/>
          </p:nvPr>
        </p:nvSpPr>
        <p:spPr bwMode="auto">
          <a:xfrm>
            <a:off x="900113" y="557213"/>
            <a:ext cx="7416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423" name="Rectangle 63"/>
          <p:cNvSpPr>
            <a:spLocks noGrp="1" noChangeArrowheads="1"/>
          </p:cNvSpPr>
          <p:nvPr>
            <p:ph type="dt" sz="half" idx="2"/>
          </p:nvPr>
        </p:nvSpPr>
        <p:spPr bwMode="auto">
          <a:xfrm>
            <a:off x="493713" y="6337300"/>
            <a:ext cx="2133600" cy="331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3AB21FD2-DF34-405B-8A58-76A56267E01A}" type="datetime1">
              <a:rPr lang="fi-FI"/>
              <a:pPr>
                <a:defRPr/>
              </a:pPr>
              <a:t>5.3.2019</a:t>
            </a:fld>
            <a:endParaRPr lang="en-US"/>
          </a:p>
        </p:txBody>
      </p:sp>
      <p:sp>
        <p:nvSpPr>
          <p:cNvPr id="15424" name="Rectangle 64"/>
          <p:cNvSpPr>
            <a:spLocks noGrp="1" noChangeArrowheads="1"/>
          </p:cNvSpPr>
          <p:nvPr>
            <p:ph type="ftr" sz="quarter" idx="3"/>
          </p:nvPr>
        </p:nvSpPr>
        <p:spPr bwMode="auto">
          <a:xfrm>
            <a:off x="2916238" y="6337300"/>
            <a:ext cx="2895600" cy="331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cs typeface="Arial" charset="0"/>
              </a:defRPr>
            </a:lvl1pPr>
          </a:lstStyle>
          <a:p>
            <a:pPr>
              <a:defRPr/>
            </a:pPr>
            <a:endParaRPr lang="en-US"/>
          </a:p>
        </p:txBody>
      </p:sp>
      <p:sp>
        <p:nvSpPr>
          <p:cNvPr id="15426" name="Rectangle 66"/>
          <p:cNvSpPr>
            <a:spLocks noGrp="1" noChangeArrowheads="1"/>
          </p:cNvSpPr>
          <p:nvPr>
            <p:ph type="sldNum" sz="quarter" idx="4"/>
          </p:nvPr>
        </p:nvSpPr>
        <p:spPr bwMode="auto">
          <a:xfrm>
            <a:off x="7885113" y="115888"/>
            <a:ext cx="1125537"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cs typeface="Arial" charset="0"/>
              </a:defRPr>
            </a:lvl1pPr>
          </a:lstStyle>
          <a:p>
            <a:pPr>
              <a:defRPr/>
            </a:pPr>
            <a:fld id="{D716A886-9046-4912-9AA7-BC16CAA6A0A0}" type="slidenum">
              <a:rPr lang="en-US"/>
              <a:pPr>
                <a:defRPr/>
              </a:pPr>
              <a:t>‹#›</a:t>
            </a:fld>
            <a:endParaRPr lang="en-US"/>
          </a:p>
        </p:txBody>
      </p:sp>
      <p:pic>
        <p:nvPicPr>
          <p:cNvPr id="13319" name="Picture 67" descr="juhlalogo_vari"/>
          <p:cNvPicPr>
            <a:picLocks noChangeAspect="1" noChangeArrowheads="1"/>
          </p:cNvPicPr>
          <p:nvPr/>
        </p:nvPicPr>
        <p:blipFill>
          <a:blip r:embed="rId14" cstate="print"/>
          <a:srcRect/>
          <a:stretch>
            <a:fillRect/>
          </a:stretch>
        </p:blipFill>
        <p:spPr bwMode="auto">
          <a:xfrm>
            <a:off x="7334250" y="5454650"/>
            <a:ext cx="1763713" cy="1098550"/>
          </a:xfrm>
          <a:prstGeom prst="rect">
            <a:avLst/>
          </a:prstGeom>
          <a:noFill/>
          <a:ln w="9525">
            <a:noFill/>
            <a:miter lim="800000"/>
            <a:headEnd/>
            <a:tailEnd/>
          </a:ln>
        </p:spPr>
      </p:pic>
      <p:sp>
        <p:nvSpPr>
          <p:cNvPr id="15421" name="Text Box 61"/>
          <p:cNvSpPr txBox="1">
            <a:spLocks noChangeArrowheads="1"/>
          </p:cNvSpPr>
          <p:nvPr/>
        </p:nvSpPr>
        <p:spPr bwMode="auto">
          <a:xfrm rot="5400000">
            <a:off x="6097588" y="2827337"/>
            <a:ext cx="5564188" cy="366713"/>
          </a:xfrm>
          <a:prstGeom prst="rect">
            <a:avLst/>
          </a:prstGeom>
          <a:noFill/>
          <a:ln w="9525">
            <a:noFill/>
            <a:miter lim="800000"/>
            <a:headEnd/>
            <a:tailEnd/>
          </a:ln>
        </p:spPr>
        <p:txBody>
          <a:bodyPr>
            <a:spAutoFit/>
          </a:bodyPr>
          <a:lstStyle/>
          <a:p>
            <a:pPr algn="r" eaLnBrk="0" hangingPunct="0">
              <a:defRPr/>
            </a:pPr>
            <a:r>
              <a:rPr lang="fi-FI" sz="1800">
                <a:solidFill>
                  <a:srgbClr val="B0B3B1"/>
                </a:solidFill>
                <a:latin typeface="Helvetica Condensed" pitchFamily="34" charset="0"/>
                <a:cs typeface="+mn-cs"/>
              </a:rPr>
              <a:t>Koulutuksen tutkimuslaitos (KTL)</a:t>
            </a:r>
          </a:p>
        </p:txBody>
      </p:sp>
      <p:sp>
        <p:nvSpPr>
          <p:cNvPr id="13321" name="Rectangle 55"/>
          <p:cNvSpPr>
            <a:spLocks noGrp="1" noChangeArrowheads="1"/>
          </p:cNvSpPr>
          <p:nvPr>
            <p:ph type="body" idx="1"/>
          </p:nvPr>
        </p:nvSpPr>
        <p:spPr bwMode="auto">
          <a:xfrm>
            <a:off x="900113" y="1989138"/>
            <a:ext cx="7416800" cy="3887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endParaRPr lang="en-US"/>
          </a:p>
          <a:p>
            <a:pPr lvl="1"/>
            <a:endParaRPr lang="en-US"/>
          </a:p>
        </p:txBody>
      </p:sp>
    </p:spTree>
    <p:extLst>
      <p:ext uri="{BB962C8B-B14F-4D97-AF65-F5344CB8AC3E}">
        <p14:creationId xmlns:p14="http://schemas.microsoft.com/office/powerpoint/2010/main" val="3157614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Helvetica" pitchFamily="34" charset="0"/>
        </a:defRPr>
      </a:lvl2pPr>
      <a:lvl3pPr algn="ctr" rtl="0" eaLnBrk="0" fontAlgn="base" hangingPunct="0">
        <a:spcBef>
          <a:spcPct val="0"/>
        </a:spcBef>
        <a:spcAft>
          <a:spcPct val="0"/>
        </a:spcAft>
        <a:defRPr sz="4000">
          <a:solidFill>
            <a:schemeClr val="tx1"/>
          </a:solidFill>
          <a:latin typeface="Helvetica" pitchFamily="34" charset="0"/>
        </a:defRPr>
      </a:lvl3pPr>
      <a:lvl4pPr algn="ctr" rtl="0" eaLnBrk="0" fontAlgn="base" hangingPunct="0">
        <a:spcBef>
          <a:spcPct val="0"/>
        </a:spcBef>
        <a:spcAft>
          <a:spcPct val="0"/>
        </a:spcAft>
        <a:defRPr sz="4000">
          <a:solidFill>
            <a:schemeClr val="tx1"/>
          </a:solidFill>
          <a:latin typeface="Helvetica" pitchFamily="34" charset="0"/>
        </a:defRPr>
      </a:lvl4pPr>
      <a:lvl5pPr algn="ctr" rtl="0" eaLnBrk="0" fontAlgn="base" hangingPunct="0">
        <a:spcBef>
          <a:spcPct val="0"/>
        </a:spcBef>
        <a:spcAft>
          <a:spcPct val="0"/>
        </a:spcAft>
        <a:defRPr sz="4000">
          <a:solidFill>
            <a:schemeClr val="tx1"/>
          </a:solidFill>
          <a:latin typeface="Helvetica" pitchFamily="34" charset="0"/>
        </a:defRPr>
      </a:lvl5pPr>
      <a:lvl6pPr marL="457200" algn="ctr" rtl="0" fontAlgn="base">
        <a:spcBef>
          <a:spcPct val="0"/>
        </a:spcBef>
        <a:spcAft>
          <a:spcPct val="0"/>
        </a:spcAft>
        <a:defRPr sz="4000">
          <a:solidFill>
            <a:schemeClr val="tx1"/>
          </a:solidFill>
          <a:latin typeface="Helvetica" pitchFamily="34" charset="0"/>
        </a:defRPr>
      </a:lvl6pPr>
      <a:lvl7pPr marL="914400" algn="ctr" rtl="0" fontAlgn="base">
        <a:spcBef>
          <a:spcPct val="0"/>
        </a:spcBef>
        <a:spcAft>
          <a:spcPct val="0"/>
        </a:spcAft>
        <a:defRPr sz="4000">
          <a:solidFill>
            <a:schemeClr val="tx1"/>
          </a:solidFill>
          <a:latin typeface="Helvetica" pitchFamily="34" charset="0"/>
        </a:defRPr>
      </a:lvl7pPr>
      <a:lvl8pPr marL="1371600" algn="ctr" rtl="0" fontAlgn="base">
        <a:spcBef>
          <a:spcPct val="0"/>
        </a:spcBef>
        <a:spcAft>
          <a:spcPct val="0"/>
        </a:spcAft>
        <a:defRPr sz="4000">
          <a:solidFill>
            <a:schemeClr val="tx1"/>
          </a:solidFill>
          <a:latin typeface="Helvetica" pitchFamily="34" charset="0"/>
        </a:defRPr>
      </a:lvl8pPr>
      <a:lvl9pPr marL="1828800" algn="ctr" rtl="0" fontAlgn="base">
        <a:spcBef>
          <a:spcPct val="0"/>
        </a:spcBef>
        <a:spcAft>
          <a:spcPct val="0"/>
        </a:spcAft>
        <a:defRPr sz="4000">
          <a:solidFill>
            <a:schemeClr val="tx1"/>
          </a:solidFill>
          <a:latin typeface="Helvetica" pitchFamily="34" charset="0"/>
        </a:defRPr>
      </a:lvl9pPr>
    </p:titleStyle>
    <p:bodyStyle>
      <a:lvl1pPr marL="342900" indent="-342900" algn="l" rtl="0" eaLnBrk="0" fontAlgn="base" hangingPunct="0">
        <a:spcBef>
          <a:spcPct val="20000"/>
        </a:spcBef>
        <a:spcAft>
          <a:spcPct val="0"/>
        </a:spcAft>
        <a:buBlip>
          <a:blip r:embed="rId15"/>
        </a:buBlip>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heidi.m.hyytinen@helsinki.fi" TargetMode="External"/><Relationship Id="rId2" Type="http://schemas.openxmlformats.org/officeDocument/2006/relationships/hyperlink" Target="mailto:jani.p.ursin@jyu.f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doi.org/10.1080/0031383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1268760"/>
            <a:ext cx="6768752" cy="1470025"/>
          </a:xfrm>
        </p:spPr>
        <p:txBody>
          <a:bodyPr/>
          <a:lstStyle/>
          <a:p>
            <a:r>
              <a:rPr lang="en-GB" sz="3000" dirty="0"/>
              <a:t>The KAPPAS project – </a:t>
            </a:r>
            <a:r>
              <a:rPr lang="en-GB" dirty="0"/>
              <a:t>Assessing undergraduates’ learning outcomes in Finland</a:t>
            </a:r>
          </a:p>
        </p:txBody>
      </p:sp>
      <p:sp>
        <p:nvSpPr>
          <p:cNvPr id="3" name="Subtitle 2"/>
          <p:cNvSpPr>
            <a:spLocks noGrp="1"/>
          </p:cNvSpPr>
          <p:nvPr>
            <p:ph type="subTitle" idx="1"/>
          </p:nvPr>
        </p:nvSpPr>
        <p:spPr>
          <a:xfrm>
            <a:off x="907941" y="2852936"/>
            <a:ext cx="7344816" cy="936104"/>
          </a:xfrm>
        </p:spPr>
        <p:txBody>
          <a:bodyPr/>
          <a:lstStyle/>
          <a:p>
            <a:r>
              <a:rPr lang="en-US"/>
              <a:t>February </a:t>
            </a:r>
            <a:r>
              <a:rPr lang="en-US" smtClean="0"/>
              <a:t>20, </a:t>
            </a:r>
            <a:r>
              <a:rPr lang="en-US" dirty="0"/>
              <a:t>2019</a:t>
            </a:r>
          </a:p>
        </p:txBody>
      </p:sp>
    </p:spTree>
    <p:extLst>
      <p:ext uri="{BB962C8B-B14F-4D97-AF65-F5344CB8AC3E}">
        <p14:creationId xmlns:p14="http://schemas.microsoft.com/office/powerpoint/2010/main" val="1416588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784" y="332656"/>
            <a:ext cx="8136904" cy="638845"/>
          </a:xfrm>
        </p:spPr>
        <p:txBody>
          <a:bodyPr/>
          <a:lstStyle/>
          <a:p>
            <a:r>
              <a:rPr lang="en-GB" dirty="0"/>
              <a:t>Scoring, analysis, and reporting (2020)</a:t>
            </a:r>
          </a:p>
        </p:txBody>
      </p:sp>
      <p:sp>
        <p:nvSpPr>
          <p:cNvPr id="3" name="Content Placeholder 2"/>
          <p:cNvSpPr>
            <a:spLocks noGrp="1"/>
          </p:cNvSpPr>
          <p:nvPr>
            <p:ph idx="1"/>
          </p:nvPr>
        </p:nvSpPr>
        <p:spPr>
          <a:xfrm>
            <a:off x="467545" y="908720"/>
            <a:ext cx="8136904" cy="4162425"/>
          </a:xfrm>
        </p:spPr>
        <p:txBody>
          <a:bodyPr/>
          <a:lstStyle/>
          <a:p>
            <a:r>
              <a:rPr lang="en-GB" dirty="0"/>
              <a:t>Scoring</a:t>
            </a:r>
          </a:p>
          <a:p>
            <a:pPr lvl="1"/>
            <a:r>
              <a:rPr lang="en-GB" dirty="0"/>
              <a:t>Each performance task will be scored by 2 people</a:t>
            </a:r>
          </a:p>
          <a:p>
            <a:pPr lvl="1"/>
            <a:r>
              <a:rPr lang="en-GB" dirty="0"/>
              <a:t>Evaluation matrix, 1–6 points/item</a:t>
            </a:r>
          </a:p>
          <a:p>
            <a:pPr lvl="1"/>
            <a:r>
              <a:rPr lang="en-GB" dirty="0"/>
              <a:t>Scorers will be trained</a:t>
            </a:r>
          </a:p>
          <a:p>
            <a:pPr lvl="1"/>
            <a:r>
              <a:rPr lang="en-GB" dirty="0"/>
              <a:t>The main scorer will monitor the scoring process</a:t>
            </a:r>
          </a:p>
          <a:p>
            <a:r>
              <a:rPr lang="en-GB" dirty="0"/>
              <a:t>Analysis</a:t>
            </a:r>
          </a:p>
          <a:p>
            <a:pPr lvl="1"/>
            <a:r>
              <a:rPr lang="en-GB" dirty="0"/>
              <a:t>Implemented by the CAE</a:t>
            </a:r>
          </a:p>
          <a:p>
            <a:pPr lvl="1"/>
            <a:r>
              <a:rPr lang="en-GB" dirty="0"/>
              <a:t>Additional national analyses are agreed on later</a:t>
            </a:r>
          </a:p>
          <a:p>
            <a:pPr lvl="1"/>
            <a:r>
              <a:rPr lang="en-GB" dirty="0"/>
              <a:t>Unit of analysis: HEI</a:t>
            </a:r>
          </a:p>
          <a:p>
            <a:r>
              <a:rPr lang="en-GB" dirty="0"/>
              <a:t>Reporting</a:t>
            </a:r>
          </a:p>
          <a:p>
            <a:pPr lvl="1"/>
            <a:r>
              <a:rPr lang="en-GB" dirty="0"/>
              <a:t>Students will receive their test scores and a ’badge’</a:t>
            </a:r>
          </a:p>
          <a:p>
            <a:pPr lvl="1"/>
            <a:r>
              <a:rPr lang="en-GB" dirty="0"/>
              <a:t>HEIs will receive a feedback report</a:t>
            </a:r>
          </a:p>
          <a:p>
            <a:pPr lvl="1"/>
            <a:r>
              <a:rPr lang="en-GB" dirty="0"/>
              <a:t>A national report</a:t>
            </a:r>
          </a:p>
          <a:p>
            <a:pPr lvl="1"/>
            <a:r>
              <a:rPr lang="en-GB" dirty="0"/>
              <a:t>Scientific articles</a:t>
            </a:r>
          </a:p>
        </p:txBody>
      </p:sp>
      <p:sp>
        <p:nvSpPr>
          <p:cNvPr id="4" name="Date Placeholder 3"/>
          <p:cNvSpPr>
            <a:spLocks noGrp="1"/>
          </p:cNvSpPr>
          <p:nvPr>
            <p:ph type="dt" sz="half" idx="10"/>
          </p:nvPr>
        </p:nvSpPr>
        <p:spPr/>
        <p:txBody>
          <a:bodyPr/>
          <a:lstStyle/>
          <a:p>
            <a:fld id="{AA58C986-E2EC-4828-92FA-A28A7667C20D}" type="datetime1">
              <a:rPr lang="fi-FI" smtClean="0"/>
              <a:pPr/>
              <a:t>5.3.2019</a:t>
            </a:fld>
            <a:endParaRPr lang="en-US"/>
          </a:p>
        </p:txBody>
      </p:sp>
      <p:sp>
        <p:nvSpPr>
          <p:cNvPr id="5" name="Footer Placeholder 4"/>
          <p:cNvSpPr>
            <a:spLocks noGrp="1"/>
          </p:cNvSpPr>
          <p:nvPr>
            <p:ph type="ftr" sz="quarter" idx="11"/>
          </p:nvPr>
        </p:nvSpPr>
        <p:spPr/>
        <p:txBody>
          <a:bodyPr/>
          <a:lstStyle/>
          <a:p>
            <a:r>
              <a:rPr lang="en-US" dirty="0" err="1"/>
              <a:t>Koulutuksen</a:t>
            </a:r>
            <a:r>
              <a:rPr lang="en-US" dirty="0"/>
              <a:t> </a:t>
            </a:r>
            <a:r>
              <a:rPr lang="en-US" dirty="0" err="1"/>
              <a:t>tutkimuslaitos</a:t>
            </a:r>
            <a:r>
              <a:rPr lang="en-US" dirty="0"/>
              <a:t> - Finnish Institute for Educational Research</a:t>
            </a:r>
          </a:p>
        </p:txBody>
      </p:sp>
    </p:spTree>
    <p:extLst>
      <p:ext uri="{BB962C8B-B14F-4D97-AF65-F5344CB8AC3E}">
        <p14:creationId xmlns:p14="http://schemas.microsoft.com/office/powerpoint/2010/main" val="3501914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Student-specific feedback and the electronic ’badge’</a:t>
            </a:r>
          </a:p>
        </p:txBody>
      </p:sp>
      <p:sp>
        <p:nvSpPr>
          <p:cNvPr id="3" name="Content Placeholder 2"/>
          <p:cNvSpPr>
            <a:spLocks noGrp="1"/>
          </p:cNvSpPr>
          <p:nvPr>
            <p:ph idx="1"/>
          </p:nvPr>
        </p:nvSpPr>
        <p:spPr/>
        <p:txBody>
          <a:bodyPr/>
          <a:lstStyle/>
          <a:p>
            <a:r>
              <a:rPr lang="en-GB" dirty="0"/>
              <a:t>Each student participant will be notified of how well they did in the test compared to other students in the same HEI, as well as compared to all students who participated in Finland.</a:t>
            </a:r>
          </a:p>
          <a:p>
            <a:r>
              <a:rPr lang="en-GB" dirty="0"/>
              <a:t>The students will also receive an electronic diploma (</a:t>
            </a:r>
            <a:r>
              <a:rPr lang="en-GB" i="1" dirty="0"/>
              <a:t>the CLA+ badge</a:t>
            </a:r>
            <a:r>
              <a:rPr lang="en-GB" dirty="0"/>
              <a:t>), stating the level of their generic skills.</a:t>
            </a:r>
          </a:p>
          <a:p>
            <a:r>
              <a:rPr lang="en-GB" dirty="0"/>
              <a:t>All reference values are anonymous, so students cannot recognise each other based on the feedback report.</a:t>
            </a:r>
          </a:p>
          <a:p>
            <a:r>
              <a:rPr lang="en-GB" dirty="0"/>
              <a:t>If they wish to do so, the students can attach the test results in their CV, for example.</a:t>
            </a:r>
          </a:p>
          <a:p>
            <a:pPr marL="0" indent="0">
              <a:buNone/>
            </a:pPr>
            <a:r>
              <a:rPr lang="fi-FI" dirty="0"/>
              <a:t> </a:t>
            </a:r>
          </a:p>
        </p:txBody>
      </p:sp>
      <p:sp>
        <p:nvSpPr>
          <p:cNvPr id="4" name="Date Placeholder 3"/>
          <p:cNvSpPr>
            <a:spLocks noGrp="1"/>
          </p:cNvSpPr>
          <p:nvPr>
            <p:ph type="dt" sz="half" idx="10"/>
          </p:nvPr>
        </p:nvSpPr>
        <p:spPr/>
        <p:txBody>
          <a:bodyPr/>
          <a:lstStyle/>
          <a:p>
            <a:fld id="{AA58C986-E2EC-4828-92FA-A28A7667C20D}" type="datetime1">
              <a:rPr lang="fi-FI" smtClean="0"/>
              <a:pPr/>
              <a:t>5.3.2019</a:t>
            </a:fld>
            <a:endParaRPr lang="en-US"/>
          </a:p>
        </p:txBody>
      </p:sp>
      <p:sp>
        <p:nvSpPr>
          <p:cNvPr id="5" name="Footer Placeholder 4"/>
          <p:cNvSpPr>
            <a:spLocks noGrp="1"/>
          </p:cNvSpPr>
          <p:nvPr>
            <p:ph type="ftr" sz="quarter" idx="11"/>
          </p:nvPr>
        </p:nvSpPr>
        <p:spPr/>
        <p:txBody>
          <a:bodyPr/>
          <a:lstStyle/>
          <a:p>
            <a:r>
              <a:rPr lang="en-US"/>
              <a:t>Koulutuksen tutkimuslaitos - Finnish Institute for Educational Research</a:t>
            </a:r>
            <a:endParaRPr lang="en-US" dirty="0"/>
          </a:p>
        </p:txBody>
      </p:sp>
    </p:spTree>
    <p:extLst>
      <p:ext uri="{BB962C8B-B14F-4D97-AF65-F5344CB8AC3E}">
        <p14:creationId xmlns:p14="http://schemas.microsoft.com/office/powerpoint/2010/main" val="1610575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student feedback and the CLA+ badge</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3743" y="1188280"/>
            <a:ext cx="3796363" cy="4912940"/>
          </a:xfrm>
        </p:spPr>
      </p:pic>
      <p:sp>
        <p:nvSpPr>
          <p:cNvPr id="4" name="Date Placeholder 3"/>
          <p:cNvSpPr>
            <a:spLocks noGrp="1"/>
          </p:cNvSpPr>
          <p:nvPr>
            <p:ph type="dt" sz="half" idx="10"/>
          </p:nvPr>
        </p:nvSpPr>
        <p:spPr/>
        <p:txBody>
          <a:bodyPr/>
          <a:lstStyle/>
          <a:p>
            <a:fld id="{AA58C986-E2EC-4828-92FA-A28A7667C20D}" type="datetime1">
              <a:rPr lang="fi-FI" smtClean="0"/>
              <a:pPr/>
              <a:t>5.3.2019</a:t>
            </a:fld>
            <a:endParaRPr lang="en-US"/>
          </a:p>
        </p:txBody>
      </p:sp>
      <p:sp>
        <p:nvSpPr>
          <p:cNvPr id="5" name="Footer Placeholder 4"/>
          <p:cNvSpPr>
            <a:spLocks noGrp="1"/>
          </p:cNvSpPr>
          <p:nvPr>
            <p:ph type="ftr" sz="quarter" idx="11"/>
          </p:nvPr>
        </p:nvSpPr>
        <p:spPr/>
        <p:txBody>
          <a:bodyPr/>
          <a:lstStyle/>
          <a:p>
            <a:r>
              <a:rPr lang="en-US"/>
              <a:t>Koulutuksen tutkimuslaitos - Finnish Institute for Educational Research</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1188280"/>
            <a:ext cx="3769079" cy="4877632"/>
          </a:xfrm>
          <a:prstGeom prst="rect">
            <a:avLst/>
          </a:prstGeom>
        </p:spPr>
      </p:pic>
    </p:spTree>
    <p:extLst>
      <p:ext uri="{BB962C8B-B14F-4D97-AF65-F5344CB8AC3E}">
        <p14:creationId xmlns:p14="http://schemas.microsoft.com/office/powerpoint/2010/main" val="474057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HEI-specific report</a:t>
            </a:r>
          </a:p>
        </p:txBody>
      </p:sp>
      <p:sp>
        <p:nvSpPr>
          <p:cNvPr id="3" name="Content Placeholder 2"/>
          <p:cNvSpPr>
            <a:spLocks noGrp="1"/>
          </p:cNvSpPr>
          <p:nvPr>
            <p:ph idx="1"/>
          </p:nvPr>
        </p:nvSpPr>
        <p:spPr/>
        <p:txBody>
          <a:bodyPr numCol="2"/>
          <a:lstStyle/>
          <a:p>
            <a:r>
              <a:rPr lang="en-GB" dirty="0"/>
              <a:t>Each participating HEI will receive a report on the level of their students’ generic skills</a:t>
            </a:r>
          </a:p>
          <a:p>
            <a:r>
              <a:rPr lang="en-GB" dirty="0"/>
              <a:t>The aim of the results is to develop the teaching practices of the HEIs.</a:t>
            </a:r>
          </a:p>
          <a:p>
            <a:r>
              <a:rPr lang="en-GB" dirty="0"/>
              <a:t>The results will be reported in the way that a HEI will only know their own result. All reference values will be anonymised.</a:t>
            </a:r>
          </a:p>
          <a:p>
            <a:pPr marL="0" indent="0">
              <a:buNone/>
            </a:pPr>
            <a:endParaRPr lang="fi-FI" dirty="0"/>
          </a:p>
        </p:txBody>
      </p:sp>
      <p:sp>
        <p:nvSpPr>
          <p:cNvPr id="4" name="Date Placeholder 3"/>
          <p:cNvSpPr>
            <a:spLocks noGrp="1"/>
          </p:cNvSpPr>
          <p:nvPr>
            <p:ph type="dt" sz="half" idx="10"/>
          </p:nvPr>
        </p:nvSpPr>
        <p:spPr/>
        <p:txBody>
          <a:bodyPr/>
          <a:lstStyle/>
          <a:p>
            <a:fld id="{AA58C986-E2EC-4828-92FA-A28A7667C20D}" type="datetime1">
              <a:rPr lang="fi-FI" smtClean="0"/>
              <a:pPr/>
              <a:t>5.3.2019</a:t>
            </a:fld>
            <a:endParaRPr lang="en-US"/>
          </a:p>
        </p:txBody>
      </p:sp>
      <p:sp>
        <p:nvSpPr>
          <p:cNvPr id="5" name="Footer Placeholder 4"/>
          <p:cNvSpPr>
            <a:spLocks noGrp="1"/>
          </p:cNvSpPr>
          <p:nvPr>
            <p:ph type="ftr" sz="quarter" idx="11"/>
          </p:nvPr>
        </p:nvSpPr>
        <p:spPr/>
        <p:txBody>
          <a:bodyPr/>
          <a:lstStyle/>
          <a:p>
            <a:r>
              <a:rPr lang="en-US"/>
              <a:t>Koulutuksen tutkimuslaitos - Finnish Institute for Educational Research</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1253269"/>
            <a:ext cx="3312368" cy="4286592"/>
          </a:xfrm>
          <a:prstGeom prst="rect">
            <a:avLst/>
          </a:prstGeom>
        </p:spPr>
      </p:pic>
    </p:spTree>
    <p:extLst>
      <p:ext uri="{BB962C8B-B14F-4D97-AF65-F5344CB8AC3E}">
        <p14:creationId xmlns:p14="http://schemas.microsoft.com/office/powerpoint/2010/main" val="2597739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 more information</a:t>
            </a:r>
          </a:p>
        </p:txBody>
      </p:sp>
      <p:sp>
        <p:nvSpPr>
          <p:cNvPr id="3" name="Content Placeholder 2"/>
          <p:cNvSpPr>
            <a:spLocks noGrp="1"/>
          </p:cNvSpPr>
          <p:nvPr>
            <p:ph idx="1"/>
          </p:nvPr>
        </p:nvSpPr>
        <p:spPr/>
        <p:txBody>
          <a:bodyPr/>
          <a:lstStyle/>
          <a:p>
            <a:pPr marL="0" indent="0" algn="ctr">
              <a:buNone/>
            </a:pPr>
            <a:r>
              <a:rPr lang="en-GB" dirty="0"/>
              <a:t>Senior Researcher Jani Ursin (project manager)</a:t>
            </a:r>
          </a:p>
          <a:p>
            <a:pPr marL="0" indent="0" algn="ctr">
              <a:buNone/>
            </a:pPr>
            <a:r>
              <a:rPr lang="en-GB" dirty="0">
                <a:hlinkClick r:id="rId2"/>
              </a:rPr>
              <a:t>jani.p.ursin@jyu.fi</a:t>
            </a:r>
            <a:endParaRPr lang="en-GB" dirty="0"/>
          </a:p>
          <a:p>
            <a:pPr marL="0" indent="0" algn="ctr">
              <a:buNone/>
            </a:pPr>
            <a:r>
              <a:rPr lang="en-GB" dirty="0"/>
              <a:t>tel. +358 50 303 0811</a:t>
            </a:r>
          </a:p>
          <a:p>
            <a:pPr marL="0" indent="0" algn="ctr">
              <a:buNone/>
            </a:pPr>
            <a:endParaRPr lang="en-GB" dirty="0"/>
          </a:p>
          <a:p>
            <a:pPr marL="0" indent="0" algn="ctr">
              <a:buNone/>
            </a:pPr>
            <a:r>
              <a:rPr lang="en-GB" dirty="0"/>
              <a:t>Senior Lecturer Heidi Hyytinen (deputy project manager)</a:t>
            </a:r>
          </a:p>
          <a:p>
            <a:pPr marL="0" indent="0" algn="ctr">
              <a:buNone/>
            </a:pPr>
            <a:r>
              <a:rPr lang="en-GB" dirty="0">
                <a:hlinkClick r:id="rId3"/>
              </a:rPr>
              <a:t>heidi.m.hyytinen@helsinki.fi</a:t>
            </a:r>
            <a:endParaRPr lang="en-GB" dirty="0"/>
          </a:p>
          <a:p>
            <a:pPr marL="0" indent="0" algn="ctr">
              <a:buNone/>
            </a:pPr>
            <a:r>
              <a:rPr lang="en-GB" dirty="0"/>
              <a:t>tel. +358 29 412 0656</a:t>
            </a:r>
          </a:p>
          <a:p>
            <a:pPr marL="0" indent="0">
              <a:buNone/>
            </a:pPr>
            <a:endParaRPr lang="en-GB" dirty="0"/>
          </a:p>
          <a:p>
            <a:pPr marL="0" indent="0" algn="ctr">
              <a:buNone/>
            </a:pPr>
            <a:r>
              <a:rPr lang="en-GB" dirty="0"/>
              <a:t>Project website in English:</a:t>
            </a:r>
          </a:p>
          <a:p>
            <a:pPr marL="0" indent="0" algn="ctr">
              <a:buNone/>
            </a:pPr>
            <a:r>
              <a:rPr lang="en-GB" dirty="0"/>
              <a:t>https://</a:t>
            </a:r>
            <a:r>
              <a:rPr lang="en-GB" dirty="0" smtClean="0"/>
              <a:t>ktl.jyu.fi/fi/hankkeet/kappas/english</a:t>
            </a:r>
            <a:endParaRPr lang="en-GB" dirty="0"/>
          </a:p>
        </p:txBody>
      </p:sp>
      <p:sp>
        <p:nvSpPr>
          <p:cNvPr id="4" name="Date Placeholder 3"/>
          <p:cNvSpPr>
            <a:spLocks noGrp="1"/>
          </p:cNvSpPr>
          <p:nvPr>
            <p:ph type="dt" sz="half" idx="10"/>
          </p:nvPr>
        </p:nvSpPr>
        <p:spPr/>
        <p:txBody>
          <a:bodyPr/>
          <a:lstStyle/>
          <a:p>
            <a:fld id="{AA58C986-E2EC-4828-92FA-A28A7667C20D}" type="datetime1">
              <a:rPr lang="fi-FI" smtClean="0"/>
              <a:pPr/>
              <a:t>5.3.2019</a:t>
            </a:fld>
            <a:endParaRPr lang="en-US"/>
          </a:p>
        </p:txBody>
      </p:sp>
      <p:sp>
        <p:nvSpPr>
          <p:cNvPr id="5" name="Footer Placeholder 4"/>
          <p:cNvSpPr>
            <a:spLocks noGrp="1"/>
          </p:cNvSpPr>
          <p:nvPr>
            <p:ph type="ftr" sz="quarter" idx="11"/>
          </p:nvPr>
        </p:nvSpPr>
        <p:spPr/>
        <p:txBody>
          <a:bodyPr/>
          <a:lstStyle/>
          <a:p>
            <a:r>
              <a:rPr lang="en-US"/>
              <a:t>Koulutuksen tutkimuslaitos - Finnish Institute for Educational Research</a:t>
            </a:r>
            <a:endParaRPr lang="en-US" dirty="0"/>
          </a:p>
        </p:txBody>
      </p:sp>
    </p:spTree>
    <p:extLst>
      <p:ext uri="{BB962C8B-B14F-4D97-AF65-F5344CB8AC3E}">
        <p14:creationId xmlns:p14="http://schemas.microsoft.com/office/powerpoint/2010/main" val="446624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a:xfrm>
            <a:off x="323528" y="836713"/>
            <a:ext cx="8244547" cy="4441230"/>
          </a:xfrm>
        </p:spPr>
        <p:txBody>
          <a:bodyPr/>
          <a:lstStyle/>
          <a:p>
            <a:r>
              <a:rPr lang="en-GB" sz="1200" dirty="0"/>
              <a:t>Arum, R., &amp; Roksa, J. (2011). </a:t>
            </a:r>
            <a:r>
              <a:rPr lang="en-GB" sz="1200" i="1" dirty="0"/>
              <a:t>Academically adrift. Limited learning on college campuses</a:t>
            </a:r>
            <a:r>
              <a:rPr lang="en-GB" sz="1200" dirty="0"/>
              <a:t>. Chicago: The University of Chicago Press.</a:t>
            </a:r>
            <a:endParaRPr lang="fi-FI" sz="1200" dirty="0"/>
          </a:p>
          <a:p>
            <a:r>
              <a:rPr lang="en-GB" sz="1200" dirty="0" err="1"/>
              <a:t>Badcock</a:t>
            </a:r>
            <a:r>
              <a:rPr lang="en-GB" sz="1200" dirty="0"/>
              <a:t>, P.B.T., Pattison, P. E., &amp; Harris, K-L. (2010) Developing generic skills through university study: a study of arts, science and engineering in Australia. </a:t>
            </a:r>
            <a:r>
              <a:rPr lang="en-GB" sz="1200" i="1" dirty="0"/>
              <a:t>Higher Education, </a:t>
            </a:r>
            <a:r>
              <a:rPr lang="en-GB" sz="1200" dirty="0"/>
              <a:t>60(4): 441–458. </a:t>
            </a:r>
            <a:endParaRPr lang="fi-FI" sz="1200" dirty="0"/>
          </a:p>
          <a:p>
            <a:r>
              <a:rPr lang="en-GB" sz="1200" dirty="0"/>
              <a:t>Hyytinen, H., Nissinen, K., Ursin, J., Toom, A., &amp; Lindblom-Ylänne, S. (2015). </a:t>
            </a:r>
            <a:r>
              <a:rPr lang="en-GB" sz="1200" dirty="0" err="1"/>
              <a:t>Problematising</a:t>
            </a:r>
            <a:r>
              <a:rPr lang="en-GB" sz="1200" dirty="0"/>
              <a:t> the equivalence of the test results of performance-based critical</a:t>
            </a:r>
            <a:r>
              <a:rPr lang="fi-FI" sz="1200" dirty="0"/>
              <a:t> </a:t>
            </a:r>
            <a:r>
              <a:rPr lang="en-GB" sz="1200" dirty="0"/>
              <a:t>thinking tests for undergraduate students. </a:t>
            </a:r>
            <a:r>
              <a:rPr lang="en-GB" sz="1200" i="1" dirty="0"/>
              <a:t>Studies in Educational Evaluation</a:t>
            </a:r>
            <a:r>
              <a:rPr lang="en-GB" sz="1200" dirty="0"/>
              <a:t>, 44, 1–8. https://doi.org/10.1016/j.stueduc.2014.11.001.</a:t>
            </a:r>
            <a:endParaRPr lang="fi-FI" sz="1200" dirty="0"/>
          </a:p>
          <a:p>
            <a:r>
              <a:rPr lang="fi-FI" sz="1200" dirty="0"/>
              <a:t>Hyytinen, H., Löfström, E., &amp; Lindblom-Ylänne, S. (2017). </a:t>
            </a:r>
            <a:r>
              <a:rPr lang="en-GB" sz="1200" dirty="0"/>
              <a:t>Challenges in argumentation and paraphrasing among beginning students in educational science</a:t>
            </a:r>
            <a:r>
              <a:rPr lang="en-GB" sz="1200" i="1" dirty="0"/>
              <a:t>. Scandinavian</a:t>
            </a:r>
            <a:r>
              <a:rPr lang="fi-FI" sz="1200" i="1" dirty="0"/>
              <a:t> </a:t>
            </a:r>
            <a:r>
              <a:rPr lang="en-GB" sz="1200" i="1" dirty="0"/>
              <a:t>Journal of Educational Research</a:t>
            </a:r>
            <a:r>
              <a:rPr lang="en-GB" sz="1200" dirty="0"/>
              <a:t>, 61, 411–429. </a:t>
            </a:r>
            <a:r>
              <a:rPr lang="en-GB" sz="1200" u="sng" dirty="0">
                <a:hlinkClick r:id="rId2"/>
              </a:rPr>
              <a:t>https://doi.org/10.1080/00313831</a:t>
            </a:r>
            <a:r>
              <a:rPr lang="en-GB" sz="1200" dirty="0"/>
              <a:t>. 2016.1147072.</a:t>
            </a:r>
            <a:endParaRPr lang="fi-FI" sz="1200" dirty="0"/>
          </a:p>
          <a:p>
            <a:r>
              <a:rPr lang="en-GB" sz="1200" dirty="0"/>
              <a:t>Hyytinen, H., Toom, A., &amp; Postareff, L. (2018). </a:t>
            </a:r>
            <a:r>
              <a:rPr lang="en-GB" sz="1200" dirty="0" err="1"/>
              <a:t>Unraveling</a:t>
            </a:r>
            <a:r>
              <a:rPr lang="en-GB" sz="1200" dirty="0"/>
              <a:t> the complex relationship in critical thinking, approaches to learning and self-efficacy beliefs among first-year educational science</a:t>
            </a:r>
            <a:r>
              <a:rPr lang="fi-FI" sz="1200" dirty="0"/>
              <a:t> </a:t>
            </a:r>
            <a:r>
              <a:rPr lang="en-GB" sz="1200" dirty="0"/>
              <a:t>students. </a:t>
            </a:r>
            <a:r>
              <a:rPr lang="en-GB" sz="1200" i="1" dirty="0"/>
              <a:t>Learning and Individual Differences</a:t>
            </a:r>
            <a:r>
              <a:rPr lang="en-GB" sz="1200" dirty="0"/>
              <a:t>, 67, 132–142.</a:t>
            </a:r>
          </a:p>
          <a:p>
            <a:r>
              <a:rPr lang="en-GB" sz="1200" dirty="0"/>
              <a:t>Utriainen, J., </a:t>
            </a:r>
            <a:r>
              <a:rPr lang="en-GB" sz="1200" dirty="0" err="1"/>
              <a:t>Marttunen</a:t>
            </a:r>
            <a:r>
              <a:rPr lang="en-GB" sz="1200" dirty="0"/>
              <a:t>, M., Kallio, E., &amp; Tynjälä, P. (2016). University applicants' critical</a:t>
            </a:r>
            <a:r>
              <a:rPr lang="fi-FI" sz="1200" dirty="0"/>
              <a:t> </a:t>
            </a:r>
            <a:r>
              <a:rPr lang="en-GB" sz="1200" dirty="0"/>
              <a:t>thinking skills: The case of the Finnish educational sciences. </a:t>
            </a:r>
            <a:r>
              <a:rPr lang="en-GB" sz="1200" i="1" dirty="0"/>
              <a:t>Scandinavian</a:t>
            </a:r>
            <a:r>
              <a:rPr lang="fi-FI" sz="1200" i="1" dirty="0"/>
              <a:t> </a:t>
            </a:r>
            <a:r>
              <a:rPr lang="en-GB" sz="1200" i="1" dirty="0"/>
              <a:t>Journal of Educational Research</a:t>
            </a:r>
            <a:r>
              <a:rPr lang="en-GB" sz="1200" dirty="0"/>
              <a:t>. https://doi.org/10.1080/00313831.2016.1173092.</a:t>
            </a:r>
            <a:endParaRPr lang="fi-FI" sz="1200" dirty="0"/>
          </a:p>
          <a:p>
            <a:r>
              <a:rPr lang="en-GB" sz="1200" dirty="0"/>
              <a:t>Virtanen, A., &amp; </a:t>
            </a:r>
            <a:r>
              <a:rPr lang="en-GB" sz="1200" dirty="0" err="1"/>
              <a:t>Tynjälä</a:t>
            </a:r>
            <a:r>
              <a:rPr lang="en-GB" sz="1200" dirty="0"/>
              <a:t>, P. (2018). Factors explaining the learning of generic skills: a study of university students’ experiences. </a:t>
            </a:r>
            <a:r>
              <a:rPr lang="en-GB" sz="1200" i="1" dirty="0"/>
              <a:t>Teaching in Higher Education</a:t>
            </a:r>
            <a:r>
              <a:rPr lang="en-GB" sz="1200" dirty="0"/>
              <a:t>, DOI:10.1080/13562517.2018.1515195</a:t>
            </a:r>
            <a:r>
              <a:rPr lang="en-US" sz="1200" dirty="0">
                <a:ea typeface="ＭＳ Ｐゴシック" panose="020B0600070205080204" pitchFamily="34" charset="-128"/>
              </a:rPr>
              <a:t> </a:t>
            </a:r>
          </a:p>
          <a:p>
            <a:r>
              <a:rPr lang="en-US" sz="1200" dirty="0" err="1">
                <a:ea typeface="ＭＳ Ｐゴシック" panose="020B0600070205080204" pitchFamily="34" charset="-128"/>
              </a:rPr>
              <a:t>Tuononen,T</a:t>
            </a:r>
            <a:r>
              <a:rPr lang="en-US" sz="1200" dirty="0">
                <a:ea typeface="ＭＳ Ｐゴシック" panose="020B0600070205080204" pitchFamily="34" charset="-128"/>
              </a:rPr>
              <a:t>., Parpala, A. &amp; Lindblom-Ylänne, S. (2019a). Complex interrelations between academic competences and students' approaches to learning - Mixed-methods study. Manuscript submitted for publication. </a:t>
            </a:r>
          </a:p>
          <a:p>
            <a:r>
              <a:rPr lang="en-US" sz="1200" dirty="0">
                <a:ea typeface="ＭＳ Ｐゴシック" panose="020B0600070205080204" pitchFamily="34" charset="-128"/>
              </a:rPr>
              <a:t>Tuononen, T., Parpala, A. &amp; Lindblom-Ylänne, S. (2019b). Graduates’ evaluations of usefulness of university education, and early career success – A longitudinal study of the transition to working life. Assessment and Evaluation in Higher </a:t>
            </a:r>
            <a:r>
              <a:rPr lang="en-US" sz="1200" dirty="0" err="1">
                <a:ea typeface="ＭＳ Ｐゴシック" panose="020B0600070205080204" pitchFamily="34" charset="-128"/>
              </a:rPr>
              <a:t>Education.https</a:t>
            </a:r>
            <a:r>
              <a:rPr lang="en-US" sz="1200" dirty="0">
                <a:ea typeface="ＭＳ Ｐゴシック" panose="020B0600070205080204" pitchFamily="34" charset="-128"/>
              </a:rPr>
              <a:t>://doi.org/10.1080/02602938.2018.1524000 </a:t>
            </a:r>
          </a:p>
          <a:p>
            <a:r>
              <a:rPr lang="en-US" sz="1200" dirty="0">
                <a:ea typeface="ＭＳ Ｐゴシック" panose="020B0600070205080204" pitchFamily="34" charset="-128"/>
              </a:rPr>
              <a:t>Tuononen, T., Parpala, A. &amp; Lindblom-Ylänne, S. (2017). The transition from university to working life - An exploration of graduates perceptions of their academic competences. In  Higher Education Transitions -Theory and Research. </a:t>
            </a:r>
            <a:r>
              <a:rPr lang="en-US" sz="1200" dirty="0" err="1">
                <a:ea typeface="ＭＳ Ｐゴシック" panose="020B0600070205080204" pitchFamily="34" charset="-128"/>
              </a:rPr>
              <a:t>Kyndt</a:t>
            </a:r>
            <a:r>
              <a:rPr lang="en-US" sz="1200" dirty="0">
                <a:ea typeface="ＭＳ Ｐゴシック" panose="020B0600070205080204" pitchFamily="34" charset="-128"/>
              </a:rPr>
              <a:t>, E. </a:t>
            </a:r>
            <a:r>
              <a:rPr lang="en-US" sz="1200" dirty="0" err="1">
                <a:ea typeface="ＭＳ Ｐゴシック" panose="020B0600070205080204" pitchFamily="34" charset="-128"/>
              </a:rPr>
              <a:t>Donche</a:t>
            </a:r>
            <a:r>
              <a:rPr lang="en-US" sz="1200" dirty="0">
                <a:ea typeface="ＭＳ Ｐゴシック" panose="020B0600070205080204" pitchFamily="34" charset="-128"/>
              </a:rPr>
              <a:t>, V., </a:t>
            </a:r>
            <a:r>
              <a:rPr lang="en-US" sz="1200" dirty="0" err="1">
                <a:ea typeface="ＭＳ Ｐゴシック" panose="020B0600070205080204" pitchFamily="34" charset="-128"/>
              </a:rPr>
              <a:t>Trigwell</a:t>
            </a:r>
            <a:r>
              <a:rPr lang="en-US" sz="1200" dirty="0">
                <a:ea typeface="ＭＳ Ｐゴシック" panose="020B0600070205080204" pitchFamily="34" charset="-128"/>
              </a:rPr>
              <a:t>, K. &amp; Lindblom-Ylänne, S. (eds.) </a:t>
            </a:r>
            <a:r>
              <a:rPr lang="en-US" sz="1200" dirty="0" err="1">
                <a:ea typeface="ＭＳ Ｐゴシック" panose="020B0600070205080204" pitchFamily="34" charset="-128"/>
              </a:rPr>
              <a:t>Routledge:Taylor</a:t>
            </a:r>
            <a:r>
              <a:rPr lang="en-US" sz="1200" dirty="0">
                <a:ea typeface="ＭＳ Ｐゴシック" panose="020B0600070205080204" pitchFamily="34" charset="-128"/>
              </a:rPr>
              <a:t> &amp; Francis Group, 238-253.</a:t>
            </a:r>
          </a:p>
          <a:p>
            <a:endParaRPr lang="fi-FI" sz="1200" dirty="0"/>
          </a:p>
          <a:p>
            <a:endParaRPr lang="fi-FI" dirty="0"/>
          </a:p>
        </p:txBody>
      </p:sp>
      <p:sp>
        <p:nvSpPr>
          <p:cNvPr id="4" name="Date Placeholder 3"/>
          <p:cNvSpPr>
            <a:spLocks noGrp="1"/>
          </p:cNvSpPr>
          <p:nvPr>
            <p:ph type="dt" sz="half" idx="10"/>
          </p:nvPr>
        </p:nvSpPr>
        <p:spPr/>
        <p:txBody>
          <a:bodyPr/>
          <a:lstStyle/>
          <a:p>
            <a:fld id="{AA58C986-E2EC-4828-92FA-A28A7667C20D}" type="datetime1">
              <a:rPr lang="fi-FI" smtClean="0"/>
              <a:pPr/>
              <a:t>5.3.2019</a:t>
            </a:fld>
            <a:endParaRPr lang="en-US"/>
          </a:p>
        </p:txBody>
      </p:sp>
      <p:sp>
        <p:nvSpPr>
          <p:cNvPr id="5" name="Footer Placeholder 4"/>
          <p:cNvSpPr>
            <a:spLocks noGrp="1"/>
          </p:cNvSpPr>
          <p:nvPr>
            <p:ph type="ftr" sz="quarter" idx="11"/>
          </p:nvPr>
        </p:nvSpPr>
        <p:spPr/>
        <p:txBody>
          <a:bodyPr/>
          <a:lstStyle/>
          <a:p>
            <a:r>
              <a:rPr lang="en-US"/>
              <a:t>Koulutuksen tutkimuslaitos - Finnish Institute for Educational Research</a:t>
            </a:r>
            <a:endParaRPr lang="en-US" dirty="0"/>
          </a:p>
        </p:txBody>
      </p:sp>
    </p:spTree>
    <p:extLst>
      <p:ext uri="{BB962C8B-B14F-4D97-AF65-F5344CB8AC3E}">
        <p14:creationId xmlns:p14="http://schemas.microsoft.com/office/powerpoint/2010/main" val="1109009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Background</a:t>
            </a:r>
          </a:p>
        </p:txBody>
      </p:sp>
      <p:sp>
        <p:nvSpPr>
          <p:cNvPr id="3" name="Content Placeholder 2"/>
          <p:cNvSpPr>
            <a:spLocks noGrp="1"/>
          </p:cNvSpPr>
          <p:nvPr>
            <p:ph idx="1"/>
          </p:nvPr>
        </p:nvSpPr>
        <p:spPr>
          <a:xfrm>
            <a:off x="467545" y="1268760"/>
            <a:ext cx="7992887" cy="3744416"/>
          </a:xfrm>
        </p:spPr>
        <p:txBody>
          <a:bodyPr/>
          <a:lstStyle/>
          <a:p>
            <a:pPr>
              <a:spcBef>
                <a:spcPts val="800"/>
              </a:spcBef>
              <a:buFont typeface="Wingdings" panose="05000000000000000000" pitchFamily="2" charset="2"/>
              <a:buChar char="v"/>
            </a:pPr>
            <a:r>
              <a:rPr lang="en-GB" altLang="fi-FI" sz="1800" dirty="0">
                <a:ea typeface="ＭＳ Ｐゴシック" panose="020B0600070205080204" pitchFamily="34" charset="-128"/>
              </a:rPr>
              <a:t>The aim of tertiary education is to support students in</a:t>
            </a:r>
          </a:p>
          <a:p>
            <a:pPr lvl="1">
              <a:spcBef>
                <a:spcPts val="800"/>
              </a:spcBef>
              <a:buFont typeface="Wingdings" panose="05000000000000000000" pitchFamily="2" charset="2"/>
              <a:buChar char="§"/>
            </a:pPr>
            <a:r>
              <a:rPr lang="en-GB" altLang="fi-FI" sz="1800" dirty="0">
                <a:ea typeface="ＭＳ Ｐゴシック" panose="020B0600070205080204" pitchFamily="34" charset="-128"/>
              </a:rPr>
              <a:t>developing expertise in their field,</a:t>
            </a:r>
          </a:p>
          <a:p>
            <a:pPr lvl="1">
              <a:spcBef>
                <a:spcPts val="800"/>
              </a:spcBef>
              <a:buFont typeface="Wingdings" panose="05000000000000000000" pitchFamily="2" charset="2"/>
              <a:buChar char="§"/>
            </a:pPr>
            <a:r>
              <a:rPr lang="en-GB" altLang="fi-FI" sz="1800" dirty="0">
                <a:ea typeface="ＭＳ Ｐゴシック" panose="020B0600070205080204" pitchFamily="34" charset="-128"/>
              </a:rPr>
              <a:t>acquiring the central knowledge and skills of the field, and</a:t>
            </a:r>
          </a:p>
          <a:p>
            <a:pPr lvl="1">
              <a:spcBef>
                <a:spcPts val="800"/>
              </a:spcBef>
              <a:buFont typeface="Wingdings" panose="05000000000000000000" pitchFamily="2" charset="2"/>
              <a:buChar char="§"/>
            </a:pPr>
            <a:r>
              <a:rPr lang="en-GB" altLang="fi-FI" sz="1800" dirty="0">
                <a:ea typeface="ＭＳ Ｐゴシック" panose="020B0600070205080204" pitchFamily="34" charset="-128"/>
              </a:rPr>
              <a:t>learning the generic skills and knowledge needed in working life.</a:t>
            </a:r>
          </a:p>
          <a:p>
            <a:pPr>
              <a:spcBef>
                <a:spcPts val="800"/>
              </a:spcBef>
              <a:buFont typeface="Wingdings" panose="05000000000000000000" pitchFamily="2" charset="2"/>
              <a:buChar char="v"/>
            </a:pPr>
            <a:r>
              <a:rPr lang="en-GB" altLang="fi-FI" sz="1800" dirty="0">
                <a:ea typeface="ＭＳ Ｐゴシック" panose="020B0600070205080204" pitchFamily="34" charset="-128"/>
              </a:rPr>
              <a:t>Tertiary education does not always support the development of generic skills (Arum &amp; Roksa, 2011; Badcock et al., 2011).</a:t>
            </a:r>
          </a:p>
          <a:p>
            <a:pPr>
              <a:spcBef>
                <a:spcPts val="800"/>
              </a:spcBef>
              <a:buFont typeface="Wingdings" panose="05000000000000000000" pitchFamily="2" charset="2"/>
              <a:buChar char="v"/>
            </a:pPr>
            <a:r>
              <a:rPr lang="en-GB" altLang="fi-FI" sz="1800" dirty="0">
                <a:ea typeface="ＭＳ Ｐゴシック" panose="020B0600070205080204" pitchFamily="34" charset="-128"/>
              </a:rPr>
              <a:t>Some higher education students have difficulties with explaining phenomena using their own words, argumentation, assessing knowledge, and making conclusions (e.g. Arum &amp; Roksa, 2011; Hyytinen et al., 2015).</a:t>
            </a:r>
          </a:p>
          <a:p>
            <a:endParaRPr lang="fi-FI" dirty="0"/>
          </a:p>
        </p:txBody>
      </p:sp>
      <p:sp>
        <p:nvSpPr>
          <p:cNvPr id="4" name="Date Placeholder 3"/>
          <p:cNvSpPr>
            <a:spLocks noGrp="1"/>
          </p:cNvSpPr>
          <p:nvPr>
            <p:ph type="dt" sz="half" idx="10"/>
          </p:nvPr>
        </p:nvSpPr>
        <p:spPr/>
        <p:txBody>
          <a:bodyPr/>
          <a:lstStyle/>
          <a:p>
            <a:fld id="{AA58C986-E2EC-4828-92FA-A28A7667C20D}" type="datetime1">
              <a:rPr lang="fi-FI" smtClean="0"/>
              <a:pPr/>
              <a:t>5.3.2019</a:t>
            </a:fld>
            <a:endParaRPr lang="en-US"/>
          </a:p>
        </p:txBody>
      </p:sp>
      <p:sp>
        <p:nvSpPr>
          <p:cNvPr id="5" name="Footer Placeholder 4"/>
          <p:cNvSpPr>
            <a:spLocks noGrp="1"/>
          </p:cNvSpPr>
          <p:nvPr>
            <p:ph type="ftr" sz="quarter" idx="11"/>
          </p:nvPr>
        </p:nvSpPr>
        <p:spPr/>
        <p:txBody>
          <a:bodyPr/>
          <a:lstStyle/>
          <a:p>
            <a:r>
              <a:rPr lang="en-US"/>
              <a:t>Koulutuksen tutkimuslaitos - Finnish Institute for Educational Research</a:t>
            </a:r>
            <a:endParaRPr lang="en-US" dirty="0"/>
          </a:p>
        </p:txBody>
      </p:sp>
    </p:spTree>
    <p:extLst>
      <p:ext uri="{BB962C8B-B14F-4D97-AF65-F5344CB8AC3E}">
        <p14:creationId xmlns:p14="http://schemas.microsoft.com/office/powerpoint/2010/main" val="34992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fi-FI" dirty="0">
                <a:ea typeface="ＭＳ Ｐゴシック" panose="020B0600070205080204" pitchFamily="34" charset="-128"/>
              </a:rPr>
              <a:t>What are generic skills and why are they needed?</a:t>
            </a:r>
            <a:endParaRPr lang="fi-FI" dirty="0"/>
          </a:p>
        </p:txBody>
      </p:sp>
      <p:sp>
        <p:nvSpPr>
          <p:cNvPr id="3" name="Content Placeholder 2"/>
          <p:cNvSpPr>
            <a:spLocks noGrp="1"/>
          </p:cNvSpPr>
          <p:nvPr>
            <p:ph idx="1"/>
          </p:nvPr>
        </p:nvSpPr>
        <p:spPr>
          <a:xfrm>
            <a:off x="642663" y="1268760"/>
            <a:ext cx="7961786" cy="4968528"/>
          </a:xfrm>
        </p:spPr>
        <p:txBody>
          <a:bodyPr/>
          <a:lstStyle/>
          <a:p>
            <a:pPr>
              <a:spcBef>
                <a:spcPts val="600"/>
              </a:spcBef>
              <a:buFont typeface="Wingdings" panose="05000000000000000000" pitchFamily="2" charset="2"/>
              <a:buChar char="v"/>
            </a:pPr>
            <a:r>
              <a:rPr lang="en-GB" altLang="fi-FI" sz="1800" dirty="0">
                <a:ea typeface="ＭＳ Ｐゴシック" panose="020B0600070205080204" pitchFamily="34" charset="-128"/>
              </a:rPr>
              <a:t>What?</a:t>
            </a:r>
          </a:p>
          <a:p>
            <a:pPr lvl="1">
              <a:spcBef>
                <a:spcPts val="600"/>
              </a:spcBef>
              <a:buFont typeface="Wingdings" panose="05000000000000000000" pitchFamily="2" charset="2"/>
              <a:buChar char="§"/>
            </a:pPr>
            <a:r>
              <a:rPr lang="en-GB" altLang="fi-FI" sz="1800" i="1" dirty="0">
                <a:ea typeface="ＭＳ Ｐゴシック" panose="020B0600070205080204" pitchFamily="34" charset="-128"/>
              </a:rPr>
              <a:t>Generic </a:t>
            </a:r>
            <a:r>
              <a:rPr lang="en-GB" altLang="fi-FI" sz="1800" i="1" dirty="0" smtClean="0">
                <a:ea typeface="ＭＳ Ｐゴシック" panose="020B0600070205080204" pitchFamily="34" charset="-128"/>
              </a:rPr>
              <a:t>skills</a:t>
            </a:r>
            <a:r>
              <a:rPr lang="en-US" sz="1800" kern="1200" dirty="0" smtClean="0">
                <a:latin typeface="Arial" charset="0"/>
                <a:cs typeface="Arial" charset="0"/>
              </a:rPr>
              <a:t> </a:t>
            </a:r>
            <a:r>
              <a:rPr lang="en-US" sz="1800" kern="1200" dirty="0">
                <a:latin typeface="Arial" charset="0"/>
                <a:cs typeface="Arial" charset="0"/>
              </a:rPr>
              <a:t>refer to skills that can </a:t>
            </a:r>
            <a:r>
              <a:rPr lang="en-US" sz="1800" kern="1200" dirty="0" smtClean="0">
                <a:latin typeface="Arial" charset="0"/>
                <a:cs typeface="Arial" charset="0"/>
              </a:rPr>
              <a:t>be applied across </a:t>
            </a:r>
            <a:r>
              <a:rPr lang="en-US" sz="1800" kern="1200" dirty="0">
                <a:latin typeface="Arial" charset="0"/>
                <a:cs typeface="Arial" charset="0"/>
              </a:rPr>
              <a:t>a variety of subject domains </a:t>
            </a:r>
          </a:p>
          <a:p>
            <a:pPr lvl="1">
              <a:spcBef>
                <a:spcPts val="600"/>
              </a:spcBef>
              <a:buFont typeface="Wingdings" panose="05000000000000000000" pitchFamily="2" charset="2"/>
              <a:buChar char="§"/>
            </a:pPr>
            <a:r>
              <a:rPr lang="en-GB" altLang="fi-FI" sz="1800" dirty="0" smtClean="0">
                <a:ea typeface="ＭＳ Ｐゴシック" panose="020B0600070205080204" pitchFamily="34" charset="-128"/>
              </a:rPr>
              <a:t>Examples</a:t>
            </a:r>
            <a:r>
              <a:rPr lang="en-GB" altLang="fi-FI" sz="1800" dirty="0">
                <a:ea typeface="ＭＳ Ｐゴシック" panose="020B0600070205080204" pitchFamily="34" charset="-128"/>
              </a:rPr>
              <a:t>: communication skills, interaction skills, and critical thinking skills (incl. analysing knowledge, problem-solving, and argumentation) </a:t>
            </a:r>
          </a:p>
          <a:p>
            <a:pPr>
              <a:spcBef>
                <a:spcPts val="600"/>
              </a:spcBef>
              <a:buFont typeface="Wingdings" panose="05000000000000000000" pitchFamily="2" charset="2"/>
              <a:buChar char="v"/>
            </a:pPr>
            <a:r>
              <a:rPr lang="en-GB" altLang="fi-FI" sz="1800" dirty="0">
                <a:ea typeface="ＭＳ Ｐゴシック" panose="020B0600070205080204" pitchFamily="34" charset="-128"/>
              </a:rPr>
              <a:t>Why?</a:t>
            </a:r>
          </a:p>
          <a:p>
            <a:pPr lvl="1">
              <a:spcBef>
                <a:spcPts val="600"/>
              </a:spcBef>
              <a:buFont typeface="Wingdings" panose="05000000000000000000" pitchFamily="2" charset="2"/>
              <a:buChar char="§"/>
            </a:pPr>
            <a:r>
              <a:rPr lang="en-GB" altLang="fi-FI" sz="1800" dirty="0">
                <a:ea typeface="ＭＳ Ｐゴシック" panose="020B0600070205080204" pitchFamily="34" charset="-128"/>
              </a:rPr>
              <a:t>To learn field-specific skills and knowledge (Hyytinen et al., 2018; Utriainen et al., 2017).</a:t>
            </a:r>
          </a:p>
          <a:p>
            <a:pPr lvl="1">
              <a:spcBef>
                <a:spcPts val="600"/>
              </a:spcBef>
              <a:buFont typeface="Wingdings" panose="05000000000000000000" pitchFamily="2" charset="2"/>
              <a:buChar char="§"/>
            </a:pPr>
            <a:r>
              <a:rPr lang="en-GB" altLang="fi-FI" sz="1800" dirty="0">
                <a:ea typeface="ＭＳ Ｐゴシック" panose="020B0600070205080204" pitchFamily="34" charset="-128"/>
              </a:rPr>
              <a:t>To aim at high-quality learning for understanding (Tuononen et al. 2019a).</a:t>
            </a:r>
          </a:p>
          <a:p>
            <a:pPr lvl="1">
              <a:spcAft>
                <a:spcPts val="1200"/>
              </a:spcAft>
              <a:buFont typeface="Wingdings" panose="05000000000000000000" pitchFamily="2" charset="2"/>
              <a:buChar char="§"/>
            </a:pPr>
            <a:r>
              <a:rPr lang="en-GB" sz="1800" dirty="0">
                <a:ea typeface="ＭＳ Ｐゴシック" panose="020B0600070205080204" pitchFamily="34" charset="-128"/>
              </a:rPr>
              <a:t>To develop expertise in one’s own field, as generic skills are central skills of working life (Tuononen et al., 2017, 2019b; Virtanen &amp; Tynjälä, 2018).</a:t>
            </a:r>
          </a:p>
          <a:p>
            <a:endParaRPr lang="fi-FI" dirty="0"/>
          </a:p>
        </p:txBody>
      </p:sp>
      <p:sp>
        <p:nvSpPr>
          <p:cNvPr id="4" name="Date Placeholder 3"/>
          <p:cNvSpPr>
            <a:spLocks noGrp="1"/>
          </p:cNvSpPr>
          <p:nvPr>
            <p:ph type="dt" sz="half" idx="10"/>
          </p:nvPr>
        </p:nvSpPr>
        <p:spPr/>
        <p:txBody>
          <a:bodyPr/>
          <a:lstStyle/>
          <a:p>
            <a:fld id="{AA58C986-E2EC-4828-92FA-A28A7667C20D}" type="datetime1">
              <a:rPr lang="fi-FI" smtClean="0"/>
              <a:pPr/>
              <a:t>5.3.2019</a:t>
            </a:fld>
            <a:endParaRPr lang="en-US"/>
          </a:p>
        </p:txBody>
      </p:sp>
      <p:sp>
        <p:nvSpPr>
          <p:cNvPr id="5" name="Footer Placeholder 4"/>
          <p:cNvSpPr>
            <a:spLocks noGrp="1"/>
          </p:cNvSpPr>
          <p:nvPr>
            <p:ph type="ftr" sz="quarter" idx="11"/>
          </p:nvPr>
        </p:nvSpPr>
        <p:spPr/>
        <p:txBody>
          <a:bodyPr/>
          <a:lstStyle/>
          <a:p>
            <a:r>
              <a:rPr lang="en-US"/>
              <a:t>Koulutuksen tutkimuslaitos - Finnish Institute for Educational Research</a:t>
            </a:r>
            <a:endParaRPr lang="en-US" dirty="0"/>
          </a:p>
        </p:txBody>
      </p:sp>
    </p:spTree>
    <p:extLst>
      <p:ext uri="{BB962C8B-B14F-4D97-AF65-F5344CB8AC3E}">
        <p14:creationId xmlns:p14="http://schemas.microsoft.com/office/powerpoint/2010/main" val="3115027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Aims</a:t>
            </a:r>
            <a:r>
              <a:rPr lang="fi-FI" dirty="0"/>
              <a:t> of </a:t>
            </a:r>
            <a:r>
              <a:rPr lang="fi-FI" dirty="0" err="1"/>
              <a:t>the</a:t>
            </a:r>
            <a:r>
              <a:rPr lang="fi-FI" dirty="0"/>
              <a:t> </a:t>
            </a:r>
            <a:r>
              <a:rPr lang="fi-FI" dirty="0" err="1"/>
              <a:t>project</a:t>
            </a:r>
            <a:endParaRPr lang="fi-FI" dirty="0"/>
          </a:p>
        </p:txBody>
      </p:sp>
      <p:sp>
        <p:nvSpPr>
          <p:cNvPr id="3" name="Content Placeholder 2"/>
          <p:cNvSpPr>
            <a:spLocks noGrp="1"/>
          </p:cNvSpPr>
          <p:nvPr>
            <p:ph idx="1"/>
          </p:nvPr>
        </p:nvSpPr>
        <p:spPr>
          <a:xfrm>
            <a:off x="323528" y="980728"/>
            <a:ext cx="8280921" cy="4761755"/>
          </a:xfrm>
        </p:spPr>
        <p:txBody>
          <a:bodyPr/>
          <a:lstStyle/>
          <a:p>
            <a:r>
              <a:rPr lang="en-GB" sz="1800" dirty="0"/>
              <a:t>The aims of the KAPPAS project include: </a:t>
            </a:r>
          </a:p>
          <a:p>
            <a:pPr marL="817200" lvl="1" indent="-457200">
              <a:buFont typeface="+mj-lt"/>
              <a:buAutoNum type="arabicPeriod"/>
            </a:pPr>
            <a:r>
              <a:rPr lang="en-GB" sz="1800" dirty="0"/>
              <a:t>identifying the level of Finnish undergraduate students’ generic skills,</a:t>
            </a:r>
          </a:p>
          <a:p>
            <a:pPr marL="817200" lvl="1" indent="-457200">
              <a:buFont typeface="+mj-lt"/>
              <a:buAutoNum type="arabicPeriod"/>
            </a:pPr>
            <a:r>
              <a:rPr lang="en-GB" sz="1800" dirty="0"/>
              <a:t>examining how the skills develop during undergraduate studies, and</a:t>
            </a:r>
          </a:p>
          <a:p>
            <a:pPr marL="817200" lvl="1" indent="-457200">
              <a:buFont typeface="+mj-lt"/>
              <a:buAutoNum type="arabicPeriod"/>
            </a:pPr>
            <a:r>
              <a:rPr lang="en-GB" sz="1800" dirty="0"/>
              <a:t>specifying which similarities and differences there are in the skills of students of different fields.</a:t>
            </a:r>
          </a:p>
          <a:p>
            <a:pPr marL="817200" lvl="1" indent="-457200">
              <a:buFont typeface="+mj-lt"/>
              <a:buAutoNum type="arabicPeriod"/>
            </a:pPr>
            <a:endParaRPr lang="en-GB" sz="1100" dirty="0"/>
          </a:p>
          <a:p>
            <a:r>
              <a:rPr lang="en-GB" sz="1800" dirty="0"/>
              <a:t>In this context, ”generic skills” refer to:</a:t>
            </a:r>
          </a:p>
          <a:p>
            <a:pPr lvl="1"/>
            <a:r>
              <a:rPr lang="en-GB" sz="1800" i="1" dirty="0"/>
              <a:t>Analytical deduction and assessment </a:t>
            </a:r>
            <a:r>
              <a:rPr lang="en-GB" sz="1800" dirty="0"/>
              <a:t>(how students can identify the strengths and weaknesses of alternative argumentation and how they can differentiate between trustworthy and untrustworthy sources),</a:t>
            </a:r>
            <a:endParaRPr lang="en-GB" sz="1800" i="1" dirty="0"/>
          </a:p>
          <a:p>
            <a:pPr lvl="1"/>
            <a:r>
              <a:rPr lang="en-GB" sz="1800" i="1" dirty="0"/>
              <a:t>Problem-solving </a:t>
            </a:r>
            <a:r>
              <a:rPr lang="en-GB" sz="1800" dirty="0"/>
              <a:t>(how students can recognise a problem and solve it by using argumentation),</a:t>
            </a:r>
            <a:endParaRPr lang="en-GB" sz="1800" i="1" dirty="0"/>
          </a:p>
          <a:p>
            <a:pPr lvl="1"/>
            <a:r>
              <a:rPr lang="en-GB" sz="1800" i="1" dirty="0"/>
              <a:t>Argumentative writing </a:t>
            </a:r>
            <a:r>
              <a:rPr lang="en-GB" sz="1800" dirty="0"/>
              <a:t>(the effectiveness of the text and the coherence of argumentation; how logically and clearly the answer has been constructed), and</a:t>
            </a:r>
            <a:endParaRPr lang="en-GB" sz="1800" i="1" dirty="0"/>
          </a:p>
          <a:p>
            <a:pPr lvl="1"/>
            <a:r>
              <a:rPr lang="en-GB" sz="1800" i="1" dirty="0"/>
              <a:t>Language proficiency</a:t>
            </a:r>
          </a:p>
          <a:p>
            <a:endParaRPr lang="fi-FI" dirty="0"/>
          </a:p>
        </p:txBody>
      </p:sp>
      <p:sp>
        <p:nvSpPr>
          <p:cNvPr id="4" name="Date Placeholder 3"/>
          <p:cNvSpPr>
            <a:spLocks noGrp="1"/>
          </p:cNvSpPr>
          <p:nvPr>
            <p:ph type="dt" sz="half" idx="10"/>
          </p:nvPr>
        </p:nvSpPr>
        <p:spPr/>
        <p:txBody>
          <a:bodyPr/>
          <a:lstStyle/>
          <a:p>
            <a:fld id="{AA58C986-E2EC-4828-92FA-A28A7667C20D}" type="datetime1">
              <a:rPr lang="fi-FI" smtClean="0"/>
              <a:pPr/>
              <a:t>5.3.2019</a:t>
            </a:fld>
            <a:endParaRPr lang="en-US"/>
          </a:p>
        </p:txBody>
      </p:sp>
      <p:sp>
        <p:nvSpPr>
          <p:cNvPr id="5" name="Footer Placeholder 4"/>
          <p:cNvSpPr>
            <a:spLocks noGrp="1"/>
          </p:cNvSpPr>
          <p:nvPr>
            <p:ph type="ftr" sz="quarter" idx="11"/>
          </p:nvPr>
        </p:nvSpPr>
        <p:spPr/>
        <p:txBody>
          <a:bodyPr/>
          <a:lstStyle/>
          <a:p>
            <a:r>
              <a:rPr lang="en-US"/>
              <a:t>Koulutuksen tutkimuslaitos - Finnish Institute for Educational Research</a:t>
            </a:r>
            <a:endParaRPr lang="en-US" dirty="0"/>
          </a:p>
        </p:txBody>
      </p:sp>
    </p:spTree>
    <p:extLst>
      <p:ext uri="{BB962C8B-B14F-4D97-AF65-F5344CB8AC3E}">
        <p14:creationId xmlns:p14="http://schemas.microsoft.com/office/powerpoint/2010/main" val="2962615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Project coordination and implementation</a:t>
            </a:r>
          </a:p>
        </p:txBody>
      </p:sp>
      <p:sp>
        <p:nvSpPr>
          <p:cNvPr id="4" name="Date Placeholder 3"/>
          <p:cNvSpPr>
            <a:spLocks noGrp="1"/>
          </p:cNvSpPr>
          <p:nvPr>
            <p:ph type="dt" sz="half" idx="10"/>
          </p:nvPr>
        </p:nvSpPr>
        <p:spPr/>
        <p:txBody>
          <a:bodyPr/>
          <a:lstStyle/>
          <a:p>
            <a:fld id="{AA58C986-E2EC-4828-92FA-A28A7667C20D}" type="datetime1">
              <a:rPr lang="fi-FI" smtClean="0"/>
              <a:pPr/>
              <a:t>5.3.2019</a:t>
            </a:fld>
            <a:endParaRPr lang="en-US"/>
          </a:p>
        </p:txBody>
      </p:sp>
      <p:sp>
        <p:nvSpPr>
          <p:cNvPr id="5" name="Footer Placeholder 4"/>
          <p:cNvSpPr>
            <a:spLocks noGrp="1"/>
          </p:cNvSpPr>
          <p:nvPr>
            <p:ph type="ftr" sz="quarter" idx="11"/>
          </p:nvPr>
        </p:nvSpPr>
        <p:spPr/>
        <p:txBody>
          <a:bodyPr/>
          <a:lstStyle/>
          <a:p>
            <a:r>
              <a:rPr lang="en-US" dirty="0" err="1"/>
              <a:t>Koulutuksen</a:t>
            </a:r>
            <a:r>
              <a:rPr lang="en-US" dirty="0"/>
              <a:t> </a:t>
            </a:r>
            <a:r>
              <a:rPr lang="en-US" dirty="0" err="1"/>
              <a:t>tutkimuslaitos</a:t>
            </a:r>
            <a:r>
              <a:rPr lang="en-US" dirty="0"/>
              <a:t> - Finnish Institute for Educational Research</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190227970"/>
              </p:ext>
            </p:extLst>
          </p:nvPr>
        </p:nvGraphicFramePr>
        <p:xfrm>
          <a:off x="107505" y="980728"/>
          <a:ext cx="849674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0173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Participating higher education institutions (HEIs)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22052917"/>
              </p:ext>
            </p:extLst>
          </p:nvPr>
        </p:nvGraphicFramePr>
        <p:xfrm>
          <a:off x="341795" y="1268760"/>
          <a:ext cx="8254751" cy="4028440"/>
        </p:xfrm>
        <a:graphic>
          <a:graphicData uri="http://schemas.openxmlformats.org/drawingml/2006/table">
            <a:tbl>
              <a:tblPr firstRow="1" bandRow="1">
                <a:tableStyleId>{0505E3EF-67EA-436B-97B2-0124C06EBD24}</a:tableStyleId>
              </a:tblPr>
              <a:tblGrid>
                <a:gridCol w="4231428">
                  <a:extLst>
                    <a:ext uri="{9D8B030D-6E8A-4147-A177-3AD203B41FA5}">
                      <a16:colId xmlns:a16="http://schemas.microsoft.com/office/drawing/2014/main" val="2275856897"/>
                    </a:ext>
                  </a:extLst>
                </a:gridCol>
                <a:gridCol w="4023323">
                  <a:extLst>
                    <a:ext uri="{9D8B030D-6E8A-4147-A177-3AD203B41FA5}">
                      <a16:colId xmlns:a16="http://schemas.microsoft.com/office/drawing/2014/main" val="1577458852"/>
                    </a:ext>
                  </a:extLst>
                </a:gridCol>
              </a:tblGrid>
              <a:tr h="370840">
                <a:tc>
                  <a:txBody>
                    <a:bodyPr/>
                    <a:lstStyle/>
                    <a:p>
                      <a:r>
                        <a:rPr lang="en-GB" noProof="0"/>
                        <a:t>Universities of Applied Sciences</a:t>
                      </a:r>
                    </a:p>
                  </a:txBody>
                  <a:tcPr/>
                </a:tc>
                <a:tc>
                  <a:txBody>
                    <a:bodyPr/>
                    <a:lstStyle/>
                    <a:p>
                      <a:r>
                        <a:rPr lang="en-GB" noProof="0"/>
                        <a:t>Universities</a:t>
                      </a:r>
                    </a:p>
                  </a:txBody>
                  <a:tcPr/>
                </a:tc>
                <a:extLst>
                  <a:ext uri="{0D108BD9-81ED-4DB2-BD59-A6C34878D82A}">
                    <a16:rowId xmlns:a16="http://schemas.microsoft.com/office/drawing/2014/main" val="3956945659"/>
                  </a:ext>
                </a:extLst>
              </a:tr>
              <a:tr h="370840">
                <a:tc>
                  <a:txBody>
                    <a:bodyPr/>
                    <a:lstStyle/>
                    <a:p>
                      <a:pPr marL="342900" indent="-342900">
                        <a:buFont typeface="+mj-lt"/>
                        <a:buAutoNum type="arabicPeriod"/>
                      </a:pPr>
                      <a:r>
                        <a:rPr lang="en-GB" sz="1800" noProof="0" dirty="0"/>
                        <a:t>Häme U. of Applied Sciences</a:t>
                      </a:r>
                    </a:p>
                    <a:p>
                      <a:pPr marL="342900" indent="-342900">
                        <a:buFont typeface="+mj-lt"/>
                        <a:buAutoNum type="arabicPeriod"/>
                      </a:pPr>
                      <a:r>
                        <a:rPr lang="en-GB" sz="1800" noProof="0" dirty="0"/>
                        <a:t>South-Eastern Finland U. of Applied Sciences</a:t>
                      </a:r>
                    </a:p>
                    <a:p>
                      <a:pPr marL="342900" indent="-342900">
                        <a:buFont typeface="+mj-lt"/>
                        <a:buAutoNum type="arabicPeriod"/>
                      </a:pPr>
                      <a:r>
                        <a:rPr lang="en-GB" sz="1800" noProof="0" dirty="0"/>
                        <a:t>Lapland U. of Applied Sciences</a:t>
                      </a:r>
                    </a:p>
                    <a:p>
                      <a:pPr marL="342900" indent="-342900">
                        <a:buFont typeface="+mj-lt"/>
                        <a:buAutoNum type="arabicPeriod"/>
                      </a:pPr>
                      <a:r>
                        <a:rPr lang="en-GB" sz="1800" noProof="0" dirty="0"/>
                        <a:t>Laurea U. of Applied Sciences</a:t>
                      </a:r>
                    </a:p>
                    <a:p>
                      <a:pPr marL="342900" indent="-342900">
                        <a:buFont typeface="+mj-lt"/>
                        <a:buAutoNum type="arabicPeriod"/>
                      </a:pPr>
                      <a:r>
                        <a:rPr lang="en-GB" sz="1800" noProof="0" dirty="0"/>
                        <a:t>Metropolia U. of Applied Sciences</a:t>
                      </a:r>
                    </a:p>
                    <a:p>
                      <a:pPr marL="342900" indent="-342900">
                        <a:buFont typeface="+mj-lt"/>
                        <a:buAutoNum type="arabicPeriod"/>
                      </a:pPr>
                      <a:r>
                        <a:rPr lang="en-GB" sz="1800" noProof="0" dirty="0"/>
                        <a:t>Savonia U. of Applied Sciences</a:t>
                      </a:r>
                    </a:p>
                    <a:p>
                      <a:pPr marL="342900" indent="-342900">
                        <a:buFont typeface="+mj-lt"/>
                        <a:buAutoNum type="arabicPeriod"/>
                      </a:pPr>
                      <a:r>
                        <a:rPr lang="en-GB" sz="1800" noProof="0" dirty="0"/>
                        <a:t>Tampere U. of Applied Sciences</a:t>
                      </a:r>
                    </a:p>
                    <a:p>
                      <a:endParaRPr lang="en-GB" noProof="0" dirty="0"/>
                    </a:p>
                  </a:txBody>
                  <a:tcPr/>
                </a:tc>
                <a:tc>
                  <a:txBody>
                    <a:bodyPr/>
                    <a:lstStyle/>
                    <a:p>
                      <a:pPr marL="342900" indent="-342900">
                        <a:buFont typeface="+mj-lt"/>
                        <a:buAutoNum type="arabicPeriod"/>
                      </a:pPr>
                      <a:r>
                        <a:rPr lang="en-GB" sz="1800" noProof="0" dirty="0"/>
                        <a:t>Aalto University</a:t>
                      </a:r>
                    </a:p>
                    <a:p>
                      <a:pPr marL="342900" indent="-342900">
                        <a:buFont typeface="+mj-lt"/>
                        <a:buAutoNum type="arabicPeriod"/>
                      </a:pPr>
                      <a:r>
                        <a:rPr lang="en-GB" sz="1800" noProof="0" dirty="0"/>
                        <a:t>University of Helsinki</a:t>
                      </a:r>
                    </a:p>
                    <a:p>
                      <a:pPr marL="342900" indent="-342900">
                        <a:buFont typeface="+mj-lt"/>
                        <a:buAutoNum type="arabicPeriod"/>
                      </a:pPr>
                      <a:r>
                        <a:rPr lang="en-GB" sz="1800" noProof="0" dirty="0"/>
                        <a:t>University of Eastern Finland</a:t>
                      </a:r>
                    </a:p>
                    <a:p>
                      <a:pPr marL="342900" indent="-342900">
                        <a:buFont typeface="+mj-lt"/>
                        <a:buAutoNum type="arabicPeriod"/>
                      </a:pPr>
                      <a:r>
                        <a:rPr lang="en-GB" sz="1800" noProof="0" dirty="0"/>
                        <a:t>University of Jyväskylä</a:t>
                      </a:r>
                    </a:p>
                    <a:p>
                      <a:pPr marL="342900" indent="-342900">
                        <a:buFont typeface="+mj-lt"/>
                        <a:buAutoNum type="arabicPeriod"/>
                      </a:pPr>
                      <a:r>
                        <a:rPr lang="en-GB" sz="1800" noProof="0" dirty="0"/>
                        <a:t>Lappeenranta University of Technology</a:t>
                      </a:r>
                    </a:p>
                    <a:p>
                      <a:pPr marL="342900" indent="-342900">
                        <a:buFont typeface="+mj-lt"/>
                        <a:buAutoNum type="arabicPeriod"/>
                      </a:pPr>
                      <a:r>
                        <a:rPr lang="en-GB" sz="1800" noProof="0" dirty="0"/>
                        <a:t>National Defence University</a:t>
                      </a:r>
                    </a:p>
                    <a:p>
                      <a:pPr marL="342900" indent="-342900">
                        <a:buFont typeface="+mj-lt"/>
                        <a:buAutoNum type="arabicPeriod"/>
                      </a:pPr>
                      <a:r>
                        <a:rPr lang="en-GB" sz="1800" noProof="0" dirty="0"/>
                        <a:t>University of Oulu</a:t>
                      </a:r>
                    </a:p>
                    <a:p>
                      <a:pPr marL="342900" indent="-342900">
                        <a:buFont typeface="+mj-lt"/>
                        <a:buAutoNum type="arabicPeriod"/>
                      </a:pPr>
                      <a:r>
                        <a:rPr lang="en-GB" sz="1800" noProof="0" dirty="0"/>
                        <a:t>Hanken School of Economics</a:t>
                      </a:r>
                    </a:p>
                    <a:p>
                      <a:pPr marL="342900" indent="-342900">
                        <a:buFont typeface="+mj-lt"/>
                        <a:buAutoNum type="arabicPeriod"/>
                      </a:pPr>
                      <a:r>
                        <a:rPr lang="en-GB" sz="1800" noProof="0" dirty="0"/>
                        <a:t>University of the Arts Helsinki</a:t>
                      </a:r>
                    </a:p>
                    <a:p>
                      <a:pPr marL="342900" indent="-342900">
                        <a:buFont typeface="+mj-lt"/>
                        <a:buAutoNum type="arabicPeriod"/>
                      </a:pPr>
                      <a:r>
                        <a:rPr lang="en-GB" sz="1800" noProof="0" dirty="0"/>
                        <a:t>University of Turku</a:t>
                      </a:r>
                    </a:p>
                    <a:p>
                      <a:pPr marL="342900" indent="-342900">
                        <a:buFont typeface="+mj-lt"/>
                        <a:buAutoNum type="arabicPeriod"/>
                      </a:pPr>
                      <a:r>
                        <a:rPr lang="en-GB" sz="1800" noProof="0" dirty="0"/>
                        <a:t>Åbo Akademi University</a:t>
                      </a:r>
                    </a:p>
                    <a:p>
                      <a:endParaRPr lang="en-GB" noProof="0" dirty="0"/>
                    </a:p>
                  </a:txBody>
                  <a:tcPr/>
                </a:tc>
                <a:extLst>
                  <a:ext uri="{0D108BD9-81ED-4DB2-BD59-A6C34878D82A}">
                    <a16:rowId xmlns:a16="http://schemas.microsoft.com/office/drawing/2014/main" val="1864089663"/>
                  </a:ext>
                </a:extLst>
              </a:tr>
            </a:tbl>
          </a:graphicData>
        </a:graphic>
      </p:graphicFrame>
      <p:sp>
        <p:nvSpPr>
          <p:cNvPr id="4" name="Date Placeholder 3"/>
          <p:cNvSpPr>
            <a:spLocks noGrp="1"/>
          </p:cNvSpPr>
          <p:nvPr>
            <p:ph type="dt" sz="half" idx="10"/>
          </p:nvPr>
        </p:nvSpPr>
        <p:spPr/>
        <p:txBody>
          <a:bodyPr/>
          <a:lstStyle/>
          <a:p>
            <a:fld id="{AA58C986-E2EC-4828-92FA-A28A7667C20D}" type="datetime1">
              <a:rPr lang="fi-FI" smtClean="0"/>
              <a:pPr/>
              <a:t>5.3.2019</a:t>
            </a:fld>
            <a:endParaRPr lang="en-US"/>
          </a:p>
        </p:txBody>
      </p:sp>
      <p:sp>
        <p:nvSpPr>
          <p:cNvPr id="5" name="Footer Placeholder 4"/>
          <p:cNvSpPr>
            <a:spLocks noGrp="1"/>
          </p:cNvSpPr>
          <p:nvPr>
            <p:ph type="ftr" sz="quarter" idx="11"/>
          </p:nvPr>
        </p:nvSpPr>
        <p:spPr/>
        <p:txBody>
          <a:bodyPr/>
          <a:lstStyle/>
          <a:p>
            <a:r>
              <a:rPr lang="en-US"/>
              <a:t>Koulutuksen tutkimuslaitos - Finnish Institute for Educational Research</a:t>
            </a:r>
            <a:endParaRPr lang="en-US" dirty="0"/>
          </a:p>
        </p:txBody>
      </p:sp>
    </p:spTree>
    <p:extLst>
      <p:ext uri="{BB962C8B-B14F-4D97-AF65-F5344CB8AC3E}">
        <p14:creationId xmlns:p14="http://schemas.microsoft.com/office/powerpoint/2010/main" val="2475277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Preparations (from October 2018 to May 2019)</a:t>
            </a:r>
          </a:p>
        </p:txBody>
      </p:sp>
      <p:sp>
        <p:nvSpPr>
          <p:cNvPr id="3" name="Content Placeholder 2"/>
          <p:cNvSpPr>
            <a:spLocks noGrp="1"/>
          </p:cNvSpPr>
          <p:nvPr>
            <p:ph idx="1"/>
          </p:nvPr>
        </p:nvSpPr>
        <p:spPr/>
        <p:txBody>
          <a:bodyPr/>
          <a:lstStyle/>
          <a:p>
            <a:r>
              <a:rPr lang="en-GB" dirty="0"/>
              <a:t>Checking the test (CLA+ International) translations (10–12/2018)</a:t>
            </a:r>
          </a:p>
          <a:p>
            <a:pPr lvl="1"/>
            <a:r>
              <a:rPr lang="en-GB" dirty="0"/>
              <a:t>Open question (performance task)</a:t>
            </a:r>
          </a:p>
          <a:p>
            <a:pPr lvl="1"/>
            <a:r>
              <a:rPr lang="en-GB" dirty="0"/>
              <a:t>Multiple choice section (25 questions)</a:t>
            </a:r>
          </a:p>
          <a:p>
            <a:pPr lvl="1"/>
            <a:r>
              <a:rPr lang="en-GB" dirty="0"/>
              <a:t>Background information survey (~17+20 questions)</a:t>
            </a:r>
          </a:p>
          <a:p>
            <a:pPr lvl="1"/>
            <a:r>
              <a:rPr lang="en-GB" dirty="0"/>
              <a:t>Translations into Finnish and Finnish Swedish</a:t>
            </a:r>
          </a:p>
          <a:p>
            <a:r>
              <a:rPr lang="en-GB" dirty="0"/>
              <a:t>Preparing and checking the electronic test environment (1–2/2019)</a:t>
            </a:r>
          </a:p>
          <a:p>
            <a:r>
              <a:rPr lang="en-GB" dirty="0"/>
              <a:t>Cognitive laboratories (2–5/2019)</a:t>
            </a:r>
          </a:p>
          <a:p>
            <a:pPr lvl="1"/>
            <a:r>
              <a:rPr lang="en-GB" dirty="0"/>
              <a:t>Testing the understandability of the translations; the ‘think aloud’ method</a:t>
            </a:r>
          </a:p>
          <a:p>
            <a:pPr lvl="1"/>
            <a:r>
              <a:rPr lang="en-GB" dirty="0"/>
              <a:t>24 sessions, 2h each</a:t>
            </a:r>
          </a:p>
          <a:p>
            <a:pPr lvl="1"/>
            <a:r>
              <a:rPr lang="en-GB" dirty="0"/>
              <a:t>U. of applied sciences – University, Finnish and Swedish students, starting and finishing students</a:t>
            </a:r>
          </a:p>
          <a:p>
            <a:pPr marL="360000" lvl="1" indent="0">
              <a:buNone/>
            </a:pPr>
            <a:endParaRPr lang="fi-FI" dirty="0"/>
          </a:p>
          <a:p>
            <a:endParaRPr lang="fi-FI" dirty="0"/>
          </a:p>
        </p:txBody>
      </p:sp>
      <p:sp>
        <p:nvSpPr>
          <p:cNvPr id="4" name="Date Placeholder 3"/>
          <p:cNvSpPr>
            <a:spLocks noGrp="1"/>
          </p:cNvSpPr>
          <p:nvPr>
            <p:ph type="dt" sz="half" idx="10"/>
          </p:nvPr>
        </p:nvSpPr>
        <p:spPr/>
        <p:txBody>
          <a:bodyPr/>
          <a:lstStyle/>
          <a:p>
            <a:fld id="{AA58C986-E2EC-4828-92FA-A28A7667C20D}" type="datetime1">
              <a:rPr lang="fi-FI" smtClean="0"/>
              <a:pPr/>
              <a:t>5.3.2019</a:t>
            </a:fld>
            <a:endParaRPr lang="en-US"/>
          </a:p>
        </p:txBody>
      </p:sp>
      <p:sp>
        <p:nvSpPr>
          <p:cNvPr id="5" name="Footer Placeholder 4"/>
          <p:cNvSpPr>
            <a:spLocks noGrp="1"/>
          </p:cNvSpPr>
          <p:nvPr>
            <p:ph type="ftr" sz="quarter" idx="11"/>
          </p:nvPr>
        </p:nvSpPr>
        <p:spPr/>
        <p:txBody>
          <a:bodyPr/>
          <a:lstStyle/>
          <a:p>
            <a:r>
              <a:rPr lang="en-US"/>
              <a:t>Koulutuksen tutkimuslaitos - Finnish Institute for Educational Research</a:t>
            </a:r>
            <a:endParaRPr lang="en-US" dirty="0"/>
          </a:p>
        </p:txBody>
      </p:sp>
    </p:spTree>
    <p:extLst>
      <p:ext uri="{BB962C8B-B14F-4D97-AF65-F5344CB8AC3E}">
        <p14:creationId xmlns:p14="http://schemas.microsoft.com/office/powerpoint/2010/main" val="1292203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13" y="476672"/>
            <a:ext cx="8254751" cy="638845"/>
          </a:xfrm>
        </p:spPr>
        <p:txBody>
          <a:bodyPr/>
          <a:lstStyle/>
          <a:p>
            <a:r>
              <a:rPr lang="en-GB" dirty="0"/>
              <a:t>Preparations for data collection </a:t>
            </a:r>
            <a:br>
              <a:rPr lang="en-GB" dirty="0"/>
            </a:br>
            <a:r>
              <a:rPr lang="en-GB" dirty="0"/>
              <a:t>(from May 2019 to December 2019)</a:t>
            </a:r>
          </a:p>
        </p:txBody>
      </p:sp>
      <p:sp>
        <p:nvSpPr>
          <p:cNvPr id="3" name="Content Placeholder 2"/>
          <p:cNvSpPr>
            <a:spLocks noGrp="1"/>
          </p:cNvSpPr>
          <p:nvPr>
            <p:ph idx="1"/>
          </p:nvPr>
        </p:nvSpPr>
        <p:spPr>
          <a:xfrm>
            <a:off x="218062" y="1484784"/>
            <a:ext cx="8514691" cy="4162425"/>
          </a:xfrm>
        </p:spPr>
        <p:txBody>
          <a:bodyPr/>
          <a:lstStyle/>
          <a:p>
            <a:r>
              <a:rPr lang="en-GB" dirty="0"/>
              <a:t>Choosing and ’recruiting’ the students (between May and August 2019)</a:t>
            </a:r>
          </a:p>
          <a:p>
            <a:pPr lvl="1"/>
            <a:r>
              <a:rPr lang="en-GB" dirty="0"/>
              <a:t>Starting (n=100/institution) and finishing (n=100/institution) students who are doing an undergraduate degree</a:t>
            </a:r>
          </a:p>
          <a:p>
            <a:pPr lvl="1"/>
            <a:r>
              <a:rPr lang="en-GB" dirty="0"/>
              <a:t>The sample: </a:t>
            </a:r>
          </a:p>
          <a:p>
            <a:pPr lvl="2"/>
            <a:r>
              <a:rPr lang="en-GB" dirty="0"/>
              <a:t>the national representativeness of different fields of study</a:t>
            </a:r>
          </a:p>
          <a:p>
            <a:pPr lvl="2"/>
            <a:r>
              <a:rPr lang="en-GB" dirty="0"/>
              <a:t>choosing groups (classes) instead of individuals (students)</a:t>
            </a:r>
          </a:p>
          <a:p>
            <a:pPr lvl="2"/>
            <a:r>
              <a:rPr lang="en-GB" dirty="0"/>
              <a:t>aiming to take HEIs’ wishes into account regarding the chosen fields of study</a:t>
            </a:r>
          </a:p>
          <a:p>
            <a:pPr lvl="1"/>
            <a:r>
              <a:rPr lang="en-GB" dirty="0"/>
              <a:t>Motivating the participants</a:t>
            </a:r>
          </a:p>
          <a:p>
            <a:r>
              <a:rPr lang="en-GB" dirty="0"/>
              <a:t>Training the contact person for all institutions (between June and August 2019)</a:t>
            </a:r>
          </a:p>
          <a:p>
            <a:endParaRPr lang="fi-FI" dirty="0"/>
          </a:p>
        </p:txBody>
      </p:sp>
      <p:sp>
        <p:nvSpPr>
          <p:cNvPr id="4" name="Date Placeholder 3"/>
          <p:cNvSpPr>
            <a:spLocks noGrp="1"/>
          </p:cNvSpPr>
          <p:nvPr>
            <p:ph type="dt" sz="half" idx="10"/>
          </p:nvPr>
        </p:nvSpPr>
        <p:spPr/>
        <p:txBody>
          <a:bodyPr/>
          <a:lstStyle/>
          <a:p>
            <a:fld id="{AA58C986-E2EC-4828-92FA-A28A7667C20D}" type="datetime1">
              <a:rPr lang="fi-FI" smtClean="0"/>
              <a:pPr/>
              <a:t>5.3.2019</a:t>
            </a:fld>
            <a:endParaRPr lang="en-US"/>
          </a:p>
        </p:txBody>
      </p:sp>
      <p:sp>
        <p:nvSpPr>
          <p:cNvPr id="5" name="Footer Placeholder 4"/>
          <p:cNvSpPr>
            <a:spLocks noGrp="1"/>
          </p:cNvSpPr>
          <p:nvPr>
            <p:ph type="ftr" sz="quarter" idx="11"/>
          </p:nvPr>
        </p:nvSpPr>
        <p:spPr/>
        <p:txBody>
          <a:bodyPr/>
          <a:lstStyle/>
          <a:p>
            <a:r>
              <a:rPr lang="en-US"/>
              <a:t>Koulutuksen tutkimuslaitos - Finnish Institute for Educational Research</a:t>
            </a:r>
            <a:endParaRPr lang="en-US" dirty="0"/>
          </a:p>
        </p:txBody>
      </p:sp>
    </p:spTree>
    <p:extLst>
      <p:ext uri="{BB962C8B-B14F-4D97-AF65-F5344CB8AC3E}">
        <p14:creationId xmlns:p14="http://schemas.microsoft.com/office/powerpoint/2010/main" val="4290621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Testing (from September to December 2019)</a:t>
            </a:r>
          </a:p>
        </p:txBody>
      </p:sp>
      <p:sp>
        <p:nvSpPr>
          <p:cNvPr id="3" name="Content Placeholder 2"/>
          <p:cNvSpPr>
            <a:spLocks noGrp="1"/>
          </p:cNvSpPr>
          <p:nvPr>
            <p:ph idx="1"/>
          </p:nvPr>
        </p:nvSpPr>
        <p:spPr>
          <a:xfrm>
            <a:off x="503548" y="1052736"/>
            <a:ext cx="8316924" cy="4162425"/>
          </a:xfrm>
        </p:spPr>
        <p:txBody>
          <a:bodyPr/>
          <a:lstStyle/>
          <a:p>
            <a:r>
              <a:rPr lang="en-GB" dirty="0"/>
              <a:t>Testing</a:t>
            </a:r>
          </a:p>
          <a:p>
            <a:pPr lvl="1"/>
            <a:r>
              <a:rPr lang="en-GB" dirty="0"/>
              <a:t>The computer-based, monitored test will last for 2 hours</a:t>
            </a:r>
          </a:p>
          <a:p>
            <a:pPr lvl="1"/>
            <a:r>
              <a:rPr lang="en-GB" dirty="0"/>
              <a:t>Starting students: testing during the orientation week or possibly later as part of a shared course</a:t>
            </a:r>
          </a:p>
          <a:p>
            <a:pPr lvl="1"/>
            <a:r>
              <a:rPr lang="en-GB" dirty="0"/>
              <a:t>Finishing students: testing e.g. as part of a thesis seminar</a:t>
            </a:r>
          </a:p>
          <a:p>
            <a:r>
              <a:rPr lang="en-GB" dirty="0"/>
              <a:t>HEIs are responsible for the test implementation</a:t>
            </a:r>
          </a:p>
          <a:p>
            <a:pPr lvl="1"/>
            <a:r>
              <a:rPr lang="en-GB" dirty="0"/>
              <a:t>Rooms and computers (students allowed to use their own laptops)</a:t>
            </a:r>
          </a:p>
          <a:p>
            <a:pPr lvl="1"/>
            <a:r>
              <a:rPr lang="en-GB" dirty="0"/>
              <a:t>Monitoring and local technical support</a:t>
            </a:r>
          </a:p>
          <a:p>
            <a:r>
              <a:rPr lang="en-GB" dirty="0"/>
              <a:t>HEI contact persons will be trained to implement the test</a:t>
            </a:r>
          </a:p>
          <a:p>
            <a:r>
              <a:rPr lang="en-GB" dirty="0"/>
              <a:t>The national (FIER/HYPE) and international (CAE) coordinators offer support in potential problem situations during testing.</a:t>
            </a:r>
          </a:p>
          <a:p>
            <a:endParaRPr lang="fi-FI" dirty="0"/>
          </a:p>
        </p:txBody>
      </p:sp>
      <p:sp>
        <p:nvSpPr>
          <p:cNvPr id="4" name="Date Placeholder 3"/>
          <p:cNvSpPr>
            <a:spLocks noGrp="1"/>
          </p:cNvSpPr>
          <p:nvPr>
            <p:ph type="dt" sz="half" idx="10"/>
          </p:nvPr>
        </p:nvSpPr>
        <p:spPr/>
        <p:txBody>
          <a:bodyPr/>
          <a:lstStyle/>
          <a:p>
            <a:fld id="{AA58C986-E2EC-4828-92FA-A28A7667C20D}" type="datetime1">
              <a:rPr lang="fi-FI" smtClean="0"/>
              <a:pPr/>
              <a:t>5.3.2019</a:t>
            </a:fld>
            <a:endParaRPr lang="en-US"/>
          </a:p>
        </p:txBody>
      </p:sp>
      <p:sp>
        <p:nvSpPr>
          <p:cNvPr id="5" name="Footer Placeholder 4"/>
          <p:cNvSpPr>
            <a:spLocks noGrp="1"/>
          </p:cNvSpPr>
          <p:nvPr>
            <p:ph type="ftr" sz="quarter" idx="11"/>
          </p:nvPr>
        </p:nvSpPr>
        <p:spPr/>
        <p:txBody>
          <a:bodyPr/>
          <a:lstStyle/>
          <a:p>
            <a:r>
              <a:rPr lang="en-US"/>
              <a:t>Koulutuksen tutkimuslaitos - Finnish Institute for Educational Research</a:t>
            </a:r>
            <a:endParaRPr lang="en-US" dirty="0"/>
          </a:p>
        </p:txBody>
      </p:sp>
    </p:spTree>
    <p:extLst>
      <p:ext uri="{BB962C8B-B14F-4D97-AF65-F5344CB8AC3E}">
        <p14:creationId xmlns:p14="http://schemas.microsoft.com/office/powerpoint/2010/main" val="3417802632"/>
      </p:ext>
    </p:extLst>
  </p:cSld>
  <p:clrMapOvr>
    <a:masterClrMapping/>
  </p:clrMapOvr>
</p:sld>
</file>

<file path=ppt/theme/theme1.xml><?xml version="1.0" encoding="utf-8"?>
<a:theme xmlns:a="http://schemas.openxmlformats.org/drawingml/2006/main" name="vaahtera_mallista">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elvetica"/>
        <a:ea typeface=""/>
        <a:cs typeface="Arial"/>
      </a:majorFont>
      <a:minorFont>
        <a:latin typeface="Helvetic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ukautettu suunnittelumalli">
  <a:themeElements>
    <a:clrScheme name="1_Mukautettu suunnittelumall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ukautettu suunnittelumalli">
      <a:majorFont>
        <a:latin typeface="Helvetica"/>
        <a:ea typeface=""/>
        <a:cs typeface=""/>
      </a:majorFont>
      <a:minorFont>
        <a:latin typeface="Helvetica"/>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fi-FI" sz="14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fi-FI" sz="14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1_Mukautettu suunnittelumall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ukautettu suunnittelumall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ukautettu suunnittelumall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ukautettu suunnittelumall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ukautettu suunnittelumall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ukautettu suunnittelumall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ukautettu suunnittelumall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ukautettu suunnittelumall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ukautettu suunnittelumall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ukautettu suunnittelumall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ukautettu suunnittelumall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ukautettu suunnittelumall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vaahtera_mallista</Template>
  <TotalTime>6260</TotalTime>
  <Words>1830</Words>
  <Application>Microsoft Office PowerPoint</Application>
  <PresentationFormat>Näytössä katseltava diaesitys (4:3)</PresentationFormat>
  <Paragraphs>169</Paragraphs>
  <Slides>15</Slides>
  <Notes>1</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15</vt:i4>
      </vt:variant>
    </vt:vector>
  </HeadingPairs>
  <TitlesOfParts>
    <vt:vector size="23" baseType="lpstr">
      <vt:lpstr>ＭＳ Ｐゴシック</vt:lpstr>
      <vt:lpstr>ＭＳ Ｐゴシック</vt:lpstr>
      <vt:lpstr>Arial</vt:lpstr>
      <vt:lpstr>Helvetica</vt:lpstr>
      <vt:lpstr>Helvetica Condensed</vt:lpstr>
      <vt:lpstr>Wingdings</vt:lpstr>
      <vt:lpstr>vaahtera_mallista</vt:lpstr>
      <vt:lpstr>1_Mukautettu suunnittelumalli</vt:lpstr>
      <vt:lpstr>The KAPPAS project – Assessing undergraduates’ learning outcomes in Finland</vt:lpstr>
      <vt:lpstr>Background</vt:lpstr>
      <vt:lpstr>What are generic skills and why are they needed?</vt:lpstr>
      <vt:lpstr>Aims of the project</vt:lpstr>
      <vt:lpstr>Project coordination and implementation</vt:lpstr>
      <vt:lpstr>Participating higher education institutions (HEIs)</vt:lpstr>
      <vt:lpstr>Preparations (from October 2018 to May 2019)</vt:lpstr>
      <vt:lpstr>Preparations for data collection  (from May 2019 to December 2019)</vt:lpstr>
      <vt:lpstr>Testing (from September to December 2019)</vt:lpstr>
      <vt:lpstr>Scoring, analysis, and reporting (2020)</vt:lpstr>
      <vt:lpstr>Student-specific feedback and the electronic ’badge’</vt:lpstr>
      <vt:lpstr>Examples of the student feedback and the CLA+ badge</vt:lpstr>
      <vt:lpstr>The HEI-specific report</vt:lpstr>
      <vt:lpstr>For more information</vt:lpstr>
      <vt:lpstr>References</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Finnish Institute for Educational Research, FIER</dc:title>
  <dc:creator>Kirsi Häkämies</dc:creator>
  <cp:lastModifiedBy>Ursin, Jani</cp:lastModifiedBy>
  <cp:revision>646</cp:revision>
  <cp:lastPrinted>2018-12-05T09:25:36Z</cp:lastPrinted>
  <dcterms:created xsi:type="dcterms:W3CDTF">2011-08-11T07:33:19Z</dcterms:created>
  <dcterms:modified xsi:type="dcterms:W3CDTF">2019-03-05T06:54:35Z</dcterms:modified>
</cp:coreProperties>
</file>