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4146" r:id="rId5"/>
    <p:sldMasterId id="2147484158" r:id="rId6"/>
  </p:sldMasterIdLst>
  <p:notesMasterIdLst>
    <p:notesMasterId r:id="rId13"/>
  </p:notesMasterIdLst>
  <p:sldIdLst>
    <p:sldId id="268" r:id="rId7"/>
    <p:sldId id="295" r:id="rId8"/>
    <p:sldId id="272" r:id="rId9"/>
    <p:sldId id="291" r:id="rId10"/>
    <p:sldId id="273" r:id="rId11"/>
    <p:sldId id="274" r:id="rId12"/>
  </p:sldIdLst>
  <p:sldSz cx="12192000" cy="6858000"/>
  <p:notesSz cx="6858000" cy="9144000"/>
  <p:embeddedFontLst>
    <p:embeddedFont>
      <p:font typeface="Lato" panose="020F0502020204030203" pitchFamily="34" charset="0"/>
      <p:regular r:id="rId14"/>
      <p:bold r:id="rId15"/>
      <p:italic r:id="rId16"/>
      <p:boldItalic r:id="rId17"/>
    </p:embeddedFont>
    <p:embeddedFont>
      <p:font typeface="Tw Cen MT" panose="020B0602020104020603" pitchFamily="34" charset="0"/>
      <p:regular r:id="rId18"/>
      <p:bold r:id="rId19"/>
      <p:italic r:id="rId20"/>
      <p:boldItalic r:id="rId21"/>
    </p:embeddedFont>
    <p:embeddedFont>
      <p:font typeface="Tw Cen MT Condensed" panose="020B0606020104020203" pitchFamily="34" charset="0"/>
      <p:regular r:id="rId22"/>
      <p:bold r:id="rId23"/>
    </p:embeddedFont>
    <p:embeddedFont>
      <p:font typeface="Wingdings 3" panose="05040102010807070707" pitchFamily="18" charset="2"/>
      <p:regular r:id="rId2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1CF16A-0D55-5560-2F4F-D336866511DC}" name="Nokkala, Terhi" initials="NT" userId="S::tepamano@jyu.fi::67fddf3e-284d-4ed0-b10c-7d556486536d" providerId="AD"/>
  <p188:author id="{58C03DA7-D6E4-5D32-7EA7-C7D62E7AF900}" name="Lehtonen, Anna" initials="LA" userId="S::anelaule@jyu.fi::c80dc826-a386-47e2-9766-4de9274e62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htonen, Anna" initials="LA" lastIdx="6" clrIdx="0">
    <p:extLst>
      <p:ext uri="{19B8F6BF-5375-455C-9EA6-DF929625EA0E}">
        <p15:presenceInfo xmlns:p15="http://schemas.microsoft.com/office/powerpoint/2012/main" userId="S::anelaule@jyu.fi::c80dc826-a386-47e2-9766-4de9274e62be" providerId="AD"/>
      </p:ext>
    </p:extLst>
  </p:cmAuthor>
  <p:cmAuthor id="2" name="Heikkinen, Hannu" initials="HH" lastIdx="6" clrIdx="1">
    <p:extLst>
      <p:ext uri="{19B8F6BF-5375-455C-9EA6-DF929625EA0E}">
        <p15:presenceInfo xmlns:p15="http://schemas.microsoft.com/office/powerpoint/2012/main" userId="S::hlheikki@jyu.fi::061c866a-701b-4e05-a588-c2820166cbcb" providerId="AD"/>
      </p:ext>
    </p:extLst>
  </p:cmAuthor>
  <p:cmAuthor id="3" name="Mykrä, Niina" initials="MN" lastIdx="1" clrIdx="2">
    <p:extLst>
      <p:ext uri="{19B8F6BF-5375-455C-9EA6-DF929625EA0E}">
        <p15:presenceInfo xmlns:p15="http://schemas.microsoft.com/office/powerpoint/2012/main" userId="S::npmykra@jyu.fi::3034d729-02c4-474f-b720-4cfae235a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A39F"/>
    <a:srgbClr val="FFFFFF"/>
    <a:srgbClr val="FFF2CC"/>
    <a:srgbClr val="FFFF99"/>
    <a:srgbClr val="FF8181"/>
    <a:srgbClr val="FEF0C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57" autoAdjust="0"/>
  </p:normalViewPr>
  <p:slideViewPr>
    <p:cSldViewPr snapToGrid="0">
      <p:cViewPr varScale="1">
        <p:scale>
          <a:sx n="36" d="100"/>
          <a:sy n="36" d="100"/>
        </p:scale>
        <p:origin x="17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4.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6.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krä, Niina" userId="3034d729-02c4-474f-b720-4cfae235a661" providerId="ADAL" clId="{C1D62A05-9514-4B82-8FFB-E522CFAE0E8A}"/>
    <pc:docChg chg="delSld delMainMaster">
      <pc:chgData name="Mykrä, Niina" userId="3034d729-02c4-474f-b720-4cfae235a661" providerId="ADAL" clId="{C1D62A05-9514-4B82-8FFB-E522CFAE0E8A}" dt="2022-05-10T06:43:07.952" v="1" actId="47"/>
      <pc:docMkLst>
        <pc:docMk/>
      </pc:docMkLst>
      <pc:sldChg chg="del">
        <pc:chgData name="Mykrä, Niina" userId="3034d729-02c4-474f-b720-4cfae235a661" providerId="ADAL" clId="{C1D62A05-9514-4B82-8FFB-E522CFAE0E8A}" dt="2022-05-10T06:43:02.287" v="0" actId="47"/>
        <pc:sldMkLst>
          <pc:docMk/>
          <pc:sldMk cId="3453275568" sldId="257"/>
        </pc:sldMkLst>
      </pc:sldChg>
      <pc:sldChg chg="del">
        <pc:chgData name="Mykrä, Niina" userId="3034d729-02c4-474f-b720-4cfae235a661" providerId="ADAL" clId="{C1D62A05-9514-4B82-8FFB-E522CFAE0E8A}" dt="2022-05-10T06:43:02.287" v="0" actId="47"/>
        <pc:sldMkLst>
          <pc:docMk/>
          <pc:sldMk cId="3466302132" sldId="258"/>
        </pc:sldMkLst>
      </pc:sldChg>
      <pc:sldChg chg="del">
        <pc:chgData name="Mykrä, Niina" userId="3034d729-02c4-474f-b720-4cfae235a661" providerId="ADAL" clId="{C1D62A05-9514-4B82-8FFB-E522CFAE0E8A}" dt="2022-05-10T06:43:02.287" v="0" actId="47"/>
        <pc:sldMkLst>
          <pc:docMk/>
          <pc:sldMk cId="219059246" sldId="259"/>
        </pc:sldMkLst>
      </pc:sldChg>
      <pc:sldChg chg="del">
        <pc:chgData name="Mykrä, Niina" userId="3034d729-02c4-474f-b720-4cfae235a661" providerId="ADAL" clId="{C1D62A05-9514-4B82-8FFB-E522CFAE0E8A}" dt="2022-05-10T06:43:02.287" v="0" actId="47"/>
        <pc:sldMkLst>
          <pc:docMk/>
          <pc:sldMk cId="18859554" sldId="263"/>
        </pc:sldMkLst>
      </pc:sldChg>
      <pc:sldChg chg="del">
        <pc:chgData name="Mykrä, Niina" userId="3034d729-02c4-474f-b720-4cfae235a661" providerId="ADAL" clId="{C1D62A05-9514-4B82-8FFB-E522CFAE0E8A}" dt="2022-05-10T06:43:02.287" v="0" actId="47"/>
        <pc:sldMkLst>
          <pc:docMk/>
          <pc:sldMk cId="2067573234" sldId="266"/>
        </pc:sldMkLst>
      </pc:sldChg>
      <pc:sldChg chg="del">
        <pc:chgData name="Mykrä, Niina" userId="3034d729-02c4-474f-b720-4cfae235a661" providerId="ADAL" clId="{C1D62A05-9514-4B82-8FFB-E522CFAE0E8A}" dt="2022-05-10T06:43:02.287" v="0" actId="47"/>
        <pc:sldMkLst>
          <pc:docMk/>
          <pc:sldMk cId="2820196787" sldId="267"/>
        </pc:sldMkLst>
      </pc:sldChg>
      <pc:sldChg chg="del">
        <pc:chgData name="Mykrä, Niina" userId="3034d729-02c4-474f-b720-4cfae235a661" providerId="ADAL" clId="{C1D62A05-9514-4B82-8FFB-E522CFAE0E8A}" dt="2022-05-10T06:43:07.952" v="1" actId="47"/>
        <pc:sldMkLst>
          <pc:docMk/>
          <pc:sldMk cId="3587918872" sldId="269"/>
        </pc:sldMkLst>
      </pc:sldChg>
      <pc:sldChg chg="del">
        <pc:chgData name="Mykrä, Niina" userId="3034d729-02c4-474f-b720-4cfae235a661" providerId="ADAL" clId="{C1D62A05-9514-4B82-8FFB-E522CFAE0E8A}" dt="2022-05-10T06:43:07.952" v="1" actId="47"/>
        <pc:sldMkLst>
          <pc:docMk/>
          <pc:sldMk cId="4146801085" sldId="276"/>
        </pc:sldMkLst>
      </pc:sldChg>
      <pc:sldChg chg="del">
        <pc:chgData name="Mykrä, Niina" userId="3034d729-02c4-474f-b720-4cfae235a661" providerId="ADAL" clId="{C1D62A05-9514-4B82-8FFB-E522CFAE0E8A}" dt="2022-05-10T06:43:07.952" v="1" actId="47"/>
        <pc:sldMkLst>
          <pc:docMk/>
          <pc:sldMk cId="1384204473" sldId="277"/>
        </pc:sldMkLst>
      </pc:sldChg>
      <pc:sldChg chg="del">
        <pc:chgData name="Mykrä, Niina" userId="3034d729-02c4-474f-b720-4cfae235a661" providerId="ADAL" clId="{C1D62A05-9514-4B82-8FFB-E522CFAE0E8A}" dt="2022-05-10T06:43:02.287" v="0" actId="47"/>
        <pc:sldMkLst>
          <pc:docMk/>
          <pc:sldMk cId="2370957744" sldId="279"/>
        </pc:sldMkLst>
      </pc:sldChg>
      <pc:sldChg chg="del">
        <pc:chgData name="Mykrä, Niina" userId="3034d729-02c4-474f-b720-4cfae235a661" providerId="ADAL" clId="{C1D62A05-9514-4B82-8FFB-E522CFAE0E8A}" dt="2022-05-10T06:43:02.287" v="0" actId="47"/>
        <pc:sldMkLst>
          <pc:docMk/>
          <pc:sldMk cId="1770479695" sldId="280"/>
        </pc:sldMkLst>
      </pc:sldChg>
      <pc:sldChg chg="del">
        <pc:chgData name="Mykrä, Niina" userId="3034d729-02c4-474f-b720-4cfae235a661" providerId="ADAL" clId="{C1D62A05-9514-4B82-8FFB-E522CFAE0E8A}" dt="2022-05-10T06:43:02.287" v="0" actId="47"/>
        <pc:sldMkLst>
          <pc:docMk/>
          <pc:sldMk cId="2549237334" sldId="281"/>
        </pc:sldMkLst>
      </pc:sldChg>
      <pc:sldChg chg="del">
        <pc:chgData name="Mykrä, Niina" userId="3034d729-02c4-474f-b720-4cfae235a661" providerId="ADAL" clId="{C1D62A05-9514-4B82-8FFB-E522CFAE0E8A}" dt="2022-05-10T06:43:02.287" v="0" actId="47"/>
        <pc:sldMkLst>
          <pc:docMk/>
          <pc:sldMk cId="453880506" sldId="284"/>
        </pc:sldMkLst>
      </pc:sldChg>
      <pc:sldChg chg="del">
        <pc:chgData name="Mykrä, Niina" userId="3034d729-02c4-474f-b720-4cfae235a661" providerId="ADAL" clId="{C1D62A05-9514-4B82-8FFB-E522CFAE0E8A}" dt="2022-05-10T06:43:02.287" v="0" actId="47"/>
        <pc:sldMkLst>
          <pc:docMk/>
          <pc:sldMk cId="3849763548" sldId="285"/>
        </pc:sldMkLst>
      </pc:sldChg>
      <pc:sldChg chg="del">
        <pc:chgData name="Mykrä, Niina" userId="3034d729-02c4-474f-b720-4cfae235a661" providerId="ADAL" clId="{C1D62A05-9514-4B82-8FFB-E522CFAE0E8A}" dt="2022-05-10T06:43:02.287" v="0" actId="47"/>
        <pc:sldMkLst>
          <pc:docMk/>
          <pc:sldMk cId="1001989781" sldId="292"/>
        </pc:sldMkLst>
      </pc:sldChg>
      <pc:sldChg chg="del">
        <pc:chgData name="Mykrä, Niina" userId="3034d729-02c4-474f-b720-4cfae235a661" providerId="ADAL" clId="{C1D62A05-9514-4B82-8FFB-E522CFAE0E8A}" dt="2022-05-10T06:43:02.287" v="0" actId="47"/>
        <pc:sldMkLst>
          <pc:docMk/>
          <pc:sldMk cId="3047119768" sldId="293"/>
        </pc:sldMkLst>
      </pc:sldChg>
      <pc:sldChg chg="del">
        <pc:chgData name="Mykrä, Niina" userId="3034d729-02c4-474f-b720-4cfae235a661" providerId="ADAL" clId="{C1D62A05-9514-4B82-8FFB-E522CFAE0E8A}" dt="2022-05-10T06:43:07.952" v="1" actId="47"/>
        <pc:sldMkLst>
          <pc:docMk/>
          <pc:sldMk cId="3020296070" sldId="299"/>
        </pc:sldMkLst>
      </pc:sldChg>
      <pc:sldChg chg="del">
        <pc:chgData name="Mykrä, Niina" userId="3034d729-02c4-474f-b720-4cfae235a661" providerId="ADAL" clId="{C1D62A05-9514-4B82-8FFB-E522CFAE0E8A}" dt="2022-05-10T06:43:07.952" v="1" actId="47"/>
        <pc:sldMkLst>
          <pc:docMk/>
          <pc:sldMk cId="3384905374" sldId="300"/>
        </pc:sldMkLst>
      </pc:sldChg>
      <pc:sldChg chg="del">
        <pc:chgData name="Mykrä, Niina" userId="3034d729-02c4-474f-b720-4cfae235a661" providerId="ADAL" clId="{C1D62A05-9514-4B82-8FFB-E522CFAE0E8A}" dt="2022-05-10T06:43:02.287" v="0" actId="47"/>
        <pc:sldMkLst>
          <pc:docMk/>
          <pc:sldMk cId="2258159932" sldId="301"/>
        </pc:sldMkLst>
      </pc:sldChg>
      <pc:sldChg chg="del">
        <pc:chgData name="Mykrä, Niina" userId="3034d729-02c4-474f-b720-4cfae235a661" providerId="ADAL" clId="{C1D62A05-9514-4B82-8FFB-E522CFAE0E8A}" dt="2022-05-10T06:43:07.952" v="1" actId="47"/>
        <pc:sldMkLst>
          <pc:docMk/>
          <pc:sldMk cId="3573701621" sldId="302"/>
        </pc:sldMkLst>
      </pc:sldChg>
      <pc:sldChg chg="del">
        <pc:chgData name="Mykrä, Niina" userId="3034d729-02c4-474f-b720-4cfae235a661" providerId="ADAL" clId="{C1D62A05-9514-4B82-8FFB-E522CFAE0E8A}" dt="2022-05-10T06:43:02.287" v="0" actId="47"/>
        <pc:sldMkLst>
          <pc:docMk/>
          <pc:sldMk cId="3121122146" sldId="303"/>
        </pc:sldMkLst>
      </pc:sldChg>
      <pc:sldMasterChg chg="del delSldLayout">
        <pc:chgData name="Mykrä, Niina" userId="3034d729-02c4-474f-b720-4cfae235a661" providerId="ADAL" clId="{C1D62A05-9514-4B82-8FFB-E522CFAE0E8A}" dt="2022-05-10T06:43:07.952" v="1" actId="47"/>
        <pc:sldMasterMkLst>
          <pc:docMk/>
          <pc:sldMasterMk cId="3178152352" sldId="2147484170"/>
        </pc:sldMasterMkLst>
        <pc:sldLayoutChg chg="del">
          <pc:chgData name="Mykrä, Niina" userId="3034d729-02c4-474f-b720-4cfae235a661" providerId="ADAL" clId="{C1D62A05-9514-4B82-8FFB-E522CFAE0E8A}" dt="2022-05-10T06:43:07.952" v="1" actId="47"/>
          <pc:sldLayoutMkLst>
            <pc:docMk/>
            <pc:sldMasterMk cId="3178152352" sldId="2147484170"/>
            <pc:sldLayoutMk cId="2361646364" sldId="2147484171"/>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2605603438" sldId="2147484172"/>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2839219070" sldId="2147484173"/>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3987116710" sldId="2147484174"/>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1573638360" sldId="2147484175"/>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2801990261" sldId="2147484176"/>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334872203" sldId="2147484177"/>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1282451349" sldId="2147484178"/>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3708516203" sldId="2147484179"/>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1723082722" sldId="2147484180"/>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3917878864" sldId="2147484181"/>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3674525052" sldId="2147484182"/>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2729817683" sldId="2147484183"/>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1999695151" sldId="2147484184"/>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2337056001" sldId="2147484185"/>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1873621330" sldId="2147484186"/>
          </pc:sldLayoutMkLst>
        </pc:sldLayoutChg>
        <pc:sldLayoutChg chg="del">
          <pc:chgData name="Mykrä, Niina" userId="3034d729-02c4-474f-b720-4cfae235a661" providerId="ADAL" clId="{C1D62A05-9514-4B82-8FFB-E522CFAE0E8A}" dt="2022-05-10T06:43:07.952" v="1" actId="47"/>
          <pc:sldLayoutMkLst>
            <pc:docMk/>
            <pc:sldMasterMk cId="3178152352" sldId="2147484170"/>
            <pc:sldLayoutMk cId="2891640025" sldId="21474841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956A5969-709D-48E5-96DB-5DC7BA770257}" type="datetimeFigureOut">
              <a:rPr lang="fi-FI" smtClean="0"/>
              <a:pPr/>
              <a:t>10.5.2022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3A7CE231-90B4-41C6-A926-C27AC9C5BD99}" type="slidenum">
              <a:rPr lang="fi-FI" smtClean="0"/>
              <a:pPr/>
              <a:t>‹#›</a:t>
            </a:fld>
            <a:endParaRPr lang="fi-FI"/>
          </a:p>
        </p:txBody>
      </p:sp>
    </p:spTree>
    <p:extLst>
      <p:ext uri="{BB962C8B-B14F-4D97-AF65-F5344CB8AC3E}">
        <p14:creationId xmlns:p14="http://schemas.microsoft.com/office/powerpoint/2010/main" val="127239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Tw Cen MT" panose="020B0602020104020603" pitchFamily="34" charset="0"/>
              </a:rPr>
              <a:t>(This slide explains the background and the whole of </a:t>
            </a:r>
            <a:r>
              <a:rPr lang="en-US" sz="1800" b="0" i="0" u="none" strike="noStrike" baseline="0" err="1">
                <a:latin typeface="Tw Cen MT" panose="020B0602020104020603" pitchFamily="34" charset="0"/>
              </a:rPr>
              <a:t>GreenComp</a:t>
            </a:r>
            <a:r>
              <a:rPr lang="en-US" sz="1800" b="0" i="0" u="none" strike="noStrike" baseline="0">
                <a:latin typeface="Tw Cen MT" panose="020B0602020104020603" pitchFamily="34" charset="0"/>
              </a:rPr>
              <a:t>.)</a:t>
            </a:r>
          </a:p>
          <a:p>
            <a:pPr algn="l"/>
            <a:endParaRPr lang="en-US" sz="1800" b="0" i="0" u="none" strike="noStrike" baseline="0">
              <a:latin typeface="Tw Cen MT" panose="020B0602020104020603" pitchFamily="34" charset="0"/>
            </a:endParaRPr>
          </a:p>
          <a:p>
            <a:pPr algn="l"/>
            <a:r>
              <a:rPr lang="en-US" sz="1800" b="0" i="0" u="none" strike="noStrike" baseline="0">
                <a:latin typeface="Tw Cen MT" panose="020B0602020104020603" pitchFamily="34" charset="0"/>
              </a:rPr>
              <a:t>The development of a European sustainability competence</a:t>
            </a:r>
          </a:p>
          <a:p>
            <a:pPr algn="l"/>
            <a:r>
              <a:rPr lang="en-US" sz="1800" b="0" i="0" u="none" strike="noStrike" baseline="0">
                <a:latin typeface="Tw Cen MT" panose="020B0602020104020603" pitchFamily="34" charset="0"/>
              </a:rPr>
              <a:t>framework is one of the policy actions set out in the European</a:t>
            </a:r>
          </a:p>
          <a:p>
            <a:pPr algn="l"/>
            <a:r>
              <a:rPr lang="en-US" sz="1800" b="0" i="0" u="none" strike="noStrike" baseline="0">
                <a:latin typeface="Tw Cen MT" panose="020B0602020104020603" pitchFamily="34" charset="0"/>
              </a:rPr>
              <a:t>Green Deal as a catalyst to promote learning on environmental</a:t>
            </a:r>
          </a:p>
          <a:p>
            <a:pPr algn="l"/>
            <a:r>
              <a:rPr lang="en-US" sz="1800" b="0" i="0" u="none" strike="noStrike" baseline="0">
                <a:latin typeface="Tw Cen MT" panose="020B0602020104020603" pitchFamily="34" charset="0"/>
              </a:rPr>
              <a:t>sustainability in the European Union. </a:t>
            </a:r>
            <a:r>
              <a:rPr lang="en-US" sz="1800" b="0" i="1" u="none" strike="noStrike" baseline="0" err="1">
                <a:latin typeface="Tw Cen MT" panose="020B0602020104020603" pitchFamily="34" charset="0"/>
              </a:rPr>
              <a:t>GreenComp</a:t>
            </a:r>
            <a:endParaRPr lang="en-US" sz="1800" b="0" i="1" u="none" strike="noStrike" baseline="0">
              <a:latin typeface="Tw Cen MT" panose="020B0602020104020603" pitchFamily="34" charset="0"/>
            </a:endParaRPr>
          </a:p>
          <a:p>
            <a:pPr algn="l"/>
            <a:r>
              <a:rPr lang="en-US" sz="1800" b="0" i="0" u="none" strike="noStrike" baseline="0">
                <a:latin typeface="Tw Cen MT" panose="020B0602020104020603" pitchFamily="34" charset="0"/>
              </a:rPr>
              <a:t>identifies a set of sustainability competences to feed into</a:t>
            </a:r>
          </a:p>
          <a:p>
            <a:pPr algn="l"/>
            <a:r>
              <a:rPr lang="en-US" sz="1800" b="0" i="0" u="none" strike="noStrike" baseline="0">
                <a:latin typeface="Tw Cen MT" panose="020B0602020104020603" pitchFamily="34" charset="0"/>
              </a:rPr>
              <a:t>education </a:t>
            </a:r>
            <a:r>
              <a:rPr lang="en-US" sz="1800" b="0" i="0" u="none" strike="noStrike" baseline="0" err="1">
                <a:latin typeface="Tw Cen MT" panose="020B0602020104020603" pitchFamily="34" charset="0"/>
              </a:rPr>
              <a:t>programmes</a:t>
            </a:r>
            <a:r>
              <a:rPr lang="en-US" sz="1800" b="0" i="0" u="none" strike="noStrike" baseline="0">
                <a:latin typeface="Tw Cen MT" panose="020B0602020104020603" pitchFamily="34" charset="0"/>
              </a:rPr>
              <a:t> to help learners develop knowledge,</a:t>
            </a:r>
          </a:p>
          <a:p>
            <a:pPr algn="l"/>
            <a:r>
              <a:rPr lang="en-US" sz="1800" b="0" i="0" u="none" strike="noStrike" baseline="0">
                <a:latin typeface="Tw Cen MT" panose="020B0602020104020603" pitchFamily="34" charset="0"/>
              </a:rPr>
              <a:t>skills and attitudes that promote ways to think, plan and act</a:t>
            </a:r>
          </a:p>
          <a:p>
            <a:pPr algn="l"/>
            <a:r>
              <a:rPr lang="en-US" sz="1800" b="0" i="0" u="none" strike="noStrike" baseline="0">
                <a:latin typeface="Tw Cen MT" panose="020B0602020104020603" pitchFamily="34" charset="0"/>
              </a:rPr>
              <a:t>with empathy, responsibility, and care for our planet and for</a:t>
            </a:r>
          </a:p>
          <a:p>
            <a:pPr algn="l"/>
            <a:r>
              <a:rPr lang="fi-FI" sz="1800" b="0" i="0" u="none" strike="noStrike" baseline="0" err="1">
                <a:latin typeface="Tw Cen MT" panose="020B0602020104020603" pitchFamily="34" charset="0"/>
              </a:rPr>
              <a:t>public</a:t>
            </a:r>
            <a:r>
              <a:rPr lang="fi-FI" sz="1800" b="0" i="0" u="none" strike="noStrike" baseline="0">
                <a:latin typeface="Tw Cen MT" panose="020B0602020104020603" pitchFamily="34" charset="0"/>
              </a:rPr>
              <a:t> </a:t>
            </a:r>
            <a:r>
              <a:rPr lang="fi-FI" sz="1800" b="0" i="0" u="none" strike="noStrike" baseline="0" err="1">
                <a:latin typeface="Tw Cen MT" panose="020B0602020104020603" pitchFamily="34" charset="0"/>
              </a:rPr>
              <a:t>health</a:t>
            </a:r>
            <a:r>
              <a:rPr lang="fi-FI" sz="1800" b="0" i="0" u="none" strike="noStrike" baseline="0">
                <a:latin typeface="Tw Cen MT" panose="020B0602020104020603" pitchFamily="34" charset="0"/>
              </a:rPr>
              <a:t>.</a:t>
            </a:r>
          </a:p>
          <a:p>
            <a:pPr algn="l"/>
            <a:r>
              <a:rPr lang="en-US" sz="1800" b="0" i="0" u="none" strike="noStrike" baseline="0">
                <a:latin typeface="Tw Cen MT" panose="020B0602020104020603" pitchFamily="34" charset="0"/>
              </a:rPr>
              <a:t>This work began with a literature review and drew on several</a:t>
            </a:r>
          </a:p>
          <a:p>
            <a:pPr algn="l"/>
            <a:r>
              <a:rPr lang="en-US" sz="1800" b="0" i="0" u="none" strike="noStrike" baseline="0">
                <a:latin typeface="Tw Cen MT" panose="020B0602020104020603" pitchFamily="34" charset="0"/>
              </a:rPr>
              <a:t>consultations with experts and stakeholders working in the</a:t>
            </a:r>
          </a:p>
          <a:p>
            <a:pPr algn="l"/>
            <a:r>
              <a:rPr lang="en-US" sz="1800" b="0" i="0" u="none" strike="noStrike" baseline="0">
                <a:latin typeface="Tw Cen MT" panose="020B0602020104020603" pitchFamily="34" charset="0"/>
              </a:rPr>
              <a:t>field of sustainability education and lifelong learning. The results</a:t>
            </a:r>
          </a:p>
          <a:p>
            <a:pPr algn="l"/>
            <a:r>
              <a:rPr lang="en-US" sz="1800" b="0" i="0" u="none" strike="noStrike" baseline="0">
                <a:latin typeface="Tw Cen MT" panose="020B0602020104020603" pitchFamily="34" charset="0"/>
              </a:rPr>
              <a:t>presented in the report form a framework for learning</a:t>
            </a:r>
          </a:p>
          <a:p>
            <a:pPr algn="l"/>
            <a:r>
              <a:rPr lang="en-US" sz="1800" b="0" i="0" u="none" strike="noStrike" baseline="0">
                <a:latin typeface="Tw Cen MT" panose="020B0602020104020603" pitchFamily="34" charset="0"/>
              </a:rPr>
              <a:t>for environmental sustainability that can be applied in any</a:t>
            </a:r>
          </a:p>
          <a:p>
            <a:pPr algn="l"/>
            <a:r>
              <a:rPr lang="en-US" sz="1800" b="0" i="0" u="none" strike="noStrike" baseline="0">
                <a:latin typeface="Tw Cen MT" panose="020B0602020104020603" pitchFamily="34" charset="0"/>
              </a:rPr>
              <a:t>learning context. </a:t>
            </a:r>
            <a:r>
              <a:rPr lang="en-US" sz="1800" b="0" i="1" u="none" strike="noStrike" baseline="0" err="1">
                <a:latin typeface="Tw Cen MT" panose="020B0602020104020603" pitchFamily="34" charset="0"/>
              </a:rPr>
              <a:t>GreenComp</a:t>
            </a:r>
            <a:endParaRPr lang="en-US" sz="1800" b="0" i="1" u="none" strike="noStrike" baseline="0">
              <a:latin typeface="Tw Cen MT" panose="020B0602020104020603" pitchFamily="34" charset="0"/>
            </a:endParaRPr>
          </a:p>
          <a:p>
            <a:pPr algn="l"/>
            <a:r>
              <a:rPr lang="en-US" sz="1800" b="0" i="0" u="none" strike="noStrike" baseline="0">
                <a:latin typeface="Tw Cen MT" panose="020B0602020104020603" pitchFamily="34" charset="0"/>
              </a:rPr>
              <a:t>is designed to be a non-prescriptive reference for learning</a:t>
            </a:r>
          </a:p>
          <a:p>
            <a:pPr algn="l"/>
            <a:r>
              <a:rPr lang="en-US" sz="1800" b="0" i="0" u="none" strike="noStrike" baseline="0">
                <a:latin typeface="Tw Cen MT" panose="020B0602020104020603" pitchFamily="34" charset="0"/>
              </a:rPr>
              <a:t>schemes fostering sustainability as a competence.</a:t>
            </a:r>
          </a:p>
          <a:p>
            <a:pPr algn="l"/>
            <a:r>
              <a:rPr lang="en-US" sz="1800" b="0" i="0" u="none" strike="noStrike" baseline="0">
                <a:latin typeface="Tw Cen MT" panose="020B0602020104020603" pitchFamily="34" charset="0"/>
              </a:rPr>
              <a:t>The picture here explains how the main competence areas cover definitions of knowledge, skills and attitudes that are essential for this specific competence. </a:t>
            </a:r>
            <a:endParaRPr lang="fi-FI"/>
          </a:p>
        </p:txBody>
      </p:sp>
      <p:sp>
        <p:nvSpPr>
          <p:cNvPr id="4" name="Slide Number Placeholder 3"/>
          <p:cNvSpPr>
            <a:spLocks noGrp="1"/>
          </p:cNvSpPr>
          <p:nvPr>
            <p:ph type="sldNum" sz="quarter" idx="5"/>
          </p:nvPr>
        </p:nvSpPr>
        <p:spPr/>
        <p:txBody>
          <a:bodyPr/>
          <a:lstStyle/>
          <a:p>
            <a:fld id="{3A7CE231-90B4-41C6-A926-C27AC9C5BD99}" type="slidenum">
              <a:rPr lang="fi-FI" smtClean="0"/>
              <a:t>1</a:t>
            </a:fld>
            <a:endParaRPr lang="fi-FI"/>
          </a:p>
        </p:txBody>
      </p:sp>
    </p:spTree>
    <p:extLst>
      <p:ext uri="{BB962C8B-B14F-4D97-AF65-F5344CB8AC3E}">
        <p14:creationId xmlns:p14="http://schemas.microsoft.com/office/powerpoint/2010/main" val="224086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i-FI"/>
              <a:t>(</a:t>
            </a:r>
            <a:r>
              <a:rPr lang="fi-FI" err="1"/>
              <a:t>You</a:t>
            </a:r>
            <a:r>
              <a:rPr lang="fi-FI"/>
              <a:t> </a:t>
            </a:r>
            <a:r>
              <a:rPr lang="fi-FI" err="1"/>
              <a:t>can</a:t>
            </a:r>
            <a:r>
              <a:rPr lang="fi-FI"/>
              <a:t> </a:t>
            </a:r>
            <a:r>
              <a:rPr lang="fi-FI" err="1"/>
              <a:t>choose</a:t>
            </a:r>
            <a:r>
              <a:rPr lang="fi-FI"/>
              <a:t> </a:t>
            </a:r>
            <a:r>
              <a:rPr lang="fi-FI" err="1"/>
              <a:t>what</a:t>
            </a:r>
            <a:r>
              <a:rPr lang="fi-FI"/>
              <a:t> </a:t>
            </a:r>
            <a:r>
              <a:rPr lang="fi-FI" err="1"/>
              <a:t>kind</a:t>
            </a:r>
            <a:r>
              <a:rPr lang="fi-FI"/>
              <a:t> of </a:t>
            </a:r>
            <a:r>
              <a:rPr lang="fi-FI" err="1"/>
              <a:t>illustration</a:t>
            </a:r>
            <a:r>
              <a:rPr lang="fi-FI"/>
              <a:t> </a:t>
            </a:r>
            <a:r>
              <a:rPr lang="fi-FI" err="1"/>
              <a:t>you</a:t>
            </a:r>
            <a:r>
              <a:rPr lang="fi-FI"/>
              <a:t> </a:t>
            </a:r>
            <a:r>
              <a:rPr lang="fi-FI" err="1"/>
              <a:t>use</a:t>
            </a:r>
            <a:r>
              <a:rPr lang="fi-FI"/>
              <a:t>, </a:t>
            </a:r>
            <a:r>
              <a:rPr lang="fi-FI" err="1"/>
              <a:t>when</a:t>
            </a:r>
            <a:r>
              <a:rPr lang="fi-FI"/>
              <a:t> </a:t>
            </a:r>
            <a:r>
              <a:rPr lang="fi-FI" err="1"/>
              <a:t>you</a:t>
            </a:r>
            <a:r>
              <a:rPr lang="fi-FI"/>
              <a:t> </a:t>
            </a:r>
            <a:r>
              <a:rPr lang="fi-FI" err="1"/>
              <a:t>present</a:t>
            </a:r>
            <a:r>
              <a:rPr lang="fi-FI"/>
              <a:t> </a:t>
            </a:r>
            <a:r>
              <a:rPr lang="fi-FI" err="1"/>
              <a:t>GreenComp</a:t>
            </a:r>
            <a:r>
              <a:rPr lang="fi-FI"/>
              <a:t>. </a:t>
            </a:r>
            <a:r>
              <a:rPr lang="fi-FI" err="1"/>
              <a:t>This</a:t>
            </a:r>
            <a:r>
              <a:rPr lang="fi-FI"/>
              <a:t> </a:t>
            </a:r>
            <a:r>
              <a:rPr lang="fi-FI" err="1"/>
              <a:t>illustration</a:t>
            </a:r>
            <a:r>
              <a:rPr lang="fi-FI"/>
              <a:t> made </a:t>
            </a:r>
            <a:r>
              <a:rPr lang="fi-FI" err="1"/>
              <a:t>by</a:t>
            </a:r>
            <a:r>
              <a:rPr lang="fi-FI"/>
              <a:t> </a:t>
            </a:r>
            <a:r>
              <a:rPr lang="fi-FI" err="1"/>
              <a:t>Finnish</a:t>
            </a:r>
            <a:r>
              <a:rPr lang="fi-FI"/>
              <a:t> ECF4CLIM-team. </a:t>
            </a:r>
            <a:r>
              <a:rPr lang="fi-FI" err="1"/>
              <a:t>Another</a:t>
            </a:r>
            <a:r>
              <a:rPr lang="fi-FI"/>
              <a:t> option for </a:t>
            </a:r>
            <a:r>
              <a:rPr lang="fi-FI" err="1"/>
              <a:t>illustration</a:t>
            </a:r>
            <a:r>
              <a:rPr lang="fi-FI"/>
              <a:t> is in </a:t>
            </a:r>
            <a:r>
              <a:rPr lang="fi-FI" err="1"/>
              <a:t>the</a:t>
            </a:r>
            <a:r>
              <a:rPr lang="fi-FI"/>
              <a:t> </a:t>
            </a:r>
            <a:r>
              <a:rPr lang="fi-FI" err="1"/>
              <a:t>slide</a:t>
            </a:r>
            <a:r>
              <a:rPr lang="fi-FI"/>
              <a:t> 22) </a:t>
            </a:r>
          </a:p>
          <a:p>
            <a:pPr algn="l"/>
            <a:endParaRPr lang="fi-FI" sz="1200" b="0" i="1" u="none" strike="noStrike" baseline="0">
              <a:latin typeface="Tw Cen MT" panose="020B0602020104020603" pitchFamily="34" charset="0"/>
            </a:endParaRPr>
          </a:p>
          <a:p>
            <a:pPr algn="l"/>
            <a:r>
              <a:rPr lang="en-US" sz="1200" b="0" i="0" u="none" strike="noStrike" baseline="0">
                <a:latin typeface="Tw Cen MT" panose="020B0602020104020603" pitchFamily="34" charset="0"/>
              </a:rPr>
              <a:t>Here you can see how </a:t>
            </a:r>
            <a:r>
              <a:rPr lang="en-US" sz="1200" b="0" i="0" u="none" strike="noStrike" baseline="0" err="1">
                <a:latin typeface="Tw Cen MT" panose="020B0602020104020603" pitchFamily="34" charset="0"/>
              </a:rPr>
              <a:t>GreenComp</a:t>
            </a:r>
            <a:r>
              <a:rPr lang="en-US" sz="1200" b="0" i="0" u="none" strike="noStrike" baseline="0">
                <a:latin typeface="Tw Cen MT" panose="020B0602020104020603" pitchFamily="34" charset="0"/>
              </a:rPr>
              <a:t> comprises four interrelated competence areas: ‘embodying sustainability values’, ‘embracing complexity in</a:t>
            </a:r>
          </a:p>
          <a:p>
            <a:pPr algn="l"/>
            <a:r>
              <a:rPr lang="en-US" sz="1200" b="0" i="0" u="none" strike="noStrike" baseline="0">
                <a:latin typeface="Tw Cen MT" panose="020B0602020104020603" pitchFamily="34" charset="0"/>
              </a:rPr>
              <a:t>sustainability’, ‘envisioning sustainable futures’ and ‘acting for sustainability’. </a:t>
            </a:r>
          </a:p>
          <a:p>
            <a:pPr algn="l"/>
            <a:r>
              <a:rPr lang="en-US" sz="1200" b="0" i="0" u="none" strike="noStrike">
                <a:solidFill>
                  <a:srgbClr val="000000"/>
                </a:solidFill>
                <a:effectLst/>
                <a:latin typeface="Arial" panose="020B0604020202020204" pitchFamily="34" charset="0"/>
              </a:rPr>
              <a:t>Sustainability as a competence encompasses all  four competence areas taken together. Besides, </a:t>
            </a:r>
            <a:r>
              <a:rPr lang="en-US" sz="1200" b="0" i="0" u="none" strike="noStrike" baseline="0">
                <a:solidFill>
                  <a:srgbClr val="000000"/>
                </a:solidFill>
                <a:effectLst/>
                <a:latin typeface="Tw Cen MT" panose="020B0602020104020603" pitchFamily="34" charset="0"/>
              </a:rPr>
              <a:t>e</a:t>
            </a:r>
            <a:r>
              <a:rPr lang="en-US" sz="1200" b="0" i="0" u="none" strike="noStrike" baseline="0">
                <a:latin typeface="Tw Cen MT" panose="020B0602020104020603" pitchFamily="34" charset="0"/>
              </a:rPr>
              <a:t>ach area comprises three competences that are interlinked and equally important. In essence </a:t>
            </a:r>
            <a:r>
              <a:rPr lang="en-US" sz="1800" b="0" i="1" u="none" strike="noStrike" err="1">
                <a:solidFill>
                  <a:srgbClr val="000000"/>
                </a:solidFill>
                <a:effectLst/>
                <a:latin typeface="Arial" panose="020B0604020202020204" pitchFamily="34" charset="0"/>
              </a:rPr>
              <a:t>GreenComp</a:t>
            </a:r>
            <a:r>
              <a:rPr lang="en-US" sz="1800" b="0" i="1" u="none" strike="noStrike">
                <a:solidFill>
                  <a:srgbClr val="000000"/>
                </a:solidFill>
                <a:effectLst/>
                <a:latin typeface="Arial" panose="020B0604020202020204" pitchFamily="34" charset="0"/>
              </a:rPr>
              <a:t> </a:t>
            </a:r>
            <a:r>
              <a:rPr lang="en-US" sz="1800" b="0" i="0" u="none" strike="noStrike">
                <a:solidFill>
                  <a:srgbClr val="000000"/>
                </a:solidFill>
                <a:effectLst/>
                <a:latin typeface="Arial" panose="020B0604020202020204" pitchFamily="34" charset="0"/>
              </a:rPr>
              <a:t>implies that </a:t>
            </a:r>
          </a:p>
          <a:p>
            <a:pPr algn="l"/>
            <a:r>
              <a:rPr lang="en-US" sz="1800" b="0" i="0" u="none" strike="noStrike">
                <a:solidFill>
                  <a:srgbClr val="000000"/>
                </a:solidFill>
                <a:effectLst/>
                <a:latin typeface="Arial" panose="020B0604020202020204" pitchFamily="34" charset="0"/>
              </a:rPr>
              <a:t>sustainability as a competence is made of 12 building blocks.</a:t>
            </a:r>
          </a:p>
          <a:p>
            <a:pPr algn="l"/>
            <a:endParaRPr lang="en-US" sz="1800" b="0" i="0" u="none" strike="noStrike">
              <a:solidFill>
                <a:srgbClr val="000000"/>
              </a:solidFill>
              <a:effectLst/>
              <a:latin typeface="Arial" panose="020B0604020202020204" pitchFamily="34" charset="0"/>
            </a:endParaRPr>
          </a:p>
          <a:p>
            <a:pPr algn="l"/>
            <a:r>
              <a:rPr lang="en-US" sz="1800" b="0" i="0" u="none" strike="noStrike">
                <a:solidFill>
                  <a:srgbClr val="000000"/>
                </a:solidFill>
                <a:effectLst/>
                <a:latin typeface="Arial" panose="020B0604020202020204" pitchFamily="34" charset="0"/>
              </a:rPr>
              <a:t>Thus,</a:t>
            </a:r>
            <a:r>
              <a:rPr lang="en-US" sz="1200" b="0" i="0" u="none" strike="noStrike" baseline="0">
                <a:latin typeface="Tw Cen MT" panose="020B0602020104020603" pitchFamily="34" charset="0"/>
              </a:rPr>
              <a:t> all the competence areas are interconnected. For example, </a:t>
            </a:r>
            <a:r>
              <a:rPr lang="en-US" sz="1200" b="0" i="1" u="none" strike="noStrike" baseline="0">
                <a:latin typeface="Tw Cen MT" panose="020B0602020104020603" pitchFamily="34" charset="0"/>
              </a:rPr>
              <a:t>valuing nature </a:t>
            </a:r>
            <a:r>
              <a:rPr lang="en-US" sz="1200" b="0" i="0" u="none" strike="noStrike" baseline="0">
                <a:latin typeface="Tw Cen MT" panose="020B0602020104020603" pitchFamily="34" charset="0"/>
              </a:rPr>
              <a:t>is based to systems understanding, </a:t>
            </a:r>
            <a:r>
              <a:rPr lang="fi-FI" err="1"/>
              <a:t>how</a:t>
            </a:r>
            <a:r>
              <a:rPr lang="fi-FI"/>
              <a:t> </a:t>
            </a:r>
            <a:r>
              <a:rPr lang="fi-FI" err="1"/>
              <a:t>human</a:t>
            </a:r>
            <a:r>
              <a:rPr lang="fi-FI"/>
              <a:t> </a:t>
            </a:r>
            <a:r>
              <a:rPr lang="fi-FI" err="1"/>
              <a:t>well-being</a:t>
            </a:r>
            <a:r>
              <a:rPr lang="fi-FI"/>
              <a:t> is </a:t>
            </a:r>
            <a:r>
              <a:rPr lang="fi-FI" err="1"/>
              <a:t>dependent</a:t>
            </a:r>
            <a:r>
              <a:rPr lang="fi-FI"/>
              <a:t> on </a:t>
            </a:r>
            <a:r>
              <a:rPr lang="fi-FI" err="1"/>
              <a:t>nature’s</a:t>
            </a:r>
            <a:r>
              <a:rPr lang="fi-FI"/>
              <a:t> </a:t>
            </a:r>
            <a:r>
              <a:rPr lang="fi-FI" err="1"/>
              <a:t>well-being</a:t>
            </a:r>
            <a:r>
              <a:rPr lang="fi-FI"/>
              <a:t> and </a:t>
            </a:r>
            <a:r>
              <a:rPr lang="fi-FI" err="1"/>
              <a:t>well-being</a:t>
            </a:r>
            <a:r>
              <a:rPr lang="fi-FI"/>
              <a:t> of </a:t>
            </a:r>
            <a:r>
              <a:rPr lang="fi-FI" err="1"/>
              <a:t>ecosystems</a:t>
            </a:r>
            <a:r>
              <a:rPr lang="fi-FI"/>
              <a:t> and </a:t>
            </a:r>
            <a:r>
              <a:rPr lang="fi-FI" err="1"/>
              <a:t>how</a:t>
            </a:r>
            <a:r>
              <a:rPr lang="fi-FI"/>
              <a:t> </a:t>
            </a:r>
            <a:r>
              <a:rPr lang="en-US" sz="1200" b="0" i="0">
                <a:solidFill>
                  <a:srgbClr val="333333"/>
                </a:solidFill>
                <a:effectLst/>
              </a:rPr>
              <a:t>economy, society and environment are interconnected. Critical thinking and problem framing are essential for motivating and engaging people in acting. Envisioning sustainable futures is relevant for framing the goal and the problem. Exploratory thinking is needed for finding creative and successful ways to act. </a:t>
            </a:r>
          </a:p>
          <a:p>
            <a:pPr algn="l"/>
            <a:endParaRPr lang="en-US" sz="1200" b="0" i="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t>For </a:t>
            </a:r>
            <a:r>
              <a:rPr lang="fi-FI" i="1" err="1"/>
              <a:t>younger</a:t>
            </a:r>
            <a:r>
              <a:rPr lang="fi-FI" i="1"/>
              <a:t> </a:t>
            </a:r>
            <a:r>
              <a:rPr lang="fi-FI" i="1" err="1"/>
              <a:t>students</a:t>
            </a:r>
            <a:endParaRPr lang="fi-FI" i="1"/>
          </a:p>
          <a:p>
            <a:pPr marL="0" marR="0" lvl="0" indent="0" algn="l" defTabSz="914400" rtl="0" eaLnBrk="1" fontAlgn="auto" latinLnBrk="0" hangingPunct="1">
              <a:lnSpc>
                <a:spcPct val="100000"/>
              </a:lnSpc>
              <a:spcBef>
                <a:spcPts val="0"/>
              </a:spcBef>
              <a:spcAft>
                <a:spcPts val="0"/>
              </a:spcAft>
              <a:buClrTx/>
              <a:buSzTx/>
              <a:buFontTx/>
              <a:buNone/>
              <a:tabLst/>
              <a:defRPr/>
            </a:pPr>
            <a:r>
              <a:rPr lang="fi-FI"/>
              <a:t>European </a:t>
            </a:r>
            <a:r>
              <a:rPr lang="fi-FI" err="1"/>
              <a:t>framework</a:t>
            </a:r>
            <a:r>
              <a:rPr lang="fi-FI"/>
              <a:t> for </a:t>
            </a:r>
            <a:r>
              <a:rPr lang="fi-FI" err="1"/>
              <a:t>sustainability</a:t>
            </a:r>
            <a:r>
              <a:rPr lang="fi-FI"/>
              <a:t> </a:t>
            </a:r>
            <a:r>
              <a:rPr lang="fi-FI" err="1"/>
              <a:t>competences</a:t>
            </a:r>
            <a:r>
              <a:rPr lang="fi-FI"/>
              <a:t> </a:t>
            </a:r>
            <a:r>
              <a:rPr lang="fi-FI" err="1"/>
              <a:t>could</a:t>
            </a:r>
            <a:r>
              <a:rPr lang="fi-FI"/>
              <a:t> </a:t>
            </a:r>
            <a:r>
              <a:rPr lang="fi-FI" err="1"/>
              <a:t>be</a:t>
            </a:r>
            <a:r>
              <a:rPr lang="fi-FI"/>
              <a:t> </a:t>
            </a:r>
            <a:r>
              <a:rPr lang="fi-FI" err="1"/>
              <a:t>demonstrated</a:t>
            </a:r>
            <a:r>
              <a:rPr lang="fi-FI"/>
              <a:t> and </a:t>
            </a:r>
            <a:r>
              <a:rPr lang="fi-FI" err="1"/>
              <a:t>exemplified</a:t>
            </a:r>
            <a:r>
              <a:rPr lang="fi-FI"/>
              <a:t> </a:t>
            </a:r>
            <a:r>
              <a:rPr lang="fi-FI" err="1"/>
              <a:t>through</a:t>
            </a:r>
            <a:r>
              <a:rPr lang="fi-FI"/>
              <a:t> an image of a </a:t>
            </a:r>
            <a:r>
              <a:rPr lang="fi-FI" err="1"/>
              <a:t>dream</a:t>
            </a:r>
            <a:r>
              <a:rPr lang="fi-FI"/>
              <a:t> </a:t>
            </a:r>
            <a:r>
              <a:rPr lang="fi-FI" err="1"/>
              <a:t>school</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If </a:t>
            </a:r>
            <a:r>
              <a:rPr lang="fi-FI" err="1"/>
              <a:t>promoting</a:t>
            </a:r>
            <a:r>
              <a:rPr lang="fi-FI"/>
              <a:t> </a:t>
            </a:r>
            <a:r>
              <a:rPr lang="fi-FI" err="1"/>
              <a:t>sustainability</a:t>
            </a:r>
            <a:r>
              <a:rPr lang="fi-FI"/>
              <a:t> </a:t>
            </a:r>
            <a:r>
              <a:rPr lang="fi-FI" err="1"/>
              <a:t>competences</a:t>
            </a:r>
            <a:r>
              <a:rPr lang="fi-FI"/>
              <a:t> of </a:t>
            </a:r>
            <a:r>
              <a:rPr lang="fi-FI" err="1"/>
              <a:t>GreenComp</a:t>
            </a:r>
            <a:r>
              <a:rPr lang="fi-FI"/>
              <a:t> </a:t>
            </a:r>
            <a:r>
              <a:rPr lang="fi-FI" err="1"/>
              <a:t>framed</a:t>
            </a:r>
            <a:r>
              <a:rPr lang="fi-FI"/>
              <a:t> </a:t>
            </a:r>
            <a:r>
              <a:rPr lang="fi-FI" err="1"/>
              <a:t>the</a:t>
            </a:r>
            <a:r>
              <a:rPr lang="fi-FI"/>
              <a:t> </a:t>
            </a:r>
            <a:r>
              <a:rPr lang="fi-FI" err="1"/>
              <a:t>goals</a:t>
            </a:r>
            <a:r>
              <a:rPr lang="fi-FI"/>
              <a:t> of a </a:t>
            </a:r>
            <a:r>
              <a:rPr lang="fi-FI" err="1"/>
              <a:t>dream</a:t>
            </a:r>
            <a:r>
              <a:rPr lang="fi-FI"/>
              <a:t> </a:t>
            </a:r>
            <a:r>
              <a:rPr lang="fi-FI" err="1"/>
              <a:t>school</a:t>
            </a:r>
            <a:r>
              <a:rPr lang="fi-FI"/>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In </a:t>
            </a:r>
            <a:r>
              <a:rPr lang="fi-FI" err="1"/>
              <a:t>the</a:t>
            </a:r>
            <a:r>
              <a:rPr lang="fi-FI"/>
              <a:t> </a:t>
            </a:r>
            <a:r>
              <a:rPr lang="fi-FI" err="1"/>
              <a:t>dream</a:t>
            </a:r>
            <a:r>
              <a:rPr lang="fi-FI"/>
              <a:t> </a:t>
            </a:r>
            <a:r>
              <a:rPr lang="fi-FI" err="1"/>
              <a:t>school</a:t>
            </a:r>
            <a:r>
              <a:rPr lang="fi-FI"/>
              <a:t> </a:t>
            </a:r>
            <a:r>
              <a:rPr lang="fi-FI" err="1"/>
              <a:t>students</a:t>
            </a:r>
            <a:r>
              <a:rPr lang="fi-FI"/>
              <a:t> </a:t>
            </a:r>
            <a:r>
              <a:rPr lang="fi-FI" err="1"/>
              <a:t>are</a:t>
            </a:r>
            <a:r>
              <a:rPr lang="fi-FI"/>
              <a:t> </a:t>
            </a:r>
            <a:r>
              <a:rPr lang="fi-FI" err="1"/>
              <a:t>actively</a:t>
            </a:r>
            <a:r>
              <a:rPr lang="fi-FI"/>
              <a:t> </a:t>
            </a:r>
            <a:r>
              <a:rPr lang="fi-FI" err="1"/>
              <a:t>involved</a:t>
            </a:r>
            <a:r>
              <a:rPr lang="fi-FI"/>
              <a:t> in </a:t>
            </a:r>
            <a:r>
              <a:rPr lang="fi-FI" err="1"/>
              <a:t>or</a:t>
            </a:r>
            <a:r>
              <a:rPr lang="fi-FI"/>
              <a:t> </a:t>
            </a:r>
            <a:r>
              <a:rPr lang="fi-FI" err="1"/>
              <a:t>participate</a:t>
            </a:r>
            <a:r>
              <a:rPr lang="fi-FI"/>
              <a:t> on </a:t>
            </a:r>
            <a:r>
              <a:rPr lang="fi-FI" err="1"/>
              <a:t>promoting</a:t>
            </a:r>
            <a:r>
              <a:rPr lang="fi-FI"/>
              <a:t> </a:t>
            </a:r>
            <a:r>
              <a:rPr lang="fi-FI" err="1"/>
              <a:t>sustainability</a:t>
            </a:r>
            <a:r>
              <a:rPr lang="fi-FI"/>
              <a:t> and </a:t>
            </a:r>
            <a:r>
              <a:rPr lang="fi-FI" err="1"/>
              <a:t>work</a:t>
            </a:r>
            <a:r>
              <a:rPr lang="fi-FI"/>
              <a:t> </a:t>
            </a:r>
            <a:r>
              <a:rPr lang="fi-FI" err="1"/>
              <a:t>together</a:t>
            </a:r>
            <a:r>
              <a:rPr lang="fi-FI"/>
              <a:t> for </a:t>
            </a:r>
            <a:r>
              <a:rPr lang="fi-FI" err="1"/>
              <a:t>visions</a:t>
            </a:r>
            <a:r>
              <a:rPr lang="fi-FI"/>
              <a:t> of a </a:t>
            </a:r>
            <a:r>
              <a:rPr lang="fi-FI" err="1"/>
              <a:t>sustainable</a:t>
            </a:r>
            <a:r>
              <a:rPr lang="fi-FI"/>
              <a:t> </a:t>
            </a:r>
            <a:r>
              <a:rPr lang="fi-FI" err="1"/>
              <a:t>future</a:t>
            </a:r>
            <a:r>
              <a:rPr lang="fi-FI"/>
              <a:t>. </a:t>
            </a:r>
            <a:r>
              <a:rPr lang="fi-FI" err="1"/>
              <a:t>They</a:t>
            </a:r>
            <a:r>
              <a:rPr lang="fi-FI"/>
              <a:t> </a:t>
            </a:r>
            <a:r>
              <a:rPr lang="fi-FI" err="1"/>
              <a:t>value</a:t>
            </a:r>
            <a:r>
              <a:rPr lang="fi-FI"/>
              <a:t> </a:t>
            </a:r>
            <a:r>
              <a:rPr lang="fi-FI" err="1"/>
              <a:t>nature</a:t>
            </a:r>
            <a:r>
              <a:rPr lang="fi-FI"/>
              <a:t> and </a:t>
            </a:r>
            <a:r>
              <a:rPr lang="fi-FI" err="1"/>
              <a:t>are</a:t>
            </a:r>
            <a:r>
              <a:rPr lang="fi-FI"/>
              <a:t> </a:t>
            </a:r>
            <a:r>
              <a:rPr lang="fi-FI" err="1"/>
              <a:t>aware</a:t>
            </a:r>
            <a:r>
              <a:rPr lang="fi-FI"/>
              <a:t> of </a:t>
            </a:r>
            <a:r>
              <a:rPr lang="fi-FI" err="1"/>
              <a:t>how</a:t>
            </a:r>
            <a:r>
              <a:rPr lang="fi-FI"/>
              <a:t> </a:t>
            </a:r>
            <a:r>
              <a:rPr lang="fi-FI" err="1"/>
              <a:t>human</a:t>
            </a:r>
            <a:r>
              <a:rPr lang="fi-FI"/>
              <a:t> </a:t>
            </a:r>
            <a:r>
              <a:rPr lang="fi-FI" err="1"/>
              <a:t>well-being</a:t>
            </a:r>
            <a:r>
              <a:rPr lang="fi-FI"/>
              <a:t> is </a:t>
            </a:r>
            <a:r>
              <a:rPr lang="fi-FI" err="1"/>
              <a:t>connected</a:t>
            </a:r>
            <a:r>
              <a:rPr lang="fi-FI"/>
              <a:t> to </a:t>
            </a:r>
            <a:r>
              <a:rPr lang="fi-FI" err="1"/>
              <a:t>nature’s</a:t>
            </a:r>
            <a:r>
              <a:rPr lang="fi-FI"/>
              <a:t> </a:t>
            </a:r>
            <a:r>
              <a:rPr lang="fi-FI" err="1"/>
              <a:t>well-being</a:t>
            </a:r>
            <a:r>
              <a:rPr lang="fi-FI"/>
              <a:t> and </a:t>
            </a:r>
            <a:r>
              <a:rPr lang="fi-FI" err="1"/>
              <a:t>the</a:t>
            </a:r>
            <a:r>
              <a:rPr lang="fi-FI"/>
              <a:t> </a:t>
            </a:r>
            <a:r>
              <a:rPr lang="fi-FI" err="1"/>
              <a:t>well-being</a:t>
            </a:r>
            <a:r>
              <a:rPr lang="fi-FI"/>
              <a:t> of </a:t>
            </a:r>
            <a:r>
              <a:rPr lang="fi-FI" err="1"/>
              <a:t>ecosystems</a:t>
            </a:r>
            <a:r>
              <a:rPr lang="fi-FI"/>
              <a:t>. </a:t>
            </a:r>
            <a:r>
              <a:rPr lang="fi-FI" err="1"/>
              <a:t>The</a:t>
            </a:r>
            <a:r>
              <a:rPr lang="fi-FI"/>
              <a:t> </a:t>
            </a:r>
            <a:r>
              <a:rPr lang="fi-FI" err="1"/>
              <a:t>students</a:t>
            </a:r>
            <a:r>
              <a:rPr lang="fi-FI"/>
              <a:t> and </a:t>
            </a:r>
            <a:r>
              <a:rPr lang="fi-FI" err="1"/>
              <a:t>teachers</a:t>
            </a:r>
            <a:r>
              <a:rPr lang="fi-FI"/>
              <a:t> </a:t>
            </a:r>
            <a:r>
              <a:rPr lang="fi-FI" err="1"/>
              <a:t>critically</a:t>
            </a:r>
            <a:r>
              <a:rPr lang="fi-FI"/>
              <a:t> </a:t>
            </a:r>
            <a:r>
              <a:rPr lang="fi-FI" err="1"/>
              <a:t>identify</a:t>
            </a:r>
            <a:r>
              <a:rPr lang="fi-FI"/>
              <a:t> </a:t>
            </a:r>
            <a:r>
              <a:rPr lang="fi-FI" err="1"/>
              <a:t>together</a:t>
            </a:r>
            <a:r>
              <a:rPr lang="fi-FI"/>
              <a:t> </a:t>
            </a:r>
            <a:r>
              <a:rPr lang="fi-FI" err="1"/>
              <a:t>unsustainable</a:t>
            </a:r>
            <a:r>
              <a:rPr lang="fi-FI"/>
              <a:t> </a:t>
            </a:r>
            <a:r>
              <a:rPr lang="fi-FI" err="1"/>
              <a:t>practices</a:t>
            </a:r>
            <a:r>
              <a:rPr lang="fi-FI"/>
              <a:t> in </a:t>
            </a:r>
            <a:r>
              <a:rPr lang="fi-FI" err="1"/>
              <a:t>their</a:t>
            </a:r>
            <a:r>
              <a:rPr lang="fi-FI"/>
              <a:t> </a:t>
            </a:r>
            <a:r>
              <a:rPr lang="fi-FI" err="1"/>
              <a:t>community</a:t>
            </a:r>
            <a:r>
              <a:rPr lang="fi-FI"/>
              <a:t>, </a:t>
            </a:r>
            <a:r>
              <a:rPr lang="fi-FI" err="1"/>
              <a:t>envision</a:t>
            </a:r>
            <a:r>
              <a:rPr lang="fi-FI"/>
              <a:t> </a:t>
            </a:r>
            <a:r>
              <a:rPr lang="fi-FI" err="1"/>
              <a:t>alternative</a:t>
            </a:r>
            <a:r>
              <a:rPr lang="fi-FI"/>
              <a:t> </a:t>
            </a:r>
            <a:r>
              <a:rPr lang="fi-FI" err="1"/>
              <a:t>sustainable</a:t>
            </a:r>
            <a:r>
              <a:rPr lang="fi-FI"/>
              <a:t> </a:t>
            </a:r>
            <a:r>
              <a:rPr lang="fi-FI" err="1"/>
              <a:t>future</a:t>
            </a:r>
            <a:r>
              <a:rPr lang="fi-FI"/>
              <a:t> and </a:t>
            </a:r>
            <a:r>
              <a:rPr lang="fi-FI" err="1"/>
              <a:t>are</a:t>
            </a:r>
            <a:r>
              <a:rPr lang="fi-FI"/>
              <a:t> </a:t>
            </a:r>
            <a:r>
              <a:rPr lang="fi-FI" err="1"/>
              <a:t>empowered</a:t>
            </a:r>
            <a:r>
              <a:rPr lang="fi-FI"/>
              <a:t> to act for </a:t>
            </a:r>
            <a:r>
              <a:rPr lang="fi-FI" err="1"/>
              <a:t>sustainability</a:t>
            </a:r>
            <a:r>
              <a:rPr lang="fi-FI"/>
              <a:t>. </a:t>
            </a:r>
          </a:p>
          <a:p>
            <a:pPr algn="l"/>
            <a:endParaRPr lang="en-US" sz="1200" b="0" i="0">
              <a:solidFill>
                <a:srgbClr val="333333"/>
              </a:solidFill>
              <a:effectLst/>
            </a:endParaRPr>
          </a:p>
          <a:p>
            <a:pPr algn="l"/>
            <a:r>
              <a:rPr lang="en-US" sz="1200" b="0" i="0" u="none" strike="noStrike" baseline="0">
                <a:solidFill>
                  <a:srgbClr val="333333"/>
                </a:solidFill>
                <a:effectLst/>
                <a:latin typeface="Tw Cen MT" panose="020B0602020104020603" pitchFamily="34" charset="0"/>
              </a:rPr>
              <a:t>Background – how to illustrate </a:t>
            </a:r>
            <a:r>
              <a:rPr lang="en-US" sz="1200" b="0" i="0" u="none" strike="noStrike" baseline="0" err="1">
                <a:solidFill>
                  <a:srgbClr val="333333"/>
                </a:solidFill>
                <a:effectLst/>
                <a:latin typeface="Tw Cen MT" panose="020B0602020104020603" pitchFamily="34" charset="0"/>
              </a:rPr>
              <a:t>GreenComp</a:t>
            </a:r>
            <a:endParaRPr lang="en-US" sz="1200" b="0" i="0" u="none" strike="noStrike" baseline="0">
              <a:solidFill>
                <a:srgbClr val="333333"/>
              </a:solidFill>
              <a:effectLst/>
              <a:latin typeface="Tw Cen MT" panose="020B0602020104020603" pitchFamily="34" charset="0"/>
            </a:endParaRPr>
          </a:p>
          <a:p>
            <a:pPr algn="l"/>
            <a:r>
              <a:rPr lang="en-US" sz="1200" b="0" i="0" u="none" strike="noStrike" baseline="0">
                <a:solidFill>
                  <a:srgbClr val="333333"/>
                </a:solidFill>
                <a:effectLst/>
                <a:latin typeface="Tw Cen MT" panose="020B0602020104020603" pitchFamily="34" charset="0"/>
              </a:rPr>
              <a:t>The illustration of this slide is one way to explain and illustrate sustainability competences. In the official </a:t>
            </a:r>
            <a:r>
              <a:rPr lang="en-US" sz="1200" b="0" i="0" u="none" strike="noStrike" baseline="0" err="1">
                <a:solidFill>
                  <a:srgbClr val="333333"/>
                </a:solidFill>
                <a:effectLst/>
                <a:latin typeface="Tw Cen MT" panose="020B0602020104020603" pitchFamily="34" charset="0"/>
              </a:rPr>
              <a:t>GreenComp</a:t>
            </a:r>
            <a:r>
              <a:rPr lang="en-US" sz="1200" b="0" i="0" u="none" strike="noStrike" baseline="0">
                <a:solidFill>
                  <a:srgbClr val="333333"/>
                </a:solidFill>
                <a:effectLst/>
                <a:latin typeface="Tw Cen MT" panose="020B0602020104020603" pitchFamily="34" charset="0"/>
              </a:rPr>
              <a:t> document you can find the illustration with a metaphor of bee pollination. You can also find “Use Cases” at the end of the official document, after references of </a:t>
            </a:r>
            <a:r>
              <a:rPr lang="en-US" sz="1200" b="0" i="0" u="none" strike="noStrike" baseline="0" err="1">
                <a:solidFill>
                  <a:srgbClr val="333333"/>
                </a:solidFill>
                <a:effectLst/>
                <a:latin typeface="Tw Cen MT" panose="020B0602020104020603" pitchFamily="34" charset="0"/>
              </a:rPr>
              <a:t>GreenComp</a:t>
            </a:r>
            <a:r>
              <a:rPr lang="en-US" sz="1200" b="0" i="0" u="none" strike="noStrike" baseline="0">
                <a:solidFill>
                  <a:srgbClr val="333333"/>
                </a:solidFill>
                <a:effectLst/>
                <a:latin typeface="Tw Cen MT" panose="020B0602020104020603" pitchFamily="34" charset="0"/>
              </a:rPr>
              <a:t>, two stories that concretize the sustainability competences. The first “Use case” is about a teacher committed to sustainability education and describes what kind of competences she needs when aiming at collective action for cleaning a river with students and locals and politicians. The other story is about a high school student and his initiatives at the school and in the community. </a:t>
            </a:r>
            <a:endParaRPr lang="en-US" sz="1200" b="0" i="0" u="none" strike="noStrike" baseline="0">
              <a:latin typeface="Tw Cen MT" panose="020B0602020104020603" pitchFamily="34" charset="0"/>
            </a:endParaRPr>
          </a:p>
          <a:p>
            <a:endParaRPr lang="fi-FI"/>
          </a:p>
        </p:txBody>
      </p:sp>
      <p:sp>
        <p:nvSpPr>
          <p:cNvPr id="4" name="Slide Number Placeholder 3"/>
          <p:cNvSpPr>
            <a:spLocks noGrp="1"/>
          </p:cNvSpPr>
          <p:nvPr>
            <p:ph type="sldNum" sz="quarter" idx="5"/>
          </p:nvPr>
        </p:nvSpPr>
        <p:spPr/>
        <p:txBody>
          <a:bodyPr/>
          <a:lstStyle/>
          <a:p>
            <a:fld id="{3A7CE231-90B4-41C6-A926-C27AC9C5BD99}" type="slidenum">
              <a:rPr lang="fi-FI" smtClean="0"/>
              <a:t>2</a:t>
            </a:fld>
            <a:endParaRPr lang="fi-FI"/>
          </a:p>
        </p:txBody>
      </p:sp>
    </p:spTree>
    <p:extLst>
      <p:ext uri="{BB962C8B-B14F-4D97-AF65-F5344CB8AC3E}">
        <p14:creationId xmlns:p14="http://schemas.microsoft.com/office/powerpoint/2010/main" val="110044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Tw Cen MT" panose="020B0602020104020603" pitchFamily="34" charset="0"/>
                <a:cs typeface="Arial"/>
              </a:rPr>
              <a:t>The competence area </a:t>
            </a:r>
            <a:r>
              <a:rPr lang="en-US" sz="1800" b="0" i="1" u="none" strike="noStrike">
                <a:solidFill>
                  <a:srgbClr val="000000"/>
                </a:solidFill>
                <a:effectLst/>
                <a:latin typeface="Tw Cen MT" panose="020B0602020104020603" pitchFamily="34" charset="0"/>
                <a:cs typeface="Arial"/>
              </a:rPr>
              <a:t>‘Embodying sustainability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a:solidFill>
                  <a:srgbClr val="000000"/>
                </a:solidFill>
                <a:effectLst/>
                <a:latin typeface="Tw Cen MT" panose="020B0602020104020603" pitchFamily="34" charset="0"/>
                <a:cs typeface="Arial"/>
              </a:rPr>
              <a:t>&gt; Valuing sustainability </a:t>
            </a:r>
            <a:r>
              <a:rPr lang="en-US" sz="1800" b="0" i="0" u="none" strike="noStrike">
                <a:solidFill>
                  <a:srgbClr val="000000"/>
                </a:solidFill>
                <a:effectLst/>
                <a:latin typeface="Tw Cen MT" panose="020B0602020104020603" pitchFamily="34" charset="0"/>
                <a:cs typeface="Arial"/>
              </a:rPr>
              <a:t>encourages us to reflect on and challenge personal values and world-views in terms of unsustainability: </a:t>
            </a:r>
            <a:r>
              <a:rPr lang="en-US" sz="1800" b="0" i="1" u="none" strike="noStrike">
                <a:solidFill>
                  <a:srgbClr val="000000"/>
                </a:solidFill>
                <a:effectLst/>
                <a:latin typeface="Tw Cen MT" panose="020B0602020104020603" pitchFamily="34" charset="0"/>
                <a:cs typeface="Arial"/>
              </a:rPr>
              <a:t>whether our way </a:t>
            </a:r>
            <a:r>
              <a:rPr lang="en-US" sz="1800" b="0" i="0" u="none" strike="noStrike">
                <a:solidFill>
                  <a:srgbClr val="000000"/>
                </a:solidFill>
                <a:effectLst/>
                <a:latin typeface="Tw Cen MT" panose="020B0602020104020603" pitchFamily="34" charset="0"/>
                <a:cs typeface="Arial"/>
              </a:rPr>
              <a:t>of thinking, our plans, and actions</a:t>
            </a:r>
            <a:r>
              <a:rPr lang="en-US" sz="1800" b="0" i="1" u="none" strike="noStrike">
                <a:solidFill>
                  <a:srgbClr val="000000"/>
                </a:solidFill>
                <a:effectLst/>
                <a:latin typeface="Tw Cen MT" panose="020B0602020104020603" pitchFamily="34" charset="0"/>
                <a:cs typeface="Arial"/>
              </a:rPr>
              <a:t> cause any harm and are in line with sustainability values and thus contribute to sustainability. </a:t>
            </a:r>
            <a:r>
              <a:rPr lang="en-US" sz="1800" b="0" i="0" u="none" strike="noStrike">
                <a:solidFill>
                  <a:srgbClr val="000000"/>
                </a:solidFill>
                <a:effectLst/>
                <a:latin typeface="Tw Cen MT" panose="020B0602020104020603" pitchFamily="34" charset="0"/>
                <a:cs typeface="Arial"/>
              </a:rPr>
              <a:t>Valuing sustainability implies also </a:t>
            </a:r>
            <a:r>
              <a:rPr lang="en-US" sz="1800" b="0" i="1" u="none" strike="noStrike">
                <a:solidFill>
                  <a:srgbClr val="000000"/>
                </a:solidFill>
                <a:effectLst/>
                <a:latin typeface="Tw Cen MT" panose="020B0602020104020603" pitchFamily="34" charset="0"/>
                <a:cs typeface="Arial"/>
              </a:rPr>
              <a:t>identifying how values vary among people and over time. </a:t>
            </a:r>
            <a:r>
              <a:rPr lang="en-US" sz="1800" b="0" i="0" u="none" strike="noStrike">
                <a:solidFill>
                  <a:srgbClr val="000000"/>
                </a:solidFill>
                <a:effectLst/>
                <a:latin typeface="Tw Cen MT" panose="020B0602020104020603" pitchFamily="34" charset="0"/>
                <a:cs typeface="Arial"/>
              </a:rPr>
              <a:t>Thus, </a:t>
            </a:r>
            <a:r>
              <a:rPr lang="en-US" sz="1800" b="0" i="0" u="none" strike="noStrike">
                <a:solidFill>
                  <a:srgbClr val="000000"/>
                </a:solidFill>
                <a:effectLst/>
                <a:latin typeface="Arial" panose="020B0604020202020204" pitchFamily="34" charset="0"/>
              </a:rPr>
              <a:t>its primary aim is not to teach specific values, but make learners realize that values are constructs and people can choose which  values to prioritize in their lives</a:t>
            </a:r>
            <a:r>
              <a:rPr lang="en-US" sz="1800" b="0" i="0" u="sng" baseline="30000">
                <a:solidFill>
                  <a:srgbClr val="275B9B"/>
                </a:solidFill>
                <a:effectLst/>
                <a:latin typeface="Arial" panose="020B0604020202020204" pitchFamily="34" charset="0"/>
              </a:rPr>
              <a:t>3</a:t>
            </a:r>
            <a:endParaRPr lang="fi-FI" sz="1800" i="1">
              <a:latin typeface="Tw Cen MT" panose="020B0602020104020603" pitchFamily="34" charset="0"/>
              <a:cs typeface="Arial"/>
            </a:endParaRPr>
          </a:p>
          <a:p>
            <a:r>
              <a:rPr lang="en-US" sz="1800" b="0" i="0" u="none" strike="noStrike">
                <a:solidFill>
                  <a:srgbClr val="000000"/>
                </a:solidFill>
                <a:effectLst/>
                <a:latin typeface="Tw Cen MT" panose="020B0602020104020603" pitchFamily="34" charset="0"/>
                <a:cs typeface="Arial"/>
              </a:rPr>
              <a:t>&gt; </a:t>
            </a:r>
            <a:r>
              <a:rPr lang="en-US" sz="1800" b="0" i="1" u="none" strike="noStrike">
                <a:solidFill>
                  <a:srgbClr val="000000"/>
                </a:solidFill>
                <a:effectLst/>
                <a:latin typeface="Tw Cen MT" panose="020B0602020104020603" pitchFamily="34" charset="0"/>
                <a:cs typeface="Arial"/>
              </a:rPr>
              <a:t>Supporting fairness </a:t>
            </a:r>
            <a:r>
              <a:rPr lang="en-US" sz="1800" b="0" i="0" u="none" strike="noStrike">
                <a:solidFill>
                  <a:srgbClr val="000000"/>
                </a:solidFill>
                <a:effectLst/>
                <a:latin typeface="Tw Cen MT" panose="020B0602020104020603" pitchFamily="34" charset="0"/>
                <a:cs typeface="Arial"/>
              </a:rPr>
              <a:t>refers to advocating equity and </a:t>
            </a:r>
            <a:r>
              <a:rPr lang="en-US" sz="1800">
                <a:solidFill>
                  <a:srgbClr val="000000"/>
                </a:solidFill>
                <a:latin typeface="Tw Cen MT" panose="020B0602020104020603" pitchFamily="34" charset="0"/>
                <a:cs typeface="Arial"/>
              </a:rPr>
              <a:t>justice</a:t>
            </a:r>
            <a:r>
              <a:rPr lang="en-US" sz="1800" b="0" i="0" u="none" strike="noStrike">
                <a:solidFill>
                  <a:srgbClr val="000000"/>
                </a:solidFill>
                <a:effectLst/>
                <a:latin typeface="Tw Cen MT" panose="020B0602020104020603" pitchFamily="34" charset="0"/>
                <a:cs typeface="Arial"/>
              </a:rPr>
              <a:t> for current and future </a:t>
            </a:r>
            <a:r>
              <a:rPr lang="en-US" sz="1800">
                <a:solidFill>
                  <a:srgbClr val="000000"/>
                </a:solidFill>
                <a:latin typeface="Tw Cen MT" panose="020B0602020104020603" pitchFamily="34" charset="0"/>
                <a:cs typeface="Arial"/>
              </a:rPr>
              <a:t>generations</a:t>
            </a:r>
            <a:r>
              <a:rPr lang="en-US" sz="1800" b="0" i="0" u="none" strike="noStrike">
                <a:solidFill>
                  <a:srgbClr val="000000"/>
                </a:solidFill>
                <a:effectLst/>
                <a:latin typeface="Tw Cen MT" panose="020B0602020104020603" pitchFamily="34" charset="0"/>
                <a:cs typeface="Arial"/>
              </a:rPr>
              <a:t> </a:t>
            </a:r>
            <a:r>
              <a:rPr lang="en-US" sz="1800"/>
              <a:t>and learning from previous generations for sustainability.</a:t>
            </a:r>
            <a:r>
              <a:rPr lang="en-US" sz="1800">
                <a:solidFill>
                  <a:srgbClr val="000000"/>
                </a:solidFill>
                <a:cs typeface="Calibri"/>
              </a:rPr>
              <a:t> </a:t>
            </a:r>
          </a:p>
          <a:p>
            <a:pPr marL="0" indent="0">
              <a:buFont typeface="Wingdings" panose="05000000000000000000" pitchFamily="2" charset="2"/>
              <a:buNone/>
            </a:pPr>
            <a:r>
              <a:rPr lang="en-US" sz="1800" b="1"/>
              <a:t>&gt; </a:t>
            </a:r>
            <a:r>
              <a:rPr lang="en-US" sz="1800" b="0" i="1"/>
              <a:t>Promoting nature means </a:t>
            </a:r>
            <a:r>
              <a:rPr lang="en-US" sz="1800"/>
              <a:t>the view of </a:t>
            </a:r>
            <a:r>
              <a:rPr lang="en-US" sz="1800" i="1"/>
              <a:t>humans being part of nature</a:t>
            </a:r>
            <a:r>
              <a:rPr lang="en-US" sz="1800"/>
              <a:t>; and to respect the needs and </a:t>
            </a:r>
            <a:r>
              <a:rPr lang="en-US" sz="1800" i="1"/>
              <a:t>rights of other species</a:t>
            </a:r>
            <a:r>
              <a:rPr lang="en-US" sz="1800"/>
              <a:t> and of </a:t>
            </a:r>
            <a:r>
              <a:rPr lang="en-US" sz="1800" i="1"/>
              <a:t>nature itself </a:t>
            </a:r>
            <a:r>
              <a:rPr lang="en-US" sz="1800"/>
              <a:t>in order to restore and regenerate healthy and resilient ecosystems.</a:t>
            </a:r>
            <a:r>
              <a:rPr lang="en-US" sz="1800">
                <a:solidFill>
                  <a:srgbClr val="000000"/>
                </a:solidFill>
                <a:cs typeface="Calibri"/>
              </a:rPr>
              <a:t> Promoting nature is about developing </a:t>
            </a:r>
            <a:r>
              <a:rPr lang="en-US" sz="1800" i="1">
                <a:solidFill>
                  <a:srgbClr val="000000"/>
                </a:solidFill>
                <a:cs typeface="Calibri"/>
              </a:rPr>
              <a:t>empathy</a:t>
            </a:r>
            <a:r>
              <a:rPr lang="en-US" sz="1800">
                <a:solidFill>
                  <a:srgbClr val="000000"/>
                </a:solidFill>
                <a:cs typeface="Calibri"/>
              </a:rPr>
              <a:t> towards the planet and showing care for other species. This requires knowledge about the main parts of the natural environment (geosphere, biosphere,  hydrosphere, cryosphere and atmosphere)</a:t>
            </a:r>
          </a:p>
          <a:p>
            <a:pPr marL="0" indent="0">
              <a:buFont typeface="Wingdings" panose="05000000000000000000" pitchFamily="2" charset="2"/>
              <a:buNone/>
            </a:pPr>
            <a:r>
              <a:rPr lang="en-US" sz="1800">
                <a:solidFill>
                  <a:srgbClr val="000000"/>
                </a:solidFill>
                <a:cs typeface="Calibri"/>
              </a:rPr>
              <a:t>Promoting nature fosters a feeling of connectedness that can help  contrast the psychological distress and negative  emotions that children and young people worldwide experience because of climate change and thus can help improve their mood and mental health. </a:t>
            </a:r>
          </a:p>
        </p:txBody>
      </p:sp>
      <p:sp>
        <p:nvSpPr>
          <p:cNvPr id="4" name="Slide Number Placeholder 3"/>
          <p:cNvSpPr>
            <a:spLocks noGrp="1"/>
          </p:cNvSpPr>
          <p:nvPr>
            <p:ph type="sldNum" sz="quarter" idx="5"/>
          </p:nvPr>
        </p:nvSpPr>
        <p:spPr/>
        <p:txBody>
          <a:bodyPr/>
          <a:lstStyle/>
          <a:p>
            <a:fld id="{3A7CE231-90B4-41C6-A926-C27AC9C5BD99}" type="slidenum">
              <a:rPr lang="fi-FI" smtClean="0"/>
              <a:t>3</a:t>
            </a:fld>
            <a:endParaRPr lang="fi-FI"/>
          </a:p>
        </p:txBody>
      </p:sp>
    </p:spTree>
    <p:extLst>
      <p:ext uri="{BB962C8B-B14F-4D97-AF65-F5344CB8AC3E}">
        <p14:creationId xmlns:p14="http://schemas.microsoft.com/office/powerpoint/2010/main" val="113501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4676" marR="15392" indent="1537" rtl="0">
              <a:spcBef>
                <a:spcPts val="2186"/>
              </a:spcBef>
              <a:spcAft>
                <a:spcPts val="0"/>
              </a:spcAft>
            </a:pPr>
            <a:r>
              <a:rPr lang="en-US" sz="1800" b="0" i="1" u="none" strike="noStrike">
                <a:solidFill>
                  <a:srgbClr val="000000"/>
                </a:solidFill>
                <a:effectLst/>
                <a:latin typeface="Tw Cen MT" panose="020B0602020104020603" pitchFamily="34" charset="0"/>
              </a:rPr>
              <a:t>Embracing complexity in sustainability’ </a:t>
            </a:r>
            <a:r>
              <a:rPr lang="en-US" sz="1800" b="0" i="0" u="none" strike="noStrike">
                <a:solidFill>
                  <a:srgbClr val="000000"/>
                </a:solidFill>
                <a:effectLst/>
                <a:latin typeface="Tw Cen MT" panose="020B0602020104020603" pitchFamily="34" charset="0"/>
              </a:rPr>
              <a:t>is about: </a:t>
            </a:r>
            <a:endParaRPr lang="en-US" sz="1800" b="0">
              <a:effectLst/>
            </a:endParaRPr>
          </a:p>
          <a:p>
            <a:pPr marL="128727" marR="16205" indent="-826" rtl="0">
              <a:spcBef>
                <a:spcPts val="50"/>
              </a:spcBef>
              <a:spcAft>
                <a:spcPts val="0"/>
              </a:spcAft>
            </a:pPr>
            <a:r>
              <a:rPr lang="en-US" sz="1800" b="0" i="0" u="none" strike="noStrike">
                <a:solidFill>
                  <a:srgbClr val="000000"/>
                </a:solidFill>
                <a:effectLst/>
                <a:latin typeface="Tw Cen MT" panose="020B0602020104020603" pitchFamily="34" charset="0"/>
              </a:rPr>
              <a:t>- empowering learners with systemic and critical thinking and problem framing skills. It encourages people to reflect on  how to better assess information and challenge unsustainability; </a:t>
            </a:r>
            <a:endParaRPr lang="en-US" sz="1800" b="0">
              <a:effectLst/>
            </a:endParaRPr>
          </a:p>
          <a:p>
            <a:pPr marL="413093" marR="259169" indent="-285750" rtl="0">
              <a:spcBef>
                <a:spcPts val="50"/>
              </a:spcBef>
              <a:spcAft>
                <a:spcPts val="0"/>
              </a:spcAft>
              <a:buFont typeface="Wingdings" panose="05000000000000000000" pitchFamily="2" charset="2"/>
              <a:buChar char="Ø"/>
            </a:pPr>
            <a:r>
              <a:rPr lang="en-US" sz="1800" b="0" i="1" u="none" strike="noStrike">
                <a:solidFill>
                  <a:srgbClr val="000000"/>
                </a:solidFill>
                <a:effectLst/>
                <a:latin typeface="Tw Cen MT" panose="020B0602020104020603" pitchFamily="34" charset="0"/>
              </a:rPr>
              <a:t>System thinking </a:t>
            </a:r>
            <a:r>
              <a:rPr lang="en-US" sz="1800" b="0" i="0" u="none" strike="noStrike">
                <a:solidFill>
                  <a:srgbClr val="000000"/>
                </a:solidFill>
                <a:effectLst/>
                <a:latin typeface="Tw Cen MT" panose="020B0602020104020603" pitchFamily="34" charset="0"/>
              </a:rPr>
              <a:t>means scanning systems by identifying interconnections and feedback; For example, how economy, society and environment are interconnected. </a:t>
            </a:r>
          </a:p>
          <a:p>
            <a:pPr marL="413093" marR="259169" indent="-285750" rtl="0">
              <a:spcBef>
                <a:spcPts val="50"/>
              </a:spcBef>
              <a:spcAft>
                <a:spcPts val="0"/>
              </a:spcAft>
              <a:buFont typeface="Wingdings" panose="05000000000000000000" pitchFamily="2" charset="2"/>
              <a:buChar char="Ø"/>
            </a:pPr>
            <a:r>
              <a:rPr lang="en-US" sz="1800" b="0" i="1" u="none" strike="noStrike">
                <a:solidFill>
                  <a:srgbClr val="000000"/>
                </a:solidFill>
                <a:effectLst/>
                <a:latin typeface="Tw Cen MT" panose="020B0602020104020603" pitchFamily="34" charset="0"/>
              </a:rPr>
              <a:t>Critical thinking </a:t>
            </a:r>
            <a:r>
              <a:rPr lang="en-US" sz="1800" b="0" i="0" u="none" strike="noStrike">
                <a:solidFill>
                  <a:srgbClr val="000000"/>
                </a:solidFill>
                <a:effectLst/>
                <a:latin typeface="Tw Cen MT" panose="020B0602020104020603" pitchFamily="34" charset="0"/>
              </a:rPr>
              <a:t>refers to assessing information and arguments, identifying assumptions, challenging the status quo, and reflection on how personal, social and cultural backgrounds  influence thinking and conclusions</a:t>
            </a:r>
            <a:endParaRPr lang="en-US" sz="2800" b="0" i="0" u="none" strike="noStrike">
              <a:solidFill>
                <a:schemeClr val="tx1"/>
              </a:solidFill>
              <a:effectLst/>
              <a:latin typeface="Tw Cen MT" panose="020B0602020104020603" pitchFamily="34" charset="0"/>
            </a:endParaRPr>
          </a:p>
          <a:p>
            <a:pPr marL="413093" marR="259169" indent="-285750" rtl="0">
              <a:spcBef>
                <a:spcPts val="50"/>
              </a:spcBef>
              <a:spcAft>
                <a:spcPts val="0"/>
              </a:spcAft>
              <a:buFont typeface="Wingdings" panose="05000000000000000000" pitchFamily="2" charset="2"/>
              <a:buChar char="Ø"/>
            </a:pPr>
            <a:r>
              <a:rPr lang="en-US" sz="2800" b="0" i="1" u="none" strike="noStrike">
                <a:solidFill>
                  <a:schemeClr val="tx1"/>
                </a:solidFill>
                <a:effectLst/>
                <a:latin typeface="Tw Cen MT" panose="020B0602020104020603" pitchFamily="34" charset="0"/>
              </a:rPr>
              <a:t>F</a:t>
            </a:r>
            <a:r>
              <a:rPr lang="en-US" sz="1800" b="0" i="1" u="none" strike="noStrike">
                <a:solidFill>
                  <a:srgbClr val="000000"/>
                </a:solidFill>
                <a:effectLst/>
                <a:latin typeface="Tw Cen MT" panose="020B0602020104020603" pitchFamily="34" charset="0"/>
              </a:rPr>
              <a:t>raming</a:t>
            </a:r>
            <a:r>
              <a:rPr lang="en-US" sz="1800" b="0" i="0" u="none" strike="noStrike">
                <a:solidFill>
                  <a:srgbClr val="000000"/>
                </a:solidFill>
                <a:effectLst/>
                <a:latin typeface="Tw Cen MT" panose="020B0602020104020603" pitchFamily="34" charset="0"/>
              </a:rPr>
              <a:t> challenges as sustainability </a:t>
            </a:r>
            <a:r>
              <a:rPr lang="en-US" sz="1800" b="0" i="1" u="none" strike="noStrike">
                <a:solidFill>
                  <a:srgbClr val="000000"/>
                </a:solidFill>
                <a:effectLst/>
                <a:latin typeface="Tw Cen MT" panose="020B0602020104020603" pitchFamily="34" charset="0"/>
              </a:rPr>
              <a:t>problems</a:t>
            </a:r>
            <a:r>
              <a:rPr lang="en-US" sz="1800" b="0" i="0" u="none" strike="noStrike">
                <a:solidFill>
                  <a:srgbClr val="000000"/>
                </a:solidFill>
                <a:effectLst/>
                <a:latin typeface="Tw Cen MT" panose="020B0602020104020603" pitchFamily="34" charset="0"/>
              </a:rPr>
              <a:t> helps us learn about the scale of a situation while identifying everyone  involved.</a:t>
            </a:r>
            <a:endParaRPr lang="en-US" sz="2800" b="0">
              <a:effectLst/>
            </a:endParaRPr>
          </a:p>
          <a:p>
            <a:endParaRPr lang="en-US" sz="2800"/>
          </a:p>
          <a:p>
            <a:r>
              <a:rPr lang="en-US" sz="2800"/>
              <a:t>EXTRA how to explain systems thinking</a:t>
            </a:r>
          </a:p>
          <a:p>
            <a:pPr marL="7112" marR="127368" indent="3912" rtl="0">
              <a:spcBef>
                <a:spcPts val="900"/>
              </a:spcBef>
              <a:spcAft>
                <a:spcPts val="0"/>
              </a:spcAft>
            </a:pPr>
            <a:r>
              <a:rPr lang="en-US" sz="1800" b="0" i="1" u="none" strike="noStrike">
                <a:solidFill>
                  <a:srgbClr val="000000"/>
                </a:solidFill>
                <a:effectLst/>
                <a:latin typeface="Tw Cen MT" panose="020B0602020104020603" pitchFamily="34" charset="0"/>
              </a:rPr>
              <a:t>Systems thinking </a:t>
            </a:r>
            <a:r>
              <a:rPr lang="en-US" sz="1800" b="0" i="0" u="none" strike="noStrike">
                <a:solidFill>
                  <a:srgbClr val="000000"/>
                </a:solidFill>
                <a:effectLst/>
                <a:latin typeface="Tw Cen MT" panose="020B0602020104020603" pitchFamily="34" charset="0"/>
              </a:rPr>
              <a:t>can be understood as a tool for evaluating options, decision-making and taking action</a:t>
            </a:r>
            <a:r>
              <a:rPr lang="en-US" sz="1800" b="0" i="0" u="sng" baseline="30000">
                <a:solidFill>
                  <a:srgbClr val="275B9B"/>
                </a:solidFill>
                <a:effectLst/>
                <a:latin typeface="Tw Cen MT" panose="020B0602020104020603" pitchFamily="34" charset="0"/>
              </a:rPr>
              <a:t>43</a:t>
            </a:r>
            <a:r>
              <a:rPr lang="en-US" sz="1800" b="0" i="0" u="none" strike="noStrike">
                <a:solidFill>
                  <a:srgbClr val="000000"/>
                </a:solidFill>
                <a:effectLst/>
                <a:latin typeface="Tw Cen MT" panose="020B0602020104020603" pitchFamily="34" charset="0"/>
              </a:rPr>
              <a:t>. It is based on the assumption that parts of a system act differently, when taken apart from the system. In fact, contrary to this, fragmentary thinking, i.e. </a:t>
            </a:r>
            <a:r>
              <a:rPr lang="en-US" sz="1800" b="0" i="0" u="none" strike="noStrike" err="1">
                <a:solidFill>
                  <a:srgbClr val="000000"/>
                </a:solidFill>
                <a:effectLst/>
                <a:latin typeface="Tw Cen MT" panose="020B0602020104020603" pitchFamily="34" charset="0"/>
              </a:rPr>
              <a:t>analysing</a:t>
            </a:r>
            <a:r>
              <a:rPr lang="en-US" sz="1800" b="0" i="0" u="none" strike="noStrike">
                <a:solidFill>
                  <a:srgbClr val="000000"/>
                </a:solidFill>
                <a:effectLst/>
                <a:latin typeface="Tw Cen MT" panose="020B0602020104020603" pitchFamily="34" charset="0"/>
              </a:rPr>
              <a:t> parts in  isolation, instead of the whole interconnected system, increases short-termism and could led to an  oversimplification of sustainability problems which  may not correspond to reality. Equipping learners with </a:t>
            </a:r>
            <a:r>
              <a:rPr lang="en-US" sz="1800" b="0" i="1" u="none" strike="noStrike">
                <a:solidFill>
                  <a:srgbClr val="000000"/>
                </a:solidFill>
                <a:effectLst/>
                <a:latin typeface="Tw Cen MT" panose="020B0602020104020603" pitchFamily="34" charset="0"/>
              </a:rPr>
              <a:t>systems thinking </a:t>
            </a:r>
            <a:r>
              <a:rPr lang="en-US" sz="1800" b="0" i="0" u="none" strike="noStrike">
                <a:solidFill>
                  <a:srgbClr val="000000"/>
                </a:solidFill>
                <a:effectLst/>
                <a:latin typeface="Tw Cen MT" panose="020B0602020104020603" pitchFamily="34" charset="0"/>
              </a:rPr>
              <a:t>is necessary to understand complex sustainability problems  and their evolution. </a:t>
            </a:r>
            <a:endParaRPr lang="en-US" sz="4000" b="0">
              <a:effectLst/>
            </a:endParaRPr>
          </a:p>
          <a:p>
            <a:br>
              <a:rPr lang="en-US" sz="4000"/>
            </a:br>
            <a:br>
              <a:rPr lang="en-US" sz="2800"/>
            </a:br>
            <a:r>
              <a:rPr lang="en-US" sz="1800" b="0" i="0" u="none" strike="noStrike">
                <a:solidFill>
                  <a:srgbClr val="000000"/>
                </a:solidFill>
                <a:effectLst/>
                <a:latin typeface="Tw Cen MT" panose="020B0602020104020603" pitchFamily="34" charset="0"/>
              </a:rPr>
              <a:t> </a:t>
            </a:r>
            <a:endParaRPr lang="en-US" b="0">
              <a:effectLst/>
            </a:endParaRPr>
          </a:p>
          <a:p>
            <a:br>
              <a:rPr lang="en-US"/>
            </a:br>
            <a:endParaRPr lang="fi-FI"/>
          </a:p>
        </p:txBody>
      </p:sp>
      <p:sp>
        <p:nvSpPr>
          <p:cNvPr id="4" name="Slide Number Placeholder 3"/>
          <p:cNvSpPr>
            <a:spLocks noGrp="1"/>
          </p:cNvSpPr>
          <p:nvPr>
            <p:ph type="sldNum" sz="quarter" idx="5"/>
          </p:nvPr>
        </p:nvSpPr>
        <p:spPr/>
        <p:txBody>
          <a:bodyPr/>
          <a:lstStyle/>
          <a:p>
            <a:fld id="{3A7CE231-90B4-41C6-A926-C27AC9C5BD99}" type="slidenum">
              <a:rPr lang="fi-FI" smtClean="0"/>
              <a:t>4</a:t>
            </a:fld>
            <a:endParaRPr lang="fi-FI"/>
          </a:p>
        </p:txBody>
      </p:sp>
    </p:spTree>
    <p:extLst>
      <p:ext uri="{BB962C8B-B14F-4D97-AF65-F5344CB8AC3E}">
        <p14:creationId xmlns:p14="http://schemas.microsoft.com/office/powerpoint/2010/main" val="379424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3" marR="74587" indent="-3340" rtl="0">
              <a:spcBef>
                <a:spcPts val="949"/>
              </a:spcBef>
              <a:spcAft>
                <a:spcPts val="0"/>
              </a:spcAft>
            </a:pPr>
            <a:r>
              <a:rPr lang="en-US" sz="1800" b="0" i="0" u="none" strike="noStrike">
                <a:solidFill>
                  <a:srgbClr val="000000"/>
                </a:solidFill>
                <a:effectLst/>
                <a:latin typeface="Arial" panose="020B0604020202020204" pitchFamily="34" charset="0"/>
              </a:rPr>
              <a:t>The competence area ‘Envisioning sustainability futures’ enables learners to </a:t>
            </a:r>
            <a:r>
              <a:rPr lang="en-US" sz="1800" b="0" i="0" u="none" strike="noStrike" err="1">
                <a:solidFill>
                  <a:srgbClr val="000000"/>
                </a:solidFill>
                <a:effectLst/>
                <a:latin typeface="Arial" panose="020B0604020202020204" pitchFamily="34" charset="0"/>
              </a:rPr>
              <a:t>visualzse</a:t>
            </a:r>
            <a:r>
              <a:rPr lang="en-US" sz="1800" b="0" i="0" u="none" strike="noStrike">
                <a:solidFill>
                  <a:srgbClr val="000000"/>
                </a:solidFill>
                <a:effectLst/>
                <a:latin typeface="Arial" panose="020B0604020202020204" pitchFamily="34" charset="0"/>
              </a:rPr>
              <a:t> alternative future scenarios and identify actions to achieve a sustainable future. ‘Adaptability’ refers to a competence of coping  with uncertainty about the futures and trade-offs  in sustainability. Applying creative and transdisciplinary approaches to our way of thinking can foster a circular society and encourage learners to use  their imagination when thinking about the future</a:t>
            </a:r>
          </a:p>
          <a:p>
            <a:pPr marL="2883" marR="74587" indent="-3340" rtl="0">
              <a:spcBef>
                <a:spcPts val="949"/>
              </a:spcBef>
              <a:spcAft>
                <a:spcPts val="0"/>
              </a:spcAft>
            </a:pPr>
            <a:endParaRPr lang="en-US" sz="1800" b="0" i="0" u="none" strike="noStrike">
              <a:solidFill>
                <a:srgbClr val="000000"/>
              </a:solidFill>
              <a:effectLst/>
              <a:latin typeface="Arial" panose="020B0604020202020204" pitchFamily="34" charset="0"/>
            </a:endParaRPr>
          </a:p>
          <a:p>
            <a:pPr marL="2883" marR="74587" indent="-3340" rtl="0">
              <a:spcBef>
                <a:spcPts val="949"/>
              </a:spcBef>
              <a:spcAft>
                <a:spcPts val="0"/>
              </a:spcAft>
            </a:pPr>
            <a:r>
              <a:rPr lang="en-US" sz="1800" b="0" i="0" u="none" strike="noStrike">
                <a:solidFill>
                  <a:srgbClr val="000000"/>
                </a:solidFill>
                <a:effectLst/>
                <a:latin typeface="Arial" panose="020B0604020202020204" pitchFamily="34" charset="0"/>
              </a:rPr>
              <a:t>&gt;</a:t>
            </a:r>
            <a:r>
              <a:rPr lang="en-US" sz="1800" b="0" i="1" u="none" strike="noStrike">
                <a:solidFill>
                  <a:srgbClr val="000000"/>
                </a:solidFill>
                <a:effectLst/>
                <a:latin typeface="Arial" panose="020B0604020202020204" pitchFamily="34" charset="0"/>
              </a:rPr>
              <a:t>Future literacy </a:t>
            </a:r>
            <a:r>
              <a:rPr lang="en-US" sz="1800" b="0" i="0" u="none" strike="noStrike">
                <a:solidFill>
                  <a:srgbClr val="000000"/>
                </a:solidFill>
                <a:effectLst/>
                <a:latin typeface="Arial" panose="020B0604020202020204" pitchFamily="34" charset="0"/>
              </a:rPr>
              <a:t>covers a competence to envision alternative sustainable futures by imagining and developing alternative scenarios and  identifying the steps needed to achieve a preferred  sustainable future. </a:t>
            </a:r>
            <a:endParaRPr lang="en-US" sz="1800" b="0">
              <a:effectLst/>
            </a:endParaRPr>
          </a:p>
          <a:p>
            <a:pPr marL="2883" marR="74587" indent="-1664" algn="just" rtl="0">
              <a:spcBef>
                <a:spcPts val="1792"/>
              </a:spcBef>
              <a:spcAft>
                <a:spcPts val="0"/>
              </a:spcAft>
            </a:pPr>
            <a:r>
              <a:rPr lang="en-US" sz="1800" b="0" i="0" u="none" strike="noStrike">
                <a:solidFill>
                  <a:srgbClr val="000000"/>
                </a:solidFill>
                <a:effectLst/>
                <a:latin typeface="Arial" panose="020B0604020202020204" pitchFamily="34" charset="0"/>
              </a:rPr>
              <a:t>&gt;</a:t>
            </a:r>
            <a:r>
              <a:rPr lang="en-US" sz="1800" b="0" i="1" u="none" strike="noStrike">
                <a:solidFill>
                  <a:srgbClr val="000000"/>
                </a:solidFill>
                <a:effectLst/>
                <a:latin typeface="Arial" panose="020B0604020202020204" pitchFamily="34" charset="0"/>
              </a:rPr>
              <a:t>Adaptability</a:t>
            </a:r>
            <a:r>
              <a:rPr lang="en-US" sz="1800" b="0" i="0" u="none" strike="noStrike">
                <a:solidFill>
                  <a:srgbClr val="000000"/>
                </a:solidFill>
                <a:effectLst/>
                <a:latin typeface="Arial" panose="020B0604020202020204" pitchFamily="34" charset="0"/>
              </a:rPr>
              <a:t> means a competence of managing transitions and challenges in complex  sustainability situations and make decisions related  to the future in the face of uncertainty, ambiguity  and risk. </a:t>
            </a:r>
            <a:endParaRPr lang="en-US" sz="1800" b="0">
              <a:effectLst/>
            </a:endParaRPr>
          </a:p>
          <a:p>
            <a:pPr marL="2883" marR="74867" indent="-3759" algn="just" rtl="0">
              <a:spcBef>
                <a:spcPts val="2452"/>
              </a:spcBef>
              <a:spcAft>
                <a:spcPts val="0"/>
              </a:spcAft>
            </a:pPr>
            <a:r>
              <a:rPr lang="en-US" sz="1800" b="0" i="0" u="none" strike="noStrike">
                <a:solidFill>
                  <a:srgbClr val="000000"/>
                </a:solidFill>
                <a:effectLst/>
                <a:latin typeface="Arial" panose="020B0604020202020204" pitchFamily="34" charset="0"/>
              </a:rPr>
              <a:t>&gt;</a:t>
            </a:r>
            <a:r>
              <a:rPr lang="en-US" sz="1800" b="0" i="1" u="none" strike="noStrike">
                <a:solidFill>
                  <a:srgbClr val="000000"/>
                </a:solidFill>
                <a:effectLst/>
                <a:latin typeface="Arial" panose="020B0604020202020204" pitchFamily="34" charset="0"/>
              </a:rPr>
              <a:t>Exploratory thinking </a:t>
            </a:r>
            <a:r>
              <a:rPr lang="en-US" sz="1800" b="0" i="0" u="none" strike="noStrike">
                <a:solidFill>
                  <a:srgbClr val="000000"/>
                </a:solidFill>
                <a:effectLst/>
                <a:latin typeface="Arial" panose="020B0604020202020204" pitchFamily="34" charset="0"/>
              </a:rPr>
              <a:t>means adopting a relational way of thinking by exploring  and linking different disciplines, using creativity and  experimentation with novel ideas or methods. </a:t>
            </a:r>
            <a:endParaRPr lang="en-US" sz="1800" b="0">
              <a:effectLst/>
            </a:endParaRPr>
          </a:p>
          <a:p>
            <a:br>
              <a:rPr lang="en-US"/>
            </a:br>
            <a:endParaRPr lang="fi-FI"/>
          </a:p>
        </p:txBody>
      </p:sp>
      <p:sp>
        <p:nvSpPr>
          <p:cNvPr id="4" name="Slide Number Placeholder 3"/>
          <p:cNvSpPr>
            <a:spLocks noGrp="1"/>
          </p:cNvSpPr>
          <p:nvPr>
            <p:ph type="sldNum" sz="quarter" idx="5"/>
          </p:nvPr>
        </p:nvSpPr>
        <p:spPr/>
        <p:txBody>
          <a:bodyPr/>
          <a:lstStyle/>
          <a:p>
            <a:fld id="{3A7CE231-90B4-41C6-A926-C27AC9C5BD99}" type="slidenum">
              <a:rPr lang="fi-FI" smtClean="0"/>
              <a:t>5</a:t>
            </a:fld>
            <a:endParaRPr lang="fi-FI"/>
          </a:p>
        </p:txBody>
      </p:sp>
    </p:spTree>
    <p:extLst>
      <p:ext uri="{BB962C8B-B14F-4D97-AF65-F5344CB8AC3E}">
        <p14:creationId xmlns:p14="http://schemas.microsoft.com/office/powerpoint/2010/main" val="3648331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3" marR="74625" lvl="0" indent="-3759" algn="l" defTabSz="914400" rtl="0" eaLnBrk="1" fontAlgn="auto" latinLnBrk="0" hangingPunct="1">
              <a:lnSpc>
                <a:spcPct val="100000"/>
              </a:lnSpc>
              <a:spcBef>
                <a:spcPts val="2452"/>
              </a:spcBef>
              <a:spcAft>
                <a:spcPts val="0"/>
              </a:spcAft>
              <a:buClrTx/>
              <a:buSzTx/>
              <a:buFontTx/>
              <a:buNone/>
              <a:tabLst/>
              <a:defRPr/>
            </a:pPr>
            <a:r>
              <a:rPr lang="en-US" sz="1800" b="0" i="0" u="none" strike="noStrike">
                <a:solidFill>
                  <a:srgbClr val="000000"/>
                </a:solidFill>
                <a:effectLst/>
                <a:latin typeface="Arial" panose="020B0604020202020204" pitchFamily="34" charset="0"/>
              </a:rPr>
              <a:t>Acting for sustainability encourages learners to take action at individual and collective level to shape  sustainable futures, to the extent possible. It also  invites learners to demand action from those re </a:t>
            </a:r>
          </a:p>
          <a:p>
            <a:pPr marL="2883" marR="74625" lvl="0" indent="-3759" algn="l" defTabSz="914400" rtl="0" eaLnBrk="1" fontAlgn="auto" latinLnBrk="0" hangingPunct="1">
              <a:lnSpc>
                <a:spcPct val="100000"/>
              </a:lnSpc>
              <a:spcBef>
                <a:spcPts val="2452"/>
              </a:spcBef>
              <a:spcAft>
                <a:spcPts val="0"/>
              </a:spcAft>
              <a:buClrTx/>
              <a:buSzTx/>
              <a:buFontTx/>
              <a:buNone/>
              <a:tabLst/>
              <a:defRPr/>
            </a:pPr>
            <a:r>
              <a:rPr lang="en-US" sz="1800" b="0" i="0" u="none" strike="noStrike">
                <a:solidFill>
                  <a:srgbClr val="000000"/>
                </a:solidFill>
                <a:effectLst/>
                <a:latin typeface="Arial" panose="020B0604020202020204" pitchFamily="34" charset="0"/>
              </a:rPr>
              <a:t>sponsible to make change happen. </a:t>
            </a:r>
          </a:p>
          <a:p>
            <a:pPr marL="2883" marR="74625" lvl="0" indent="-3759" algn="l" defTabSz="914400" rtl="0" eaLnBrk="1" fontAlgn="auto" latinLnBrk="0" hangingPunct="1">
              <a:lnSpc>
                <a:spcPct val="100000"/>
              </a:lnSpc>
              <a:spcBef>
                <a:spcPts val="2452"/>
              </a:spcBef>
              <a:spcAft>
                <a:spcPts val="0"/>
              </a:spcAft>
              <a:buClrTx/>
              <a:buSzTx/>
              <a:buFontTx/>
              <a:buNone/>
              <a:tabLst/>
              <a:defRPr/>
            </a:pPr>
            <a:endParaRPr lang="en-US" sz="1800" b="0" i="0" u="none" strike="noStrike">
              <a:solidFill>
                <a:srgbClr val="000000"/>
              </a:solidFill>
              <a:effectLst/>
              <a:latin typeface="Arial" panose="020B0604020202020204" pitchFamily="34" charset="0"/>
            </a:endParaRPr>
          </a:p>
          <a:p>
            <a:pPr marL="2883" marR="74625" lvl="0" indent="-3759" algn="l" defTabSz="914400" rtl="0" eaLnBrk="1" fontAlgn="auto" latinLnBrk="0" hangingPunct="1">
              <a:lnSpc>
                <a:spcPct val="100000"/>
              </a:lnSpc>
              <a:spcBef>
                <a:spcPts val="2452"/>
              </a:spcBef>
              <a:spcAft>
                <a:spcPts val="0"/>
              </a:spcAft>
              <a:buClrTx/>
              <a:buSzTx/>
              <a:buFontTx/>
              <a:buNone/>
              <a:tabLst/>
              <a:defRPr/>
            </a:pPr>
            <a:r>
              <a:rPr lang="en-US" sz="1800" b="0" i="0" u="none" strike="noStrike">
                <a:solidFill>
                  <a:srgbClr val="000000"/>
                </a:solidFill>
                <a:effectLst/>
                <a:latin typeface="Arial" panose="020B0604020202020204" pitchFamily="34" charset="0"/>
              </a:rPr>
              <a:t>&gt;</a:t>
            </a:r>
            <a:r>
              <a:rPr lang="en-US" sz="1800" b="0" i="1" u="none" strike="noStrike">
                <a:solidFill>
                  <a:srgbClr val="000000"/>
                </a:solidFill>
                <a:effectLst/>
                <a:latin typeface="Arial" panose="020B0604020202020204" pitchFamily="34" charset="0"/>
              </a:rPr>
              <a:t>Political agency </a:t>
            </a:r>
            <a:r>
              <a:rPr lang="en-US" sz="1800" b="0" i="0" u="none" strike="noStrike">
                <a:solidFill>
                  <a:srgbClr val="000000"/>
                </a:solidFill>
                <a:effectLst/>
                <a:latin typeface="Arial" panose="020B0604020202020204" pitchFamily="34" charset="0"/>
              </a:rPr>
              <a:t>covers competences of navigating the political system, identifying political  responsibility and accountability for unsustainable </a:t>
            </a:r>
            <a:r>
              <a:rPr lang="en-US" sz="1800" b="0" i="0" u="none" strike="noStrike" err="1">
                <a:solidFill>
                  <a:srgbClr val="000000"/>
                </a:solidFill>
                <a:effectLst/>
                <a:latin typeface="Arial" panose="020B0604020202020204" pitchFamily="34" charset="0"/>
              </a:rPr>
              <a:t>behaviour</a:t>
            </a:r>
            <a:r>
              <a:rPr lang="en-US" sz="1800" b="0" i="0" u="none" strike="noStrike">
                <a:solidFill>
                  <a:srgbClr val="000000"/>
                </a:solidFill>
                <a:effectLst/>
                <a:latin typeface="Arial" panose="020B0604020202020204" pitchFamily="34" charset="0"/>
              </a:rPr>
              <a:t>, and demand effective policies for sustainability. </a:t>
            </a:r>
            <a:endParaRPr lang="en-US" sz="1800" b="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&gt;</a:t>
            </a:r>
            <a:r>
              <a:rPr lang="en-US" sz="1200" b="0" i="1" u="none" strike="noStrike">
                <a:solidFill>
                  <a:srgbClr val="000000"/>
                </a:solidFill>
                <a:effectLst/>
                <a:latin typeface="Arial" panose="020B0604020202020204" pitchFamily="34" charset="0"/>
              </a:rPr>
              <a:t>Collective action </a:t>
            </a:r>
            <a:r>
              <a:rPr lang="en-US" sz="1200" b="0" i="0" u="none" strike="noStrike">
                <a:solidFill>
                  <a:srgbClr val="000000"/>
                </a:solidFill>
                <a:effectLst/>
                <a:latin typeface="Arial" panose="020B0604020202020204" pitchFamily="34" charset="0"/>
              </a:rPr>
              <a:t>means simply a competence to act for change in collaboration with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Arial" panose="020B0604020202020204" pitchFamily="34" charset="0"/>
              </a:rPr>
              <a:t>&gt;</a:t>
            </a:r>
            <a:r>
              <a:rPr lang="en-US" sz="1200" b="0" i="1" u="none" strike="noStrike">
                <a:solidFill>
                  <a:srgbClr val="000000"/>
                </a:solidFill>
                <a:effectLst/>
                <a:latin typeface="Arial" panose="020B0604020202020204" pitchFamily="34" charset="0"/>
              </a:rPr>
              <a:t>Individual initiative </a:t>
            </a:r>
            <a:r>
              <a:rPr lang="en-US" sz="1200" b="0" i="0" u="none" strike="noStrike">
                <a:solidFill>
                  <a:srgbClr val="000000"/>
                </a:solidFill>
                <a:effectLst/>
                <a:latin typeface="Arial" panose="020B0604020202020204" pitchFamily="34" charset="0"/>
              </a:rPr>
              <a:t>refers to competences of identifying own personal potential for sustainability and to actively contribute to improving prospects for the community and the planet. </a:t>
            </a:r>
            <a:endParaRPr lang="en-US" sz="1800" b="0">
              <a:effectLst/>
            </a:endParaRPr>
          </a:p>
          <a:p>
            <a:br>
              <a:rPr lang="en-US"/>
            </a:br>
            <a:endParaRPr lang="fi-FI"/>
          </a:p>
        </p:txBody>
      </p:sp>
      <p:sp>
        <p:nvSpPr>
          <p:cNvPr id="4" name="Slide Number Placeholder 3"/>
          <p:cNvSpPr>
            <a:spLocks noGrp="1"/>
          </p:cNvSpPr>
          <p:nvPr>
            <p:ph type="sldNum" sz="quarter" idx="5"/>
          </p:nvPr>
        </p:nvSpPr>
        <p:spPr/>
        <p:txBody>
          <a:bodyPr/>
          <a:lstStyle/>
          <a:p>
            <a:fld id="{3A7CE231-90B4-41C6-A926-C27AC9C5BD99}" type="slidenum">
              <a:rPr lang="fi-FI" smtClean="0"/>
              <a:t>6</a:t>
            </a:fld>
            <a:endParaRPr lang="fi-FI"/>
          </a:p>
        </p:txBody>
      </p:sp>
    </p:spTree>
    <p:extLst>
      <p:ext uri="{BB962C8B-B14F-4D97-AF65-F5344CB8AC3E}">
        <p14:creationId xmlns:p14="http://schemas.microsoft.com/office/powerpoint/2010/main" val="71060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63EE7AE8-99BE-43B0-8F69-EF9B1F75F236}"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534679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350484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003082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91162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2475661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747009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85989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Tw Cen MT" panose="020B0602020104020603" pitchFamily="34" charset="0"/>
              </a:defRPr>
            </a:lvl1pPr>
            <a:lvl2pPr marL="0" indent="0">
              <a:spcBef>
                <a:spcPts val="1200"/>
              </a:spcBef>
              <a:buFontTx/>
              <a:buNone/>
              <a:defRPr b="1">
                <a:solidFill>
                  <a:schemeClr val="accent2"/>
                </a:solidFill>
                <a:latin typeface="Tw Cen MT" panose="020B06020201040206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83599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Tw Cen MT" panose="020B0602020104020603" pitchFamily="34" charset="0"/>
              </a:defRPr>
            </a:lvl1pPr>
            <a:lvl2pPr marL="0" indent="0">
              <a:spcBef>
                <a:spcPts val="1200"/>
              </a:spcBef>
              <a:buFontTx/>
              <a:buNone/>
              <a:defRPr>
                <a:solidFill>
                  <a:schemeClr val="accent2"/>
                </a:solidFill>
                <a:latin typeface="Tw Cen MT" panose="020B06020201040206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03491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spTree>
    <p:extLst>
      <p:ext uri="{BB962C8B-B14F-4D97-AF65-F5344CB8AC3E}">
        <p14:creationId xmlns:p14="http://schemas.microsoft.com/office/powerpoint/2010/main" val="3849251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63EE7AE8-99BE-43B0-8F69-EF9B1F75F236}" type="slidenum">
              <a:rPr lang="fi-FI" smtClean="0"/>
              <a:t>‹#›</a:t>
            </a:fld>
            <a:endParaRPr lang="fi-FI"/>
          </a:p>
        </p:txBody>
      </p:sp>
    </p:spTree>
    <p:extLst>
      <p:ext uri="{BB962C8B-B14F-4D97-AF65-F5344CB8AC3E}">
        <p14:creationId xmlns:p14="http://schemas.microsoft.com/office/powerpoint/2010/main" val="3346426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63EE7AE8-99BE-43B0-8F69-EF9B1F75F236}"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419468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Tw Cen MT" panose="020B06020201040206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891649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118050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03393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2626709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64375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Tree>
    <p:extLst>
      <p:ext uri="{BB962C8B-B14F-4D97-AF65-F5344CB8AC3E}">
        <p14:creationId xmlns:p14="http://schemas.microsoft.com/office/powerpoint/2010/main" val="221675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44338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spTree>
    <p:extLst>
      <p:ext uri="{BB962C8B-B14F-4D97-AF65-F5344CB8AC3E}">
        <p14:creationId xmlns:p14="http://schemas.microsoft.com/office/powerpoint/2010/main" val="3559585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spTree>
    <p:extLst>
      <p:ext uri="{BB962C8B-B14F-4D97-AF65-F5344CB8AC3E}">
        <p14:creationId xmlns:p14="http://schemas.microsoft.com/office/powerpoint/2010/main" val="2944686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p>
        </p:txBody>
      </p:sp>
    </p:spTree>
    <p:extLst>
      <p:ext uri="{BB962C8B-B14F-4D97-AF65-F5344CB8AC3E}">
        <p14:creationId xmlns:p14="http://schemas.microsoft.com/office/powerpoint/2010/main" val="2338407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63EE7AE8-99BE-43B0-8F69-EF9B1F75F236}"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3163513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40975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252115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648393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63EE7AE8-99BE-43B0-8F69-EF9B1F75F236}"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3283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63EE7AE8-99BE-43B0-8F69-EF9B1F75F236}"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05601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63EE7AE8-99BE-43B0-8F69-EF9B1F75F236}"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15369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2495C2D-86D6-441D-9E7F-18C4A6C3DD0D}" type="datetimeFigureOut">
              <a:rPr lang="fi-FI" smtClean="0"/>
              <a:t>10.5.2022</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63EE7AE8-99BE-43B0-8F69-EF9B1F75F236}"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45883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lvl1pPr algn="l">
              <a:defRPr/>
            </a:lvl1pPr>
          </a:lstStyle>
          <a:p>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EE7AE8-99BE-43B0-8F69-EF9B1F75F236}"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195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590626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EE7AE8-99BE-43B0-8F69-EF9B1F75F236}"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8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63EE7AE8-99BE-43B0-8F69-EF9B1F75F236}"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646512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22495C2D-86D6-441D-9E7F-18C4A6C3DD0D}" type="datetimeFigureOut">
              <a:rPr lang="fi-FI" smtClean="0"/>
              <a:t>10.5.2022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117623715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22495C2D-86D6-441D-9E7F-18C4A6C3DD0D}" type="datetimeFigureOut">
              <a:rPr lang="fi-FI" smtClean="0"/>
              <a:t>10.5.2022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104008634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22495C2D-86D6-441D-9E7F-18C4A6C3DD0D}" type="datetimeFigureOut">
              <a:rPr lang="fi-FI" smtClean="0"/>
              <a:t>10.5.2022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696162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95C2D-86D6-441D-9E7F-18C4A6C3DD0D}" type="datetimeFigureOut">
              <a:rPr lang="fi-FI" smtClean="0"/>
              <a:t>10.5.2022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3605209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2495C2D-86D6-441D-9E7F-18C4A6C3DD0D}" type="datetimeFigureOut">
              <a:rPr lang="fi-FI" smtClean="0"/>
              <a:t>10.5.2022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262593031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22495C2D-86D6-441D-9E7F-18C4A6C3DD0D}" type="datetimeFigureOut">
              <a:rPr lang="fi-FI" smtClean="0"/>
              <a:t>10.5.2022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3EE7AE8-99BE-43B0-8F69-EF9B1F75F236}"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051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1142752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EE7AE8-99BE-43B0-8F69-EF9B1F75F236}" type="slidenum">
              <a:rPr lang="fi-FI" smtClean="0"/>
              <a:t>‹#›</a:t>
            </a:fld>
            <a:endParaRPr lang="fi-FI"/>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379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DE5B5F-0E78-47FD-9BF3-DA2650F3B6D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DA1D1E4-CDE8-46BE-AF90-80259B002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B89B6CBE-6D48-4013-AEB3-8A60968DFCAB}"/>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6BD932C5-5607-4E22-887A-A9A89498B11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9F96380-4072-4F36-A39F-7CB4B6006BD3}"/>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3007227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216C2F-98FD-4817-8F09-DC331DB6149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4A35CF6-9708-4979-AC1B-BF6124CDAD8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8875E1D-44AB-404D-89C4-3C53C2FAF7F7}"/>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AA0F186C-C237-489C-A64E-CCC57AED7B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07591F7-6702-407A-845B-81196846E14E}"/>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24777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63EE7AE8-99BE-43B0-8F69-EF9B1F75F236}" type="slidenum">
              <a:rPr lang="fi-FI" smtClean="0"/>
              <a:t>‹#›</a:t>
            </a:fld>
            <a:endParaRPr lang="fi-FI"/>
          </a:p>
        </p:txBody>
      </p:sp>
    </p:spTree>
    <p:extLst>
      <p:ext uri="{BB962C8B-B14F-4D97-AF65-F5344CB8AC3E}">
        <p14:creationId xmlns:p14="http://schemas.microsoft.com/office/powerpoint/2010/main" val="519934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9CBCB-7F71-4495-83D6-1708A77594C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F1E7021-95D6-48ED-9383-5AE54E958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7F2764F8-E0B6-4719-A959-07D7DD28D8A4}"/>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B9F2B9F7-3A1F-44C8-B2A2-09DCF78FD3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7E36895-00A9-4761-AD99-1C695FE23AA3}"/>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3372762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B480D-F735-4926-B362-1F14B77083C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1DECBDF-CE35-45C6-BC64-E1814C3BAF9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DA59000-8EFC-41C6-871B-E354D0F0B3B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42E5AD9-7CD0-4B1B-9DE3-609E7D84978A}"/>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6" name="Alatunnisteen paikkamerkki 5">
            <a:extLst>
              <a:ext uri="{FF2B5EF4-FFF2-40B4-BE49-F238E27FC236}">
                <a16:creationId xmlns:a16="http://schemas.microsoft.com/office/drawing/2014/main" id="{0B6BBDD0-6BF1-4CE1-BB9F-2DFDF7451B1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BDA82E-8F30-4C48-BB5A-0689F819E0D2}"/>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2670552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2AFCC3-AC32-419C-B8A0-979995EB74B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44ACFAF-FD7A-4FCB-A3A1-53547469F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78C6E45-F1ED-4BE1-872A-78DAF8CAD65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A30F1FC-5E85-42CD-A2DC-C853C4F56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37F7972-F347-4752-BC22-8C02DB3ECC8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DDFAA09-DB41-4F78-A773-6D4B9A62CEFB}"/>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8" name="Alatunnisteen paikkamerkki 7">
            <a:extLst>
              <a:ext uri="{FF2B5EF4-FFF2-40B4-BE49-F238E27FC236}">
                <a16:creationId xmlns:a16="http://schemas.microsoft.com/office/drawing/2014/main" id="{16D09D7D-9FBF-48A2-8E63-F56A4326244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7006365-1E4E-4D06-B0A6-2E1E82488471}"/>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670401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C66879-4910-42B6-A1FE-C054C72104D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A137FF6-6EC5-41C6-9726-D3071245597D}"/>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4" name="Alatunnisteen paikkamerkki 3">
            <a:extLst>
              <a:ext uri="{FF2B5EF4-FFF2-40B4-BE49-F238E27FC236}">
                <a16:creationId xmlns:a16="http://schemas.microsoft.com/office/drawing/2014/main" id="{640A8605-B27A-44E3-B297-BAB5C8BAD08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C5D84EB-6619-45F4-909A-DD5893D5FA0C}"/>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880427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C1269FD-E3D6-4625-9C62-C5B57BFFB8D8}"/>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3" name="Alatunnisteen paikkamerkki 2">
            <a:extLst>
              <a:ext uri="{FF2B5EF4-FFF2-40B4-BE49-F238E27FC236}">
                <a16:creationId xmlns:a16="http://schemas.microsoft.com/office/drawing/2014/main" id="{3E9CE07A-367A-4606-82A5-C3D7DB81811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FB9ED6B-C5D0-4145-A64E-B9F7EF08FC83}"/>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3573376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3B4359-7D52-47EB-A285-40725B2FACF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2220CD5-058C-42F4-8081-C816CF8BC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6A49DE-8B49-4FE2-87E5-3C4B0A256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F373B55-6E96-4CC8-A6ED-C070B229D137}"/>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6" name="Alatunnisteen paikkamerkki 5">
            <a:extLst>
              <a:ext uri="{FF2B5EF4-FFF2-40B4-BE49-F238E27FC236}">
                <a16:creationId xmlns:a16="http://schemas.microsoft.com/office/drawing/2014/main" id="{5D1626B7-6A3B-4080-B0DA-1457F0D9C0E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647D268-9BAF-4890-824F-C94808265775}"/>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988621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0CAEA-6A26-4F1D-83D2-526A2EF0F14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799C06-A861-4009-A281-37D73119B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441D5A5-09DC-4C20-9442-B95AC7A11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936D572-34D9-4A57-AA00-AD792484C3FA}"/>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6" name="Alatunnisteen paikkamerkki 5">
            <a:extLst>
              <a:ext uri="{FF2B5EF4-FFF2-40B4-BE49-F238E27FC236}">
                <a16:creationId xmlns:a16="http://schemas.microsoft.com/office/drawing/2014/main" id="{B4141388-FC88-4994-8C2B-B94F694FE67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B2F933B-AC7B-4377-A592-63E582D27BA0}"/>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3929870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D720CB-88D6-4178-854E-F08E4AE76C8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7081428-7808-469A-A030-2B8D86881A6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7CAA54E-C25C-4C74-BF6B-EAD8D4829BDF}"/>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EBF5D03B-1E8A-4F0E-861F-5F976CB0DB3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2BD62BE-B714-4FBA-861F-D76D3E73E057}"/>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1653960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BC5E580-8956-47CF-BCA0-07CD457CCBF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266AD6F-18B9-496F-A5FE-78D1FF4293B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A4DEE86-DB6A-43AE-9691-CC8564C94883}"/>
              </a:ext>
            </a:extLst>
          </p:cNvPr>
          <p:cNvSpPr>
            <a:spLocks noGrp="1"/>
          </p:cNvSpPr>
          <p:nvPr>
            <p:ph type="dt" sz="half" idx="10"/>
          </p:nvPr>
        </p:nvSpPr>
        <p:spPr/>
        <p:txBody>
          <a:bodyPr/>
          <a:lstStyle/>
          <a:p>
            <a:fld id="{53783F01-3C04-4FFC-9C3B-35D69B9032AD}" type="datetimeFigureOut">
              <a:rPr lang="fi-FI" smtClean="0"/>
              <a:t>10.5.2022</a:t>
            </a:fld>
            <a:endParaRPr lang="fi-FI"/>
          </a:p>
        </p:txBody>
      </p:sp>
      <p:sp>
        <p:nvSpPr>
          <p:cNvPr id="5" name="Alatunnisteen paikkamerkki 4">
            <a:extLst>
              <a:ext uri="{FF2B5EF4-FFF2-40B4-BE49-F238E27FC236}">
                <a16:creationId xmlns:a16="http://schemas.microsoft.com/office/drawing/2014/main" id="{FA383E94-3AA4-44FD-B64F-61F3C5E6A1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A1AB05C-231A-4079-9A44-FE3150897C01}"/>
              </a:ext>
            </a:extLst>
          </p:cNvPr>
          <p:cNvSpPr>
            <a:spLocks noGrp="1"/>
          </p:cNvSpPr>
          <p:nvPr>
            <p:ph type="sldNum" sz="quarter" idx="12"/>
          </p:nvPr>
        </p:nvSpPr>
        <p:spPr/>
        <p:txBody>
          <a:bodyPr/>
          <a:lstStyle/>
          <a:p>
            <a:fld id="{0F9571F5-AA3D-4ABE-BDFE-5AB2421546B3}" type="slidenum">
              <a:rPr lang="fi-FI" smtClean="0"/>
              <a:t>‹#›</a:t>
            </a:fld>
            <a:endParaRPr lang="fi-FI"/>
          </a:p>
        </p:txBody>
      </p:sp>
    </p:spTree>
    <p:extLst>
      <p:ext uri="{BB962C8B-B14F-4D97-AF65-F5344CB8AC3E}">
        <p14:creationId xmlns:p14="http://schemas.microsoft.com/office/powerpoint/2010/main" val="155021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63EE7AE8-99BE-43B0-8F69-EF9B1F75F236}"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61240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1825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863819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22495C2D-86D6-441D-9E7F-18C4A6C3DD0D}" type="datetimeFigureOut">
              <a:rPr lang="fi-FI" smtClean="0"/>
              <a:t>10.5.2022</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63EE7AE8-99BE-43B0-8F69-EF9B1F75F236}"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382047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Tw Cen MT" panose="020B0602020104020603" pitchFamily="34" charset="0"/>
              </a:defRPr>
            </a:lvl1pPr>
          </a:lstStyle>
          <a:p>
            <a:fld id="{22495C2D-86D6-441D-9E7F-18C4A6C3DD0D}" type="datetimeFigureOut">
              <a:rPr lang="fi-FI" smtClean="0"/>
              <a:pPr/>
              <a:t>10.5.2022</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Tw Cen MT" panose="020B0602020104020603" pitchFamily="34" charset="0"/>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Tw Cen MT" panose="020B0602020104020603" pitchFamily="34" charset="0"/>
              </a:defRPr>
            </a:lvl1pPr>
          </a:lstStyle>
          <a:p>
            <a:fld id="{63EE7AE8-99BE-43B0-8F69-EF9B1F75F236}" type="slidenum">
              <a:rPr lang="fi-FI" smtClean="0"/>
              <a:pPr/>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a:solidFill>
                  <a:schemeClr val="bg1"/>
                </a:solidFill>
                <a:latin typeface="+mn-lt"/>
              </a:rPr>
              <a:t>©grow. for</a:t>
            </a:r>
            <a:r>
              <a:rPr lang="fi-FI" sz="200" baseline="0">
                <a:solidFill>
                  <a:schemeClr val="bg1"/>
                </a:solidFill>
                <a:latin typeface="+mn-lt"/>
              </a:rPr>
              <a:t> jyo</a:t>
            </a:r>
            <a:endParaRPr lang="en-GB" sz="20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0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Tw Cen MT" panose="020B0602020104020603" pitchFamily="34" charset="0"/>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495C2D-86D6-441D-9E7F-18C4A6C3DD0D}" type="datetimeFigureOut">
              <a:rPr lang="fi-FI" smtClean="0"/>
              <a:t>10.5.2022</a:t>
            </a:fld>
            <a:endParaRPr lang="fi-FI"/>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i-FI"/>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EE7AE8-99BE-43B0-8F69-EF9B1F75F236}" type="slidenum">
              <a:rPr lang="fi-FI" smtClean="0"/>
              <a:t>‹#›</a:t>
            </a:fld>
            <a:endParaRPr lang="fi-FI"/>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388412"/>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5AEA822-3CA1-414C-8E66-A9E4136B5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CA7102B2-BCA6-4E6D-943E-79D4B982D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6AC9F65-2AE9-47B2-B6A8-6809687D0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53783F01-3C04-4FFC-9C3B-35D69B9032AD}" type="datetimeFigureOut">
              <a:rPr lang="fi-FI" smtClean="0"/>
              <a:pPr/>
              <a:t>10.5.2022</a:t>
            </a:fld>
            <a:endParaRPr lang="fi-FI"/>
          </a:p>
        </p:txBody>
      </p:sp>
      <p:sp>
        <p:nvSpPr>
          <p:cNvPr id="5" name="Alatunnisteen paikkamerkki 4">
            <a:extLst>
              <a:ext uri="{FF2B5EF4-FFF2-40B4-BE49-F238E27FC236}">
                <a16:creationId xmlns:a16="http://schemas.microsoft.com/office/drawing/2014/main" id="{01072FD2-D047-4FF6-A2C3-8D79E4316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fi-FI"/>
          </a:p>
        </p:txBody>
      </p:sp>
      <p:sp>
        <p:nvSpPr>
          <p:cNvPr id="6" name="Dian numeron paikkamerkki 5">
            <a:extLst>
              <a:ext uri="{FF2B5EF4-FFF2-40B4-BE49-F238E27FC236}">
                <a16:creationId xmlns:a16="http://schemas.microsoft.com/office/drawing/2014/main" id="{73FC7F29-C587-41D3-987F-305B5B420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panose="020B0602020104020603" pitchFamily="34" charset="0"/>
              </a:defRPr>
            </a:lvl1pPr>
          </a:lstStyle>
          <a:p>
            <a:fld id="{0F9571F5-AA3D-4ABE-BDFE-5AB2421546B3}" type="slidenum">
              <a:rPr lang="fi-FI" smtClean="0"/>
              <a:pPr/>
              <a:t>‹#›</a:t>
            </a:fld>
            <a:endParaRPr lang="fi-FI"/>
          </a:p>
        </p:txBody>
      </p:sp>
    </p:spTree>
    <p:extLst>
      <p:ext uri="{BB962C8B-B14F-4D97-AF65-F5344CB8AC3E}">
        <p14:creationId xmlns:p14="http://schemas.microsoft.com/office/powerpoint/2010/main" val="302180492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c.europa.eu/jrc/en/greencomp"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hyperlink" Target="https://ec.europa.eu/jrc/en/greencomp/greencomp-conceptual-reference-mode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8" name="Ryhmä 467">
            <a:extLst>
              <a:ext uri="{FF2B5EF4-FFF2-40B4-BE49-F238E27FC236}">
                <a16:creationId xmlns:a16="http://schemas.microsoft.com/office/drawing/2014/main" id="{64EF2E6D-B12C-49E4-B0C1-A9B5246481E1}"/>
              </a:ext>
            </a:extLst>
          </p:cNvPr>
          <p:cNvGrpSpPr/>
          <p:nvPr/>
        </p:nvGrpSpPr>
        <p:grpSpPr>
          <a:xfrm rot="19543955">
            <a:off x="11042234" y="4545312"/>
            <a:ext cx="696985" cy="1096744"/>
            <a:chOff x="5952315" y="4513878"/>
            <a:chExt cx="1076348" cy="2073726"/>
          </a:xfrm>
        </p:grpSpPr>
        <p:cxnSp>
          <p:nvCxnSpPr>
            <p:cNvPr id="469" name="Suora yhdysviiva 468">
              <a:extLst>
                <a:ext uri="{FF2B5EF4-FFF2-40B4-BE49-F238E27FC236}">
                  <a16:creationId xmlns:a16="http://schemas.microsoft.com/office/drawing/2014/main" id="{CB060AAC-9733-4392-BA06-B7A245B230C7}"/>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0" name="Suora yhdysviiva 469">
              <a:extLst>
                <a:ext uri="{FF2B5EF4-FFF2-40B4-BE49-F238E27FC236}">
                  <a16:creationId xmlns:a16="http://schemas.microsoft.com/office/drawing/2014/main" id="{2E2BECA0-356E-4EE3-84BA-A4296A6E5837}"/>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2" name="Suora yhdysviiva 471">
              <a:extLst>
                <a:ext uri="{FF2B5EF4-FFF2-40B4-BE49-F238E27FC236}">
                  <a16:creationId xmlns:a16="http://schemas.microsoft.com/office/drawing/2014/main" id="{581C42A6-0C22-4190-A495-864D487DA984}"/>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3" name="Suora yhdysviiva 472">
              <a:extLst>
                <a:ext uri="{FF2B5EF4-FFF2-40B4-BE49-F238E27FC236}">
                  <a16:creationId xmlns:a16="http://schemas.microsoft.com/office/drawing/2014/main" id="{B102334F-01CE-44EC-B154-A553697FFAD7}"/>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31" name="Ryhmä 330">
            <a:extLst>
              <a:ext uri="{FF2B5EF4-FFF2-40B4-BE49-F238E27FC236}">
                <a16:creationId xmlns:a16="http://schemas.microsoft.com/office/drawing/2014/main" id="{CA11B0B2-79E3-4A45-B7DC-522769C1A9CF}"/>
              </a:ext>
            </a:extLst>
          </p:cNvPr>
          <p:cNvGrpSpPr/>
          <p:nvPr/>
        </p:nvGrpSpPr>
        <p:grpSpPr>
          <a:xfrm rot="20553415">
            <a:off x="10600413" y="4436577"/>
            <a:ext cx="1327801" cy="2073726"/>
            <a:chOff x="5700862" y="4513878"/>
            <a:chExt cx="1327801" cy="2073726"/>
          </a:xfrm>
        </p:grpSpPr>
        <p:cxnSp>
          <p:nvCxnSpPr>
            <p:cNvPr id="332" name="Suora yhdysviiva 331">
              <a:extLst>
                <a:ext uri="{FF2B5EF4-FFF2-40B4-BE49-F238E27FC236}">
                  <a16:creationId xmlns:a16="http://schemas.microsoft.com/office/drawing/2014/main" id="{AC4CF411-632C-4F13-BE58-E8FEE246FB33}"/>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3" name="Suora yhdysviiva 332">
              <a:extLst>
                <a:ext uri="{FF2B5EF4-FFF2-40B4-BE49-F238E27FC236}">
                  <a16:creationId xmlns:a16="http://schemas.microsoft.com/office/drawing/2014/main" id="{ABF304BF-AEF0-4FDF-9B5A-139880A6D507}"/>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4" name="Suora yhdysviiva 333">
              <a:extLst>
                <a:ext uri="{FF2B5EF4-FFF2-40B4-BE49-F238E27FC236}">
                  <a16:creationId xmlns:a16="http://schemas.microsoft.com/office/drawing/2014/main" id="{4A469C3F-E9A7-4D5E-A10E-7A90182EFF2C}"/>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5" name="Suora yhdysviiva 334">
              <a:extLst>
                <a:ext uri="{FF2B5EF4-FFF2-40B4-BE49-F238E27FC236}">
                  <a16:creationId xmlns:a16="http://schemas.microsoft.com/office/drawing/2014/main" id="{C81A1F03-DFDE-45DA-A5EB-871E269D9FB5}"/>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6" name="Suora yhdysviiva 335">
              <a:extLst>
                <a:ext uri="{FF2B5EF4-FFF2-40B4-BE49-F238E27FC236}">
                  <a16:creationId xmlns:a16="http://schemas.microsoft.com/office/drawing/2014/main" id="{C112F899-B8A9-4B28-93DB-D99BE7F641D6}"/>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7" name="Suora yhdysviiva 336">
              <a:extLst>
                <a:ext uri="{FF2B5EF4-FFF2-40B4-BE49-F238E27FC236}">
                  <a16:creationId xmlns:a16="http://schemas.microsoft.com/office/drawing/2014/main" id="{C87AF549-7937-4368-BCAB-C0A839FBA2E0}"/>
                </a:ext>
              </a:extLst>
            </p:cNvPr>
            <p:cNvCxnSpPr>
              <a:cxnSpLocks/>
            </p:cNvCxnSpPr>
            <p:nvPr/>
          </p:nvCxnSpPr>
          <p:spPr>
            <a:xfrm flipH="1">
              <a:off x="5700862" y="4513878"/>
              <a:ext cx="1327801" cy="2032843"/>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1" name="Ryhmä 260">
            <a:extLst>
              <a:ext uri="{FF2B5EF4-FFF2-40B4-BE49-F238E27FC236}">
                <a16:creationId xmlns:a16="http://schemas.microsoft.com/office/drawing/2014/main" id="{E2E716BD-711A-4935-8126-4EE8B65EE975}"/>
              </a:ext>
            </a:extLst>
          </p:cNvPr>
          <p:cNvGrpSpPr/>
          <p:nvPr/>
        </p:nvGrpSpPr>
        <p:grpSpPr>
          <a:xfrm>
            <a:off x="8628600" y="4625461"/>
            <a:ext cx="900915" cy="1548080"/>
            <a:chOff x="7248018" y="4288411"/>
            <a:chExt cx="900915" cy="2210911"/>
          </a:xfrm>
        </p:grpSpPr>
        <p:cxnSp>
          <p:nvCxnSpPr>
            <p:cNvPr id="263" name="Suora yhdysviiva 262">
              <a:extLst>
                <a:ext uri="{FF2B5EF4-FFF2-40B4-BE49-F238E27FC236}">
                  <a16:creationId xmlns:a16="http://schemas.microsoft.com/office/drawing/2014/main" id="{FE80C93B-CD6E-4006-90F9-06A5C51A7C6F}"/>
                </a:ext>
              </a:extLst>
            </p:cNvPr>
            <p:cNvCxnSpPr>
              <a:cxnSpLocks/>
              <a:stCxn id="258" idx="3"/>
            </p:cNvCxnSpPr>
            <p:nvPr/>
          </p:nvCxnSpPr>
          <p:spPr>
            <a:xfrm>
              <a:off x="7353082" y="4288411"/>
              <a:ext cx="146387" cy="2092091"/>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4" name="Suora yhdysviiva 263">
              <a:extLst>
                <a:ext uri="{FF2B5EF4-FFF2-40B4-BE49-F238E27FC236}">
                  <a16:creationId xmlns:a16="http://schemas.microsoft.com/office/drawing/2014/main" id="{BB321D4B-3357-4DFB-A820-AD8C10DE866D}"/>
                </a:ext>
              </a:extLst>
            </p:cNvPr>
            <p:cNvCxnSpPr>
              <a:cxnSpLocks/>
              <a:stCxn id="258" idx="3"/>
            </p:cNvCxnSpPr>
            <p:nvPr/>
          </p:nvCxnSpPr>
          <p:spPr>
            <a:xfrm>
              <a:off x="7353082" y="4288411"/>
              <a:ext cx="795851" cy="2168630"/>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5" name="Suora yhdysviiva 264">
              <a:extLst>
                <a:ext uri="{FF2B5EF4-FFF2-40B4-BE49-F238E27FC236}">
                  <a16:creationId xmlns:a16="http://schemas.microsoft.com/office/drawing/2014/main" id="{52F19680-F98D-4DA1-A8AC-3AD50B5F82B5}"/>
                </a:ext>
              </a:extLst>
            </p:cNvPr>
            <p:cNvCxnSpPr>
              <a:cxnSpLocks/>
              <a:stCxn id="258" idx="3"/>
            </p:cNvCxnSpPr>
            <p:nvPr/>
          </p:nvCxnSpPr>
          <p:spPr>
            <a:xfrm>
              <a:off x="7353082" y="4288411"/>
              <a:ext cx="441035" cy="2210911"/>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6" name="Suora yhdysviiva 265">
              <a:extLst>
                <a:ext uri="{FF2B5EF4-FFF2-40B4-BE49-F238E27FC236}">
                  <a16:creationId xmlns:a16="http://schemas.microsoft.com/office/drawing/2014/main" id="{3DF5C299-0AEB-4094-9B6D-F2F23795DB4A}"/>
                </a:ext>
              </a:extLst>
            </p:cNvPr>
            <p:cNvCxnSpPr>
              <a:cxnSpLocks/>
              <a:stCxn id="258" idx="3"/>
            </p:cNvCxnSpPr>
            <p:nvPr/>
          </p:nvCxnSpPr>
          <p:spPr>
            <a:xfrm>
              <a:off x="7353082" y="4288411"/>
              <a:ext cx="635133" cy="2210911"/>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7" name="Suora yhdysviiva 266">
              <a:extLst>
                <a:ext uri="{FF2B5EF4-FFF2-40B4-BE49-F238E27FC236}">
                  <a16:creationId xmlns:a16="http://schemas.microsoft.com/office/drawing/2014/main" id="{D7EBD0E5-2D89-48A4-BECD-4F34B0A8C33E}"/>
                </a:ext>
              </a:extLst>
            </p:cNvPr>
            <p:cNvCxnSpPr>
              <a:cxnSpLocks/>
              <a:stCxn id="258" idx="3"/>
            </p:cNvCxnSpPr>
            <p:nvPr/>
          </p:nvCxnSpPr>
          <p:spPr>
            <a:xfrm flipH="1">
              <a:off x="7248018" y="4288411"/>
              <a:ext cx="105064" cy="2170028"/>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8" name="Ryhmä 267">
            <a:extLst>
              <a:ext uri="{FF2B5EF4-FFF2-40B4-BE49-F238E27FC236}">
                <a16:creationId xmlns:a16="http://schemas.microsoft.com/office/drawing/2014/main" id="{70DB4FF4-7E2E-440A-A22E-D4F2B1F98E4B}"/>
              </a:ext>
            </a:extLst>
          </p:cNvPr>
          <p:cNvGrpSpPr/>
          <p:nvPr/>
        </p:nvGrpSpPr>
        <p:grpSpPr>
          <a:xfrm rot="20016697">
            <a:off x="8230197" y="4463609"/>
            <a:ext cx="751303" cy="1432170"/>
            <a:chOff x="5952315" y="4513878"/>
            <a:chExt cx="1076348" cy="2073726"/>
          </a:xfrm>
        </p:grpSpPr>
        <p:cxnSp>
          <p:nvCxnSpPr>
            <p:cNvPr id="269" name="Suora yhdysviiva 268">
              <a:extLst>
                <a:ext uri="{FF2B5EF4-FFF2-40B4-BE49-F238E27FC236}">
                  <a16:creationId xmlns:a16="http://schemas.microsoft.com/office/drawing/2014/main" id="{A07232EF-B754-41AE-A703-7AC237F17449}"/>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0" name="Suora yhdysviiva 269">
              <a:extLst>
                <a:ext uri="{FF2B5EF4-FFF2-40B4-BE49-F238E27FC236}">
                  <a16:creationId xmlns:a16="http://schemas.microsoft.com/office/drawing/2014/main" id="{2A3039EA-4EF1-4A4B-AE8E-3F36FD65BE2E}"/>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1" name="Suora yhdysviiva 270">
              <a:extLst>
                <a:ext uri="{FF2B5EF4-FFF2-40B4-BE49-F238E27FC236}">
                  <a16:creationId xmlns:a16="http://schemas.microsoft.com/office/drawing/2014/main" id="{3CC11038-DDEE-4E2D-A515-929CE9873EE5}"/>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2" name="Suora yhdysviiva 271">
              <a:extLst>
                <a:ext uri="{FF2B5EF4-FFF2-40B4-BE49-F238E27FC236}">
                  <a16:creationId xmlns:a16="http://schemas.microsoft.com/office/drawing/2014/main" id="{821C0BD8-7CD8-4F1C-8305-03743196DC86}"/>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3" name="Suora yhdysviiva 272">
              <a:extLst>
                <a:ext uri="{FF2B5EF4-FFF2-40B4-BE49-F238E27FC236}">
                  <a16:creationId xmlns:a16="http://schemas.microsoft.com/office/drawing/2014/main" id="{8710AD34-FAAF-4CF5-A73A-85A55AA0BDB8}"/>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61" name="Ryhmä 460">
            <a:extLst>
              <a:ext uri="{FF2B5EF4-FFF2-40B4-BE49-F238E27FC236}">
                <a16:creationId xmlns:a16="http://schemas.microsoft.com/office/drawing/2014/main" id="{D8F18F4C-A1E8-4B10-82C5-F253EE562AB9}"/>
              </a:ext>
            </a:extLst>
          </p:cNvPr>
          <p:cNvGrpSpPr/>
          <p:nvPr/>
        </p:nvGrpSpPr>
        <p:grpSpPr>
          <a:xfrm rot="2139154">
            <a:off x="10959254" y="4823018"/>
            <a:ext cx="1162455" cy="1478591"/>
            <a:chOff x="7328756" y="3954140"/>
            <a:chExt cx="3453982" cy="2348096"/>
          </a:xfrm>
        </p:grpSpPr>
        <p:cxnSp>
          <p:nvCxnSpPr>
            <p:cNvPr id="463" name="Suora yhdysviiva 462">
              <a:extLst>
                <a:ext uri="{FF2B5EF4-FFF2-40B4-BE49-F238E27FC236}">
                  <a16:creationId xmlns:a16="http://schemas.microsoft.com/office/drawing/2014/main" id="{419466C6-EDCC-4D09-8F1F-5EE85249576F}"/>
                </a:ext>
              </a:extLst>
            </p:cNvPr>
            <p:cNvCxnSpPr>
              <a:cxnSpLocks/>
              <a:stCxn id="458" idx="3"/>
            </p:cNvCxnSpPr>
            <p:nvPr/>
          </p:nvCxnSpPr>
          <p:spPr>
            <a:xfrm>
              <a:off x="7328757" y="3954141"/>
              <a:ext cx="2804518" cy="222927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4" name="Suora yhdysviiva 463">
              <a:extLst>
                <a:ext uri="{FF2B5EF4-FFF2-40B4-BE49-F238E27FC236}">
                  <a16:creationId xmlns:a16="http://schemas.microsoft.com/office/drawing/2014/main" id="{8FAF83F2-1D91-422F-A5B7-9B18A14F9F83}"/>
                </a:ext>
              </a:extLst>
            </p:cNvPr>
            <p:cNvCxnSpPr>
              <a:cxnSpLocks/>
              <a:stCxn id="458" idx="3"/>
            </p:cNvCxnSpPr>
            <p:nvPr/>
          </p:nvCxnSpPr>
          <p:spPr>
            <a:xfrm>
              <a:off x="7328757" y="3954140"/>
              <a:ext cx="3453981" cy="230581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5" name="Suora yhdysviiva 464">
              <a:extLst>
                <a:ext uri="{FF2B5EF4-FFF2-40B4-BE49-F238E27FC236}">
                  <a16:creationId xmlns:a16="http://schemas.microsoft.com/office/drawing/2014/main" id="{1D65751A-73E4-4FF9-8C86-AFE2C232AEB8}"/>
                </a:ext>
              </a:extLst>
            </p:cNvPr>
            <p:cNvCxnSpPr>
              <a:cxnSpLocks/>
              <a:stCxn id="458" idx="3"/>
            </p:cNvCxnSpPr>
            <p:nvPr/>
          </p:nvCxnSpPr>
          <p:spPr>
            <a:xfrm>
              <a:off x="7328756" y="3954140"/>
              <a:ext cx="3099165" cy="234809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7" name="Suora yhdysviiva 466">
              <a:extLst>
                <a:ext uri="{FF2B5EF4-FFF2-40B4-BE49-F238E27FC236}">
                  <a16:creationId xmlns:a16="http://schemas.microsoft.com/office/drawing/2014/main" id="{3C46541A-8375-4ADA-9A78-F30462E768E9}"/>
                </a:ext>
              </a:extLst>
            </p:cNvPr>
            <p:cNvCxnSpPr>
              <a:cxnSpLocks/>
              <a:stCxn id="458" idx="3"/>
            </p:cNvCxnSpPr>
            <p:nvPr/>
          </p:nvCxnSpPr>
          <p:spPr>
            <a:xfrm>
              <a:off x="7328758" y="3954140"/>
              <a:ext cx="2553065" cy="230721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1" name="Ryhmä 610">
            <a:extLst>
              <a:ext uri="{FF2B5EF4-FFF2-40B4-BE49-F238E27FC236}">
                <a16:creationId xmlns:a16="http://schemas.microsoft.com/office/drawing/2014/main" id="{7BDF5CBE-95D6-47AA-9D84-79A752C8DAC2}"/>
              </a:ext>
            </a:extLst>
          </p:cNvPr>
          <p:cNvGrpSpPr/>
          <p:nvPr/>
        </p:nvGrpSpPr>
        <p:grpSpPr>
          <a:xfrm rot="1461294">
            <a:off x="10665278" y="4588782"/>
            <a:ext cx="1600077" cy="1978834"/>
            <a:chOff x="7264093" y="4236654"/>
            <a:chExt cx="1814771" cy="2073726"/>
          </a:xfrm>
        </p:grpSpPr>
        <p:cxnSp>
          <p:nvCxnSpPr>
            <p:cNvPr id="612" name="Suora yhdysviiva 611">
              <a:extLst>
                <a:ext uri="{FF2B5EF4-FFF2-40B4-BE49-F238E27FC236}">
                  <a16:creationId xmlns:a16="http://schemas.microsoft.com/office/drawing/2014/main" id="{049A79C2-840B-4A7B-A9C4-B086B0D3F059}"/>
                </a:ext>
              </a:extLst>
            </p:cNvPr>
            <p:cNvCxnSpPr>
              <a:cxnSpLocks/>
            </p:cNvCxnSpPr>
            <p:nvPr/>
          </p:nvCxnSpPr>
          <p:spPr>
            <a:xfrm>
              <a:off x="7264093" y="4236654"/>
              <a:ext cx="1165307"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3" name="Suora yhdysviiva 612">
              <a:extLst>
                <a:ext uri="{FF2B5EF4-FFF2-40B4-BE49-F238E27FC236}">
                  <a16:creationId xmlns:a16="http://schemas.microsoft.com/office/drawing/2014/main" id="{6D001910-193E-44B2-A897-833EF58FBD7C}"/>
                </a:ext>
              </a:extLst>
            </p:cNvPr>
            <p:cNvCxnSpPr>
              <a:cxnSpLocks/>
            </p:cNvCxnSpPr>
            <p:nvPr/>
          </p:nvCxnSpPr>
          <p:spPr>
            <a:xfrm>
              <a:off x="7264093" y="4236654"/>
              <a:ext cx="1814771"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4" name="Suora yhdysviiva 613">
              <a:extLst>
                <a:ext uri="{FF2B5EF4-FFF2-40B4-BE49-F238E27FC236}">
                  <a16:creationId xmlns:a16="http://schemas.microsoft.com/office/drawing/2014/main" id="{E177497A-6CEC-4C9F-8F64-0A8A624193EF}"/>
                </a:ext>
              </a:extLst>
            </p:cNvPr>
            <p:cNvCxnSpPr>
              <a:cxnSpLocks/>
            </p:cNvCxnSpPr>
            <p:nvPr/>
          </p:nvCxnSpPr>
          <p:spPr>
            <a:xfrm>
              <a:off x="7264093" y="4236654"/>
              <a:ext cx="1459955"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6" name="Suora yhdysviiva 615">
              <a:extLst>
                <a:ext uri="{FF2B5EF4-FFF2-40B4-BE49-F238E27FC236}">
                  <a16:creationId xmlns:a16="http://schemas.microsoft.com/office/drawing/2014/main" id="{715BA10B-8025-49DE-B33A-0C02CDD76349}"/>
                </a:ext>
              </a:extLst>
            </p:cNvPr>
            <p:cNvCxnSpPr>
              <a:cxnSpLocks/>
            </p:cNvCxnSpPr>
            <p:nvPr/>
          </p:nvCxnSpPr>
          <p:spPr>
            <a:xfrm>
              <a:off x="7264093" y="4236654"/>
              <a:ext cx="913855"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1" name="Ryhmä 60">
            <a:extLst>
              <a:ext uri="{FF2B5EF4-FFF2-40B4-BE49-F238E27FC236}">
                <a16:creationId xmlns:a16="http://schemas.microsoft.com/office/drawing/2014/main" id="{442E89DC-FEB5-4320-B6AE-6AA35F49E9C9}"/>
              </a:ext>
            </a:extLst>
          </p:cNvPr>
          <p:cNvGrpSpPr/>
          <p:nvPr/>
        </p:nvGrpSpPr>
        <p:grpSpPr>
          <a:xfrm rot="20553415">
            <a:off x="6425509" y="4627725"/>
            <a:ext cx="877716" cy="1777104"/>
            <a:chOff x="5952315" y="4513878"/>
            <a:chExt cx="1076348" cy="2073726"/>
          </a:xfrm>
        </p:grpSpPr>
        <p:cxnSp>
          <p:nvCxnSpPr>
            <p:cNvPr id="55" name="Suora yhdysviiva 54">
              <a:extLst>
                <a:ext uri="{FF2B5EF4-FFF2-40B4-BE49-F238E27FC236}">
                  <a16:creationId xmlns:a16="http://schemas.microsoft.com/office/drawing/2014/main" id="{FEF343AF-88DF-4ABD-9B01-46342303B396}"/>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uora yhdysviiva 55">
              <a:extLst>
                <a:ext uri="{FF2B5EF4-FFF2-40B4-BE49-F238E27FC236}">
                  <a16:creationId xmlns:a16="http://schemas.microsoft.com/office/drawing/2014/main" id="{9944FDCD-13C2-4367-AFF2-D1821DDE92C9}"/>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uora yhdysviiva 56">
              <a:extLst>
                <a:ext uri="{FF2B5EF4-FFF2-40B4-BE49-F238E27FC236}">
                  <a16:creationId xmlns:a16="http://schemas.microsoft.com/office/drawing/2014/main" id="{B439515F-32A2-4C88-ADC4-F38F45273893}"/>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uora yhdysviiva 57">
              <a:extLst>
                <a:ext uri="{FF2B5EF4-FFF2-40B4-BE49-F238E27FC236}">
                  <a16:creationId xmlns:a16="http://schemas.microsoft.com/office/drawing/2014/main" id="{A74CAAB7-6E6E-499A-A1EA-B3797C9F6FD6}"/>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uora yhdysviiva 58">
              <a:extLst>
                <a:ext uri="{FF2B5EF4-FFF2-40B4-BE49-F238E27FC236}">
                  <a16:creationId xmlns:a16="http://schemas.microsoft.com/office/drawing/2014/main" id="{8A55F273-EBCA-41B9-9A11-47F3BA134436}"/>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p:txBody>
          <a:bodyPr/>
          <a:lstStyle/>
          <a:p>
            <a:r>
              <a:rPr lang="fi-FI" sz="5400" err="1"/>
              <a:t>G</a:t>
            </a:r>
            <a:r>
              <a:rPr lang="fi-FI" err="1"/>
              <a:t>reen</a:t>
            </a:r>
            <a:r>
              <a:rPr lang="fi-FI" sz="5400" err="1"/>
              <a:t>C</a:t>
            </a:r>
            <a:r>
              <a:rPr lang="fi-FI" err="1"/>
              <a:t>omp</a:t>
            </a:r>
            <a:endParaRPr lang="fi-FI"/>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672030" y="2286000"/>
            <a:ext cx="5982084" cy="4023360"/>
          </a:xfrm>
        </p:spPr>
        <p:txBody>
          <a:bodyPr>
            <a:normAutofit fontScale="70000" lnSpcReduction="20000"/>
          </a:bodyPr>
          <a:lstStyle/>
          <a:p>
            <a:pPr>
              <a:lnSpc>
                <a:spcPct val="120000"/>
              </a:lnSpc>
              <a:spcBef>
                <a:spcPts val="0"/>
              </a:spcBef>
              <a:spcAft>
                <a:spcPts val="0"/>
              </a:spcAft>
              <a:buFont typeface="Wingdings" panose="05000000000000000000" pitchFamily="2" charset="2"/>
              <a:buChar char="§"/>
              <a:tabLst>
                <a:tab pos="3232150" algn="l"/>
              </a:tabLst>
            </a:pPr>
            <a:r>
              <a:rPr lang="en-US" sz="2800"/>
              <a:t> is a reference framework for sustainability competences. </a:t>
            </a:r>
          </a:p>
          <a:p>
            <a:pPr>
              <a:lnSpc>
                <a:spcPct val="120000"/>
              </a:lnSpc>
              <a:spcBef>
                <a:spcPts val="0"/>
              </a:spcBef>
              <a:spcAft>
                <a:spcPts val="0"/>
              </a:spcAft>
              <a:buFont typeface="Wingdings" panose="05000000000000000000" pitchFamily="2" charset="2"/>
              <a:buChar char="§"/>
              <a:tabLst>
                <a:tab pos="3232150" algn="l"/>
              </a:tabLst>
            </a:pPr>
            <a:r>
              <a:rPr lang="en-US" sz="2800"/>
              <a:t> is part of the policy actions by EU set out in the European Green Deal</a:t>
            </a:r>
          </a:p>
          <a:p>
            <a:pPr>
              <a:lnSpc>
                <a:spcPct val="120000"/>
              </a:lnSpc>
              <a:spcBef>
                <a:spcPts val="0"/>
              </a:spcBef>
              <a:spcAft>
                <a:spcPts val="0"/>
              </a:spcAft>
              <a:buFont typeface="Wingdings" panose="05000000000000000000" pitchFamily="2" charset="2"/>
              <a:buChar char="§"/>
              <a:tabLst>
                <a:tab pos="3232150" algn="l"/>
              </a:tabLst>
            </a:pPr>
            <a:r>
              <a:rPr lang="en-US" sz="2800"/>
              <a:t> identifies a set of sustainability competences -knowledge, skills and attitudes - that promote ways to think, plan and act with empathy, responsibility, and care for our planet.</a:t>
            </a:r>
          </a:p>
          <a:p>
            <a:pPr>
              <a:lnSpc>
                <a:spcPct val="120000"/>
              </a:lnSpc>
              <a:spcBef>
                <a:spcPts val="0"/>
              </a:spcBef>
              <a:spcAft>
                <a:spcPts val="0"/>
              </a:spcAft>
              <a:buFont typeface="Wingdings" panose="05000000000000000000" pitchFamily="2" charset="2"/>
              <a:buChar char="§"/>
              <a:tabLst>
                <a:tab pos="3232150" algn="l"/>
              </a:tabLst>
            </a:pPr>
            <a:endParaRPr lang="fi-FI" sz="2800">
              <a:hlinkClick r:id="" action="ppaction://noaction">
                <a:extLst>
                  <a:ext uri="{A12FA001-AC4F-418D-AE19-62706E023703}">
                    <ahyp:hlinkClr xmlns:ahyp="http://schemas.microsoft.com/office/drawing/2018/hyperlinkcolor" val="tx"/>
                  </a:ext>
                </a:extLst>
              </a:hlinkClick>
            </a:endParaRPr>
          </a:p>
          <a:p>
            <a:pPr>
              <a:lnSpc>
                <a:spcPct val="120000"/>
              </a:lnSpc>
              <a:spcBef>
                <a:spcPts val="0"/>
              </a:spcBef>
              <a:spcAft>
                <a:spcPts val="0"/>
              </a:spcAft>
            </a:pPr>
            <a:r>
              <a:rPr lang="fi-FI" sz="2900">
                <a:hlinkClick r:id="" action="ppaction://noaction">
                  <a:extLst>
                    <a:ext uri="{A12FA001-AC4F-418D-AE19-62706E023703}">
                      <ahyp:hlinkClr xmlns:ahyp="http://schemas.microsoft.com/office/drawing/2018/hyperlinkcolor" val="tx"/>
                    </a:ext>
                  </a:extLst>
                </a:hlinkClick>
              </a:rPr>
              <a:t>See </a:t>
            </a:r>
            <a:r>
              <a:rPr lang="fi-FI" sz="2900" err="1">
                <a:hlinkClick r:id="" action="ppaction://noaction">
                  <a:extLst>
                    <a:ext uri="{A12FA001-AC4F-418D-AE19-62706E023703}">
                      <ahyp:hlinkClr xmlns:ahyp="http://schemas.microsoft.com/office/drawing/2018/hyperlinkcolor" val="tx"/>
                    </a:ext>
                  </a:extLst>
                </a:hlinkClick>
              </a:rPr>
              <a:t>the</a:t>
            </a:r>
            <a:r>
              <a:rPr lang="fi-FI" sz="2900">
                <a:hlinkClick r:id="" action="ppaction://noaction">
                  <a:extLst>
                    <a:ext uri="{A12FA001-AC4F-418D-AE19-62706E023703}">
                      <ahyp:hlinkClr xmlns:ahyp="http://schemas.microsoft.com/office/drawing/2018/hyperlinkcolor" val="tx"/>
                    </a:ext>
                  </a:extLst>
                </a:hlinkClick>
              </a:rPr>
              <a:t> </a:t>
            </a:r>
            <a:r>
              <a:rPr lang="fi-FI" sz="2900" err="1">
                <a:hlinkClick r:id="" action="ppaction://noaction">
                  <a:extLst>
                    <a:ext uri="{A12FA001-AC4F-418D-AE19-62706E023703}">
                      <ahyp:hlinkClr xmlns:ahyp="http://schemas.microsoft.com/office/drawing/2018/hyperlinkcolor" val="tx"/>
                    </a:ext>
                  </a:extLst>
                </a:hlinkClick>
              </a:rPr>
              <a:t>documents</a:t>
            </a:r>
            <a:r>
              <a:rPr lang="fi-FI" sz="2900">
                <a:hlinkClick r:id="" action="ppaction://noaction">
                  <a:extLst>
                    <a:ext uri="{A12FA001-AC4F-418D-AE19-62706E023703}">
                      <ahyp:hlinkClr xmlns:ahyp="http://schemas.microsoft.com/office/drawing/2018/hyperlinkcolor" val="tx"/>
                    </a:ext>
                  </a:extLst>
                </a:hlinkClick>
              </a:rPr>
              <a:t>:</a:t>
            </a:r>
          </a:p>
          <a:p>
            <a:pPr>
              <a:lnSpc>
                <a:spcPct val="120000"/>
              </a:lnSpc>
              <a:spcBef>
                <a:spcPts val="0"/>
              </a:spcBef>
              <a:spcAft>
                <a:spcPts val="0"/>
              </a:spcAft>
            </a:pPr>
            <a:r>
              <a:rPr lang="fi-FI" sz="2600" b="1">
                <a:solidFill>
                  <a:schemeClr val="accent5"/>
                </a:solidFill>
                <a:ea typeface="Lato" panose="020F0502020204030203"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https://ec.europa.eu/jrc/en/greencomp</a:t>
            </a:r>
            <a:r>
              <a:rPr lang="fi-FI" sz="2600" b="1">
                <a:solidFill>
                  <a:schemeClr val="accent5"/>
                </a:solidFill>
                <a:ea typeface="Lato" panose="020F0502020204030203"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  </a:t>
            </a:r>
          </a:p>
          <a:p>
            <a:pPr>
              <a:lnSpc>
                <a:spcPct val="120000"/>
              </a:lnSpc>
              <a:spcBef>
                <a:spcPts val="0"/>
              </a:spcBef>
              <a:spcAft>
                <a:spcPts val="0"/>
              </a:spcAft>
            </a:pPr>
            <a:r>
              <a:rPr lang="fi-FI" sz="2600" b="1">
                <a:solidFill>
                  <a:schemeClr val="accent5"/>
                </a:solidFill>
                <a:ea typeface="Lato" panose="020F0502020204030203"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https://ec.europa.eu/jrc/en/greencomp/greencomp-conceptual-reference-model</a:t>
            </a:r>
            <a:r>
              <a:rPr lang="fi-FI" sz="2600" b="1">
                <a:solidFill>
                  <a:schemeClr val="accent5"/>
                </a:solidFill>
                <a:ea typeface="Lato" panose="020F0502020204030203" pitchFamily="34" charset="0"/>
                <a:cs typeface="Times New Roman" panose="02020603050405020304" pitchFamily="18" charset="0"/>
              </a:rPr>
              <a:t> </a:t>
            </a:r>
          </a:p>
        </p:txBody>
      </p:sp>
      <p:sp>
        <p:nvSpPr>
          <p:cNvPr id="4" name="Suorakulmio 3">
            <a:extLst>
              <a:ext uri="{FF2B5EF4-FFF2-40B4-BE49-F238E27FC236}">
                <a16:creationId xmlns:a16="http://schemas.microsoft.com/office/drawing/2014/main" id="{83B5549A-1EAF-4138-901D-15BDFD6AD313}"/>
              </a:ext>
            </a:extLst>
          </p:cNvPr>
          <p:cNvSpPr/>
          <p:nvPr/>
        </p:nvSpPr>
        <p:spPr>
          <a:xfrm>
            <a:off x="7763404" y="449211"/>
            <a:ext cx="3457904" cy="609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GREEN COMP</a:t>
            </a:r>
          </a:p>
        </p:txBody>
      </p:sp>
      <p:sp>
        <p:nvSpPr>
          <p:cNvPr id="6" name="Ellipsi 5">
            <a:extLst>
              <a:ext uri="{FF2B5EF4-FFF2-40B4-BE49-F238E27FC236}">
                <a16:creationId xmlns:a16="http://schemas.microsoft.com/office/drawing/2014/main" id="{3E25281B-D5FE-49BB-B3B1-652CEA2A27E1}"/>
              </a:ext>
            </a:extLst>
          </p:cNvPr>
          <p:cNvSpPr/>
          <p:nvPr/>
        </p:nvSpPr>
        <p:spPr>
          <a:xfrm>
            <a:off x="7188139" y="1414211"/>
            <a:ext cx="1039882" cy="79248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BBFAA521-9193-4B86-B48C-37826A582F5A}"/>
              </a:ext>
            </a:extLst>
          </p:cNvPr>
          <p:cNvSpPr/>
          <p:nvPr/>
        </p:nvSpPr>
        <p:spPr>
          <a:xfrm>
            <a:off x="8342221" y="1716722"/>
            <a:ext cx="1039882" cy="79248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BBF32F56-BC80-45B5-8A29-81A992DDEA60}"/>
              </a:ext>
            </a:extLst>
          </p:cNvPr>
          <p:cNvSpPr/>
          <p:nvPr/>
        </p:nvSpPr>
        <p:spPr>
          <a:xfrm>
            <a:off x="9653305" y="1728743"/>
            <a:ext cx="1039882" cy="79248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D41DFD71-6294-4ABC-8622-43110209C727}"/>
              </a:ext>
            </a:extLst>
          </p:cNvPr>
          <p:cNvSpPr/>
          <p:nvPr/>
        </p:nvSpPr>
        <p:spPr>
          <a:xfrm>
            <a:off x="10779962" y="1306522"/>
            <a:ext cx="1039882" cy="79248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C390AFA9-6E68-43BF-975A-050A60BC4439}"/>
              </a:ext>
            </a:extLst>
          </p:cNvPr>
          <p:cNvSpPr txBox="1"/>
          <p:nvPr/>
        </p:nvSpPr>
        <p:spPr>
          <a:xfrm>
            <a:off x="8384954" y="1073175"/>
            <a:ext cx="2980689" cy="369332"/>
          </a:xfrm>
          <a:prstGeom prst="rect">
            <a:avLst/>
          </a:prstGeom>
          <a:noFill/>
        </p:spPr>
        <p:txBody>
          <a:bodyPr wrap="square" rtlCol="0">
            <a:spAutoFit/>
          </a:bodyPr>
          <a:lstStyle/>
          <a:p>
            <a:r>
              <a:rPr lang="fi-FI" b="1"/>
              <a:t>COMPETENCE AREAS</a:t>
            </a:r>
          </a:p>
        </p:txBody>
      </p:sp>
      <p:sp>
        <p:nvSpPr>
          <p:cNvPr id="15" name="Viisikulmio 14">
            <a:extLst>
              <a:ext uri="{FF2B5EF4-FFF2-40B4-BE49-F238E27FC236}">
                <a16:creationId xmlns:a16="http://schemas.microsoft.com/office/drawing/2014/main" id="{ACD0BF9D-C332-4FFE-8A2D-352512D1A9AF}"/>
              </a:ext>
            </a:extLst>
          </p:cNvPr>
          <p:cNvSpPr/>
          <p:nvPr/>
        </p:nvSpPr>
        <p:spPr>
          <a:xfrm>
            <a:off x="7620910" y="2435744"/>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Viisikulmio 15">
            <a:extLst>
              <a:ext uri="{FF2B5EF4-FFF2-40B4-BE49-F238E27FC236}">
                <a16:creationId xmlns:a16="http://schemas.microsoft.com/office/drawing/2014/main" id="{D4DD8C0D-B322-493D-B12D-6F34D957A98B}"/>
              </a:ext>
            </a:extLst>
          </p:cNvPr>
          <p:cNvSpPr/>
          <p:nvPr/>
        </p:nvSpPr>
        <p:spPr>
          <a:xfrm>
            <a:off x="8409961" y="3086770"/>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Viisikulmio 16">
            <a:extLst>
              <a:ext uri="{FF2B5EF4-FFF2-40B4-BE49-F238E27FC236}">
                <a16:creationId xmlns:a16="http://schemas.microsoft.com/office/drawing/2014/main" id="{D3FB8AAA-3647-4B1B-B0A0-AEAA2D3459BE}"/>
              </a:ext>
            </a:extLst>
          </p:cNvPr>
          <p:cNvSpPr/>
          <p:nvPr/>
        </p:nvSpPr>
        <p:spPr>
          <a:xfrm>
            <a:off x="9022914" y="3009056"/>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Viisikulmio 17">
            <a:extLst>
              <a:ext uri="{FF2B5EF4-FFF2-40B4-BE49-F238E27FC236}">
                <a16:creationId xmlns:a16="http://schemas.microsoft.com/office/drawing/2014/main" id="{25BCE54D-0A92-40A6-8D60-0FADD2E0AA8A}"/>
              </a:ext>
            </a:extLst>
          </p:cNvPr>
          <p:cNvSpPr/>
          <p:nvPr/>
        </p:nvSpPr>
        <p:spPr>
          <a:xfrm>
            <a:off x="10151080" y="3322660"/>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Viisikulmio 18">
            <a:extLst>
              <a:ext uri="{FF2B5EF4-FFF2-40B4-BE49-F238E27FC236}">
                <a16:creationId xmlns:a16="http://schemas.microsoft.com/office/drawing/2014/main" id="{8BC1DB30-BEA6-42FC-9509-70FD4B2249F7}"/>
              </a:ext>
            </a:extLst>
          </p:cNvPr>
          <p:cNvSpPr/>
          <p:nvPr/>
        </p:nvSpPr>
        <p:spPr>
          <a:xfrm>
            <a:off x="9662708" y="3060872"/>
            <a:ext cx="457200" cy="369331"/>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Viisikulmio 19">
            <a:extLst>
              <a:ext uri="{FF2B5EF4-FFF2-40B4-BE49-F238E27FC236}">
                <a16:creationId xmlns:a16="http://schemas.microsoft.com/office/drawing/2014/main" id="{C6B13C1B-1E13-4670-B219-0C2B7F3B6A94}"/>
              </a:ext>
            </a:extLst>
          </p:cNvPr>
          <p:cNvSpPr/>
          <p:nvPr/>
        </p:nvSpPr>
        <p:spPr>
          <a:xfrm>
            <a:off x="10436238" y="2868907"/>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Viisikulmio 20">
            <a:extLst>
              <a:ext uri="{FF2B5EF4-FFF2-40B4-BE49-F238E27FC236}">
                <a16:creationId xmlns:a16="http://schemas.microsoft.com/office/drawing/2014/main" id="{500B5EF3-BCE6-4289-B49D-38B5B9A5047F}"/>
              </a:ext>
            </a:extLst>
          </p:cNvPr>
          <p:cNvSpPr/>
          <p:nvPr/>
        </p:nvSpPr>
        <p:spPr>
          <a:xfrm>
            <a:off x="10992708" y="2658232"/>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Viisikulmio 21">
            <a:extLst>
              <a:ext uri="{FF2B5EF4-FFF2-40B4-BE49-F238E27FC236}">
                <a16:creationId xmlns:a16="http://schemas.microsoft.com/office/drawing/2014/main" id="{F73DB7AB-DBF0-4C5C-B9AA-6E2C63359230}"/>
              </a:ext>
            </a:extLst>
          </p:cNvPr>
          <p:cNvSpPr/>
          <p:nvPr/>
        </p:nvSpPr>
        <p:spPr>
          <a:xfrm>
            <a:off x="7137194" y="2548884"/>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Viisikulmio 22">
            <a:extLst>
              <a:ext uri="{FF2B5EF4-FFF2-40B4-BE49-F238E27FC236}">
                <a16:creationId xmlns:a16="http://schemas.microsoft.com/office/drawing/2014/main" id="{71C20E5B-760A-4BEA-B1AE-7CE7E6721F5B}"/>
              </a:ext>
            </a:extLst>
          </p:cNvPr>
          <p:cNvSpPr/>
          <p:nvPr/>
        </p:nvSpPr>
        <p:spPr>
          <a:xfrm>
            <a:off x="11403611" y="2919597"/>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Viisikulmio 23">
            <a:extLst>
              <a:ext uri="{FF2B5EF4-FFF2-40B4-BE49-F238E27FC236}">
                <a16:creationId xmlns:a16="http://schemas.microsoft.com/office/drawing/2014/main" id="{D17A9795-965F-4DF6-8411-2D6FC7965ED8}"/>
              </a:ext>
            </a:extLst>
          </p:cNvPr>
          <p:cNvSpPr/>
          <p:nvPr/>
        </p:nvSpPr>
        <p:spPr>
          <a:xfrm>
            <a:off x="11712190" y="2387163"/>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Viisikulmio 24">
            <a:extLst>
              <a:ext uri="{FF2B5EF4-FFF2-40B4-BE49-F238E27FC236}">
                <a16:creationId xmlns:a16="http://schemas.microsoft.com/office/drawing/2014/main" id="{DAD4AF49-A4D4-40A6-81CE-6B1F6BD3A42D}"/>
              </a:ext>
            </a:extLst>
          </p:cNvPr>
          <p:cNvSpPr/>
          <p:nvPr/>
        </p:nvSpPr>
        <p:spPr>
          <a:xfrm>
            <a:off x="6848692" y="2117858"/>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Viisikulmio 25">
            <a:extLst>
              <a:ext uri="{FF2B5EF4-FFF2-40B4-BE49-F238E27FC236}">
                <a16:creationId xmlns:a16="http://schemas.microsoft.com/office/drawing/2014/main" id="{7A530E3B-6272-423A-A467-569E699A3A31}"/>
              </a:ext>
            </a:extLst>
          </p:cNvPr>
          <p:cNvSpPr/>
          <p:nvPr/>
        </p:nvSpPr>
        <p:spPr>
          <a:xfrm>
            <a:off x="8084957" y="2701678"/>
            <a:ext cx="457200" cy="369332"/>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asakylkinen kolmio 26">
            <a:extLst>
              <a:ext uri="{FF2B5EF4-FFF2-40B4-BE49-F238E27FC236}">
                <a16:creationId xmlns:a16="http://schemas.microsoft.com/office/drawing/2014/main" id="{23F031C8-1B57-4806-8784-FB876A3BF4B6}"/>
              </a:ext>
            </a:extLst>
          </p:cNvPr>
          <p:cNvSpPr/>
          <p:nvPr/>
        </p:nvSpPr>
        <p:spPr>
          <a:xfrm>
            <a:off x="6794031" y="4276517"/>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28" name="Tasakylkinen kolmio 27">
            <a:extLst>
              <a:ext uri="{FF2B5EF4-FFF2-40B4-BE49-F238E27FC236}">
                <a16:creationId xmlns:a16="http://schemas.microsoft.com/office/drawing/2014/main" id="{2F909077-D025-46B9-AE6B-F049CF8764BD}"/>
              </a:ext>
            </a:extLst>
          </p:cNvPr>
          <p:cNvSpPr/>
          <p:nvPr/>
        </p:nvSpPr>
        <p:spPr>
          <a:xfrm>
            <a:off x="6944993" y="4367886"/>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29" name="Tasakylkinen kolmio 28">
            <a:extLst>
              <a:ext uri="{FF2B5EF4-FFF2-40B4-BE49-F238E27FC236}">
                <a16:creationId xmlns:a16="http://schemas.microsoft.com/office/drawing/2014/main" id="{58CA9C94-6DAF-4355-A780-CE7CF8A827D2}"/>
              </a:ext>
            </a:extLst>
          </p:cNvPr>
          <p:cNvSpPr/>
          <p:nvPr/>
        </p:nvSpPr>
        <p:spPr>
          <a:xfrm>
            <a:off x="7095955" y="4272575"/>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77" name="Ryhmä 76">
            <a:extLst>
              <a:ext uri="{FF2B5EF4-FFF2-40B4-BE49-F238E27FC236}">
                <a16:creationId xmlns:a16="http://schemas.microsoft.com/office/drawing/2014/main" id="{234DBBB5-CE27-4957-8B6E-908294A5E387}"/>
              </a:ext>
            </a:extLst>
          </p:cNvPr>
          <p:cNvGrpSpPr/>
          <p:nvPr/>
        </p:nvGrpSpPr>
        <p:grpSpPr>
          <a:xfrm>
            <a:off x="5549900" y="4436802"/>
            <a:ext cx="1327801" cy="2073726"/>
            <a:chOff x="5549900" y="4436802"/>
            <a:chExt cx="1327801" cy="2073726"/>
          </a:xfrm>
        </p:grpSpPr>
        <p:cxnSp>
          <p:nvCxnSpPr>
            <p:cNvPr id="31" name="Suora yhdysviiva 30">
              <a:extLst>
                <a:ext uri="{FF2B5EF4-FFF2-40B4-BE49-F238E27FC236}">
                  <a16:creationId xmlns:a16="http://schemas.microsoft.com/office/drawing/2014/main" id="{60C1CE8D-7960-4EFF-8D0F-47B40E3B1164}"/>
                </a:ext>
              </a:extLst>
            </p:cNvPr>
            <p:cNvCxnSpPr>
              <a:cxnSpLocks/>
            </p:cNvCxnSpPr>
            <p:nvPr/>
          </p:nvCxnSpPr>
          <p:spPr>
            <a:xfrm flipH="1">
              <a:off x="5936292" y="4448028"/>
              <a:ext cx="926176" cy="2062500"/>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uora yhdysviiva 33">
              <a:extLst>
                <a:ext uri="{FF2B5EF4-FFF2-40B4-BE49-F238E27FC236}">
                  <a16:creationId xmlns:a16="http://schemas.microsoft.com/office/drawing/2014/main" id="{4EE50EDE-7CC9-450B-B367-A1973C03A849}"/>
                </a:ext>
              </a:extLst>
            </p:cNvPr>
            <p:cNvCxnSpPr>
              <a:cxnSpLocks/>
              <a:stCxn id="27" idx="3"/>
            </p:cNvCxnSpPr>
            <p:nvPr/>
          </p:nvCxnSpPr>
          <p:spPr>
            <a:xfrm flipH="1">
              <a:off x="5801353" y="4436802"/>
              <a:ext cx="1076348"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uora yhdysviiva 36">
              <a:extLst>
                <a:ext uri="{FF2B5EF4-FFF2-40B4-BE49-F238E27FC236}">
                  <a16:creationId xmlns:a16="http://schemas.microsoft.com/office/drawing/2014/main" id="{DB4A6E87-F930-4E8A-AED6-3A7EE5310C82}"/>
                </a:ext>
              </a:extLst>
            </p:cNvPr>
            <p:cNvCxnSpPr>
              <a:cxnSpLocks/>
              <a:stCxn id="27" idx="3"/>
            </p:cNvCxnSpPr>
            <p:nvPr/>
          </p:nvCxnSpPr>
          <p:spPr>
            <a:xfrm flipH="1">
              <a:off x="6450816" y="4436802"/>
              <a:ext cx="426885"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uora yhdysviiva 39">
              <a:extLst>
                <a:ext uri="{FF2B5EF4-FFF2-40B4-BE49-F238E27FC236}">
                  <a16:creationId xmlns:a16="http://schemas.microsoft.com/office/drawing/2014/main" id="{FCC007A3-18BB-4439-9882-B3EADA0D0CA1}"/>
                </a:ext>
              </a:extLst>
            </p:cNvPr>
            <p:cNvCxnSpPr>
              <a:cxnSpLocks/>
              <a:stCxn id="27" idx="3"/>
            </p:cNvCxnSpPr>
            <p:nvPr/>
          </p:nvCxnSpPr>
          <p:spPr>
            <a:xfrm flipH="1">
              <a:off x="6096000" y="4436802"/>
              <a:ext cx="781701"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uora yhdysviiva 41">
              <a:extLst>
                <a:ext uri="{FF2B5EF4-FFF2-40B4-BE49-F238E27FC236}">
                  <a16:creationId xmlns:a16="http://schemas.microsoft.com/office/drawing/2014/main" id="{2E32B07C-1FE8-4FE8-9FF0-FC593587F4E9}"/>
                </a:ext>
              </a:extLst>
            </p:cNvPr>
            <p:cNvCxnSpPr>
              <a:cxnSpLocks/>
              <a:stCxn id="27" idx="3"/>
            </p:cNvCxnSpPr>
            <p:nvPr/>
          </p:nvCxnSpPr>
          <p:spPr>
            <a:xfrm flipH="1">
              <a:off x="6290099" y="4436802"/>
              <a:ext cx="587602"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uora yhdysviiva 45">
              <a:extLst>
                <a:ext uri="{FF2B5EF4-FFF2-40B4-BE49-F238E27FC236}">
                  <a16:creationId xmlns:a16="http://schemas.microsoft.com/office/drawing/2014/main" id="{1BC8C883-C681-4A56-A5EA-82603C5C0858}"/>
                </a:ext>
              </a:extLst>
            </p:cNvPr>
            <p:cNvCxnSpPr>
              <a:cxnSpLocks/>
              <a:stCxn id="27" idx="3"/>
            </p:cNvCxnSpPr>
            <p:nvPr/>
          </p:nvCxnSpPr>
          <p:spPr>
            <a:xfrm flipH="1">
              <a:off x="5549900" y="4436802"/>
              <a:ext cx="1327801"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2" name="Ryhmä 61">
            <a:extLst>
              <a:ext uri="{FF2B5EF4-FFF2-40B4-BE49-F238E27FC236}">
                <a16:creationId xmlns:a16="http://schemas.microsoft.com/office/drawing/2014/main" id="{4D8AAF45-C450-4184-8F13-73E77264D46E}"/>
              </a:ext>
            </a:extLst>
          </p:cNvPr>
          <p:cNvGrpSpPr/>
          <p:nvPr/>
        </p:nvGrpSpPr>
        <p:grpSpPr>
          <a:xfrm rot="20188703">
            <a:off x="6613160" y="4546475"/>
            <a:ext cx="962997" cy="1740884"/>
            <a:chOff x="5700862" y="4513878"/>
            <a:chExt cx="1327801" cy="2073726"/>
          </a:xfrm>
        </p:grpSpPr>
        <p:cxnSp>
          <p:nvCxnSpPr>
            <p:cNvPr id="63" name="Suora yhdysviiva 62">
              <a:extLst>
                <a:ext uri="{FF2B5EF4-FFF2-40B4-BE49-F238E27FC236}">
                  <a16:creationId xmlns:a16="http://schemas.microsoft.com/office/drawing/2014/main" id="{E1FB170B-55C8-4853-AE78-0947561FC56F}"/>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uora yhdysviiva 63">
              <a:extLst>
                <a:ext uri="{FF2B5EF4-FFF2-40B4-BE49-F238E27FC236}">
                  <a16:creationId xmlns:a16="http://schemas.microsoft.com/office/drawing/2014/main" id="{37458F2A-8340-4C33-9C49-5C36FB6B880D}"/>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1330D4E4-2228-4864-9008-1E60262AA033}"/>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uora yhdysviiva 67">
              <a:extLst>
                <a:ext uri="{FF2B5EF4-FFF2-40B4-BE49-F238E27FC236}">
                  <a16:creationId xmlns:a16="http://schemas.microsoft.com/office/drawing/2014/main" id="{3B0538FC-1E53-46B8-AF21-77C4E808794E}"/>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70" name="Suora yhdysviiva 69">
            <a:extLst>
              <a:ext uri="{FF2B5EF4-FFF2-40B4-BE49-F238E27FC236}">
                <a16:creationId xmlns:a16="http://schemas.microsoft.com/office/drawing/2014/main" id="{F9A24B6B-052F-4589-9C3C-6C87117A1CA3}"/>
              </a:ext>
            </a:extLst>
          </p:cNvPr>
          <p:cNvCxnSpPr>
            <a:cxnSpLocks/>
            <a:stCxn id="25" idx="3"/>
            <a:endCxn id="27" idx="0"/>
          </p:cNvCxnSpPr>
          <p:nvPr/>
        </p:nvCxnSpPr>
        <p:spPr>
          <a:xfrm flipH="1">
            <a:off x="6877701" y="2487190"/>
            <a:ext cx="199591" cy="178932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uora yhdysviiva 71">
            <a:extLst>
              <a:ext uri="{FF2B5EF4-FFF2-40B4-BE49-F238E27FC236}">
                <a16:creationId xmlns:a16="http://schemas.microsoft.com/office/drawing/2014/main" id="{9CFEFCF4-3B20-4A6D-B119-632DFD557420}"/>
              </a:ext>
            </a:extLst>
          </p:cNvPr>
          <p:cNvCxnSpPr>
            <a:cxnSpLocks/>
            <a:stCxn id="25" idx="3"/>
            <a:endCxn id="28" idx="0"/>
          </p:cNvCxnSpPr>
          <p:nvPr/>
        </p:nvCxnSpPr>
        <p:spPr>
          <a:xfrm flipH="1">
            <a:off x="7028663" y="2487190"/>
            <a:ext cx="48629" cy="188069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uora yhdysviiva 73">
            <a:extLst>
              <a:ext uri="{FF2B5EF4-FFF2-40B4-BE49-F238E27FC236}">
                <a16:creationId xmlns:a16="http://schemas.microsoft.com/office/drawing/2014/main" id="{8B522734-3941-4BD5-8230-3B6CDACE06E0}"/>
              </a:ext>
            </a:extLst>
          </p:cNvPr>
          <p:cNvCxnSpPr>
            <a:cxnSpLocks/>
            <a:stCxn id="25" idx="3"/>
            <a:endCxn id="29" idx="0"/>
          </p:cNvCxnSpPr>
          <p:nvPr/>
        </p:nvCxnSpPr>
        <p:spPr>
          <a:xfrm>
            <a:off x="7077292" y="2487190"/>
            <a:ext cx="102333" cy="178538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78" name="Ryhmä 77">
            <a:extLst>
              <a:ext uri="{FF2B5EF4-FFF2-40B4-BE49-F238E27FC236}">
                <a16:creationId xmlns:a16="http://schemas.microsoft.com/office/drawing/2014/main" id="{CF508AEB-3EA8-4C6B-A1E6-61291D6B9E54}"/>
              </a:ext>
            </a:extLst>
          </p:cNvPr>
          <p:cNvGrpSpPr/>
          <p:nvPr/>
        </p:nvGrpSpPr>
        <p:grpSpPr>
          <a:xfrm rot="20553415">
            <a:off x="6736656" y="4525952"/>
            <a:ext cx="1076348" cy="2073726"/>
            <a:chOff x="5952315" y="4513878"/>
            <a:chExt cx="1076348" cy="2073726"/>
          </a:xfrm>
        </p:grpSpPr>
        <p:cxnSp>
          <p:nvCxnSpPr>
            <p:cNvPr id="79" name="Suora yhdysviiva 78">
              <a:extLst>
                <a:ext uri="{FF2B5EF4-FFF2-40B4-BE49-F238E27FC236}">
                  <a16:creationId xmlns:a16="http://schemas.microsoft.com/office/drawing/2014/main" id="{5239447B-192A-4183-BA02-7273FFCDD9ED}"/>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uora yhdysviiva 79">
              <a:extLst>
                <a:ext uri="{FF2B5EF4-FFF2-40B4-BE49-F238E27FC236}">
                  <a16:creationId xmlns:a16="http://schemas.microsoft.com/office/drawing/2014/main" id="{7285AA03-43D3-4E37-B612-7076E07853DA}"/>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2" name="Suora yhdysviiva 81">
              <a:extLst>
                <a:ext uri="{FF2B5EF4-FFF2-40B4-BE49-F238E27FC236}">
                  <a16:creationId xmlns:a16="http://schemas.microsoft.com/office/drawing/2014/main" id="{76564E27-0419-447C-9DF7-879543D8654C}"/>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3" name="Suora yhdysviiva 82">
              <a:extLst>
                <a:ext uri="{FF2B5EF4-FFF2-40B4-BE49-F238E27FC236}">
                  <a16:creationId xmlns:a16="http://schemas.microsoft.com/office/drawing/2014/main" id="{0F76479E-05D4-4DB1-AEB2-3D673FE97BFD}"/>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85" name="Tasakylkinen kolmio 84">
            <a:extLst>
              <a:ext uri="{FF2B5EF4-FFF2-40B4-BE49-F238E27FC236}">
                <a16:creationId xmlns:a16="http://schemas.microsoft.com/office/drawing/2014/main" id="{2F48559B-8D24-414B-A297-0F9430CD777A}"/>
              </a:ext>
            </a:extLst>
          </p:cNvPr>
          <p:cNvSpPr/>
          <p:nvPr/>
        </p:nvSpPr>
        <p:spPr>
          <a:xfrm>
            <a:off x="7254787" y="4151793"/>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86" name="Tasakylkinen kolmio 85">
            <a:extLst>
              <a:ext uri="{FF2B5EF4-FFF2-40B4-BE49-F238E27FC236}">
                <a16:creationId xmlns:a16="http://schemas.microsoft.com/office/drawing/2014/main" id="{DB184CE8-0F29-411A-97CC-7920864F00A7}"/>
              </a:ext>
            </a:extLst>
          </p:cNvPr>
          <p:cNvSpPr/>
          <p:nvPr/>
        </p:nvSpPr>
        <p:spPr>
          <a:xfrm>
            <a:off x="7405749" y="4243162"/>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87" name="Tasakylkinen kolmio 86">
            <a:extLst>
              <a:ext uri="{FF2B5EF4-FFF2-40B4-BE49-F238E27FC236}">
                <a16:creationId xmlns:a16="http://schemas.microsoft.com/office/drawing/2014/main" id="{05B72E19-E536-49CC-BBC6-6582C7E17D38}"/>
              </a:ext>
            </a:extLst>
          </p:cNvPr>
          <p:cNvSpPr/>
          <p:nvPr/>
        </p:nvSpPr>
        <p:spPr>
          <a:xfrm>
            <a:off x="7556711" y="4147851"/>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88" name="Ryhmä 87">
            <a:extLst>
              <a:ext uri="{FF2B5EF4-FFF2-40B4-BE49-F238E27FC236}">
                <a16:creationId xmlns:a16="http://schemas.microsoft.com/office/drawing/2014/main" id="{EA581560-BA4A-41A6-A230-1813CD5E2C15}"/>
              </a:ext>
            </a:extLst>
          </p:cNvPr>
          <p:cNvGrpSpPr/>
          <p:nvPr/>
        </p:nvGrpSpPr>
        <p:grpSpPr>
          <a:xfrm rot="20904302">
            <a:off x="6483156" y="4399281"/>
            <a:ext cx="1076348" cy="2073726"/>
            <a:chOff x="6109709" y="4159678"/>
            <a:chExt cx="1076348" cy="2073726"/>
          </a:xfrm>
        </p:grpSpPr>
        <p:cxnSp>
          <p:nvCxnSpPr>
            <p:cNvPr id="90" name="Suora yhdysviiva 89">
              <a:extLst>
                <a:ext uri="{FF2B5EF4-FFF2-40B4-BE49-F238E27FC236}">
                  <a16:creationId xmlns:a16="http://schemas.microsoft.com/office/drawing/2014/main" id="{CF1A09B7-30D9-4140-AF5C-0FF1BDF22E7E}"/>
                </a:ext>
              </a:extLst>
            </p:cNvPr>
            <p:cNvCxnSpPr>
              <a:cxnSpLocks/>
              <a:stCxn id="85" idx="3"/>
            </p:cNvCxnSpPr>
            <p:nvPr/>
          </p:nvCxnSpPr>
          <p:spPr>
            <a:xfrm flipH="1">
              <a:off x="6109709" y="4159678"/>
              <a:ext cx="1076348"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11AA8813-7203-421D-A88A-C148D3C84488}"/>
                </a:ext>
              </a:extLst>
            </p:cNvPr>
            <p:cNvCxnSpPr>
              <a:cxnSpLocks/>
              <a:stCxn id="85" idx="3"/>
            </p:cNvCxnSpPr>
            <p:nvPr/>
          </p:nvCxnSpPr>
          <p:spPr>
            <a:xfrm flipH="1">
              <a:off x="6759173" y="4159678"/>
              <a:ext cx="426884"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52730F23-573A-4F06-920B-46DAC08D025F}"/>
                </a:ext>
              </a:extLst>
            </p:cNvPr>
            <p:cNvCxnSpPr>
              <a:cxnSpLocks/>
              <a:stCxn id="85" idx="3"/>
            </p:cNvCxnSpPr>
            <p:nvPr/>
          </p:nvCxnSpPr>
          <p:spPr>
            <a:xfrm flipH="1">
              <a:off x="6404357" y="4159678"/>
              <a:ext cx="781700"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3" name="Suora yhdysviiva 92">
              <a:extLst>
                <a:ext uri="{FF2B5EF4-FFF2-40B4-BE49-F238E27FC236}">
                  <a16:creationId xmlns:a16="http://schemas.microsoft.com/office/drawing/2014/main" id="{CC8CC5B8-BC9F-41B8-903C-B139EC22FD1A}"/>
                </a:ext>
              </a:extLst>
            </p:cNvPr>
            <p:cNvCxnSpPr>
              <a:cxnSpLocks/>
              <a:stCxn id="85" idx="3"/>
            </p:cNvCxnSpPr>
            <p:nvPr/>
          </p:nvCxnSpPr>
          <p:spPr>
            <a:xfrm flipH="1">
              <a:off x="6598455" y="4159678"/>
              <a:ext cx="587602"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95" name="Ryhmä 94">
            <a:extLst>
              <a:ext uri="{FF2B5EF4-FFF2-40B4-BE49-F238E27FC236}">
                <a16:creationId xmlns:a16="http://schemas.microsoft.com/office/drawing/2014/main" id="{80FAA727-542C-449F-B8C0-52CF311D277F}"/>
              </a:ext>
            </a:extLst>
          </p:cNvPr>
          <p:cNvGrpSpPr/>
          <p:nvPr/>
        </p:nvGrpSpPr>
        <p:grpSpPr>
          <a:xfrm rot="19543955">
            <a:off x="7025327" y="4500947"/>
            <a:ext cx="1327801" cy="2073726"/>
            <a:chOff x="5700862" y="4513878"/>
            <a:chExt cx="1327801" cy="2073726"/>
          </a:xfrm>
        </p:grpSpPr>
        <p:cxnSp>
          <p:nvCxnSpPr>
            <p:cNvPr id="96" name="Suora yhdysviiva 95">
              <a:extLst>
                <a:ext uri="{FF2B5EF4-FFF2-40B4-BE49-F238E27FC236}">
                  <a16:creationId xmlns:a16="http://schemas.microsoft.com/office/drawing/2014/main" id="{F867926D-52A3-4879-9059-810FBD9892FB}"/>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uora yhdysviiva 96">
              <a:extLst>
                <a:ext uri="{FF2B5EF4-FFF2-40B4-BE49-F238E27FC236}">
                  <a16:creationId xmlns:a16="http://schemas.microsoft.com/office/drawing/2014/main" id="{6D7ADA26-9B9E-4307-9ADC-13542E00F97B}"/>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uora yhdysviiva 100">
              <a:extLst>
                <a:ext uri="{FF2B5EF4-FFF2-40B4-BE49-F238E27FC236}">
                  <a16:creationId xmlns:a16="http://schemas.microsoft.com/office/drawing/2014/main" id="{63FAD8DB-A382-4852-8CB7-2E0AD41C093A}"/>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02" name="Suora yhdysviiva 101">
            <a:extLst>
              <a:ext uri="{FF2B5EF4-FFF2-40B4-BE49-F238E27FC236}">
                <a16:creationId xmlns:a16="http://schemas.microsoft.com/office/drawing/2014/main" id="{93506177-D222-4F68-987D-8A1EDCD0DB0C}"/>
              </a:ext>
            </a:extLst>
          </p:cNvPr>
          <p:cNvCxnSpPr>
            <a:cxnSpLocks/>
            <a:stCxn id="22" idx="3"/>
            <a:endCxn id="85" idx="0"/>
          </p:cNvCxnSpPr>
          <p:nvPr/>
        </p:nvCxnSpPr>
        <p:spPr>
          <a:xfrm flipH="1">
            <a:off x="7338457" y="2918216"/>
            <a:ext cx="27337" cy="123357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CC609313-5D3A-4C83-89EF-2F9EBDD59E53}"/>
              </a:ext>
            </a:extLst>
          </p:cNvPr>
          <p:cNvCxnSpPr>
            <a:cxnSpLocks/>
            <a:stCxn id="22" idx="3"/>
            <a:endCxn id="86" idx="0"/>
          </p:cNvCxnSpPr>
          <p:nvPr/>
        </p:nvCxnSpPr>
        <p:spPr>
          <a:xfrm>
            <a:off x="7365794" y="2918216"/>
            <a:ext cx="123625" cy="132494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uora yhdysviiva 103">
            <a:extLst>
              <a:ext uri="{FF2B5EF4-FFF2-40B4-BE49-F238E27FC236}">
                <a16:creationId xmlns:a16="http://schemas.microsoft.com/office/drawing/2014/main" id="{473D637C-B279-4067-845A-554DC1E21A60}"/>
              </a:ext>
            </a:extLst>
          </p:cNvPr>
          <p:cNvCxnSpPr>
            <a:cxnSpLocks/>
            <a:stCxn id="22" idx="3"/>
            <a:endCxn id="87" idx="0"/>
          </p:cNvCxnSpPr>
          <p:nvPr/>
        </p:nvCxnSpPr>
        <p:spPr>
          <a:xfrm>
            <a:off x="7365794" y="2918216"/>
            <a:ext cx="274587" cy="122963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1" name="Ryhmä 130">
            <a:extLst>
              <a:ext uri="{FF2B5EF4-FFF2-40B4-BE49-F238E27FC236}">
                <a16:creationId xmlns:a16="http://schemas.microsoft.com/office/drawing/2014/main" id="{4937F053-6DFB-4105-A106-9701B68A9913}"/>
              </a:ext>
            </a:extLst>
          </p:cNvPr>
          <p:cNvGrpSpPr/>
          <p:nvPr/>
        </p:nvGrpSpPr>
        <p:grpSpPr>
          <a:xfrm rot="20553415">
            <a:off x="7303522" y="4612814"/>
            <a:ext cx="973836" cy="1930210"/>
            <a:chOff x="5952315" y="4513878"/>
            <a:chExt cx="1076348" cy="2073726"/>
          </a:xfrm>
        </p:grpSpPr>
        <p:cxnSp>
          <p:nvCxnSpPr>
            <p:cNvPr id="132" name="Suora yhdysviiva 131">
              <a:extLst>
                <a:ext uri="{FF2B5EF4-FFF2-40B4-BE49-F238E27FC236}">
                  <a16:creationId xmlns:a16="http://schemas.microsoft.com/office/drawing/2014/main" id="{232D62CA-E32D-4310-87C9-B1EEED4132BB}"/>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3" name="Suora yhdysviiva 132">
              <a:extLst>
                <a:ext uri="{FF2B5EF4-FFF2-40B4-BE49-F238E27FC236}">
                  <a16:creationId xmlns:a16="http://schemas.microsoft.com/office/drawing/2014/main" id="{A784EB70-F695-4857-948A-713850414792}"/>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4" name="Suora yhdysviiva 133">
              <a:extLst>
                <a:ext uri="{FF2B5EF4-FFF2-40B4-BE49-F238E27FC236}">
                  <a16:creationId xmlns:a16="http://schemas.microsoft.com/office/drawing/2014/main" id="{CC4518DC-08F5-49BB-BF2E-FE46E7700277}"/>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5" name="Suora yhdysviiva 134">
              <a:extLst>
                <a:ext uri="{FF2B5EF4-FFF2-40B4-BE49-F238E27FC236}">
                  <a16:creationId xmlns:a16="http://schemas.microsoft.com/office/drawing/2014/main" id="{D6F09A45-20C5-4151-BCFD-9E7025456106}"/>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6" name="Suora yhdysviiva 135">
              <a:extLst>
                <a:ext uri="{FF2B5EF4-FFF2-40B4-BE49-F238E27FC236}">
                  <a16:creationId xmlns:a16="http://schemas.microsoft.com/office/drawing/2014/main" id="{436BCD7A-0D67-44C3-8DCD-3A6B858B072E}"/>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38" name="Tasakylkinen kolmio 137">
            <a:extLst>
              <a:ext uri="{FF2B5EF4-FFF2-40B4-BE49-F238E27FC236}">
                <a16:creationId xmlns:a16="http://schemas.microsoft.com/office/drawing/2014/main" id="{76B92EDB-7763-4149-B365-4FE4C9E65F39}"/>
              </a:ext>
            </a:extLst>
          </p:cNvPr>
          <p:cNvSpPr/>
          <p:nvPr/>
        </p:nvSpPr>
        <p:spPr>
          <a:xfrm>
            <a:off x="7743011" y="4250718"/>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139" name="Tasakylkinen kolmio 138">
            <a:extLst>
              <a:ext uri="{FF2B5EF4-FFF2-40B4-BE49-F238E27FC236}">
                <a16:creationId xmlns:a16="http://schemas.microsoft.com/office/drawing/2014/main" id="{F8E37EA8-1D92-49A7-AEDD-2E167368EFBF}"/>
              </a:ext>
            </a:extLst>
          </p:cNvPr>
          <p:cNvSpPr/>
          <p:nvPr/>
        </p:nvSpPr>
        <p:spPr>
          <a:xfrm>
            <a:off x="7893973" y="4342087"/>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140" name="Tasakylkinen kolmio 139">
            <a:extLst>
              <a:ext uri="{FF2B5EF4-FFF2-40B4-BE49-F238E27FC236}">
                <a16:creationId xmlns:a16="http://schemas.microsoft.com/office/drawing/2014/main" id="{2A28CDC4-B0DE-488F-AEE4-E642AE019A51}"/>
              </a:ext>
            </a:extLst>
          </p:cNvPr>
          <p:cNvSpPr/>
          <p:nvPr/>
        </p:nvSpPr>
        <p:spPr>
          <a:xfrm>
            <a:off x="8044935" y="4246776"/>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141" name="Ryhmä 140">
            <a:extLst>
              <a:ext uri="{FF2B5EF4-FFF2-40B4-BE49-F238E27FC236}">
                <a16:creationId xmlns:a16="http://schemas.microsoft.com/office/drawing/2014/main" id="{8D6B0FEA-9AE6-46F2-8FD5-DFAA460E066E}"/>
              </a:ext>
            </a:extLst>
          </p:cNvPr>
          <p:cNvGrpSpPr/>
          <p:nvPr/>
        </p:nvGrpSpPr>
        <p:grpSpPr>
          <a:xfrm>
            <a:off x="6909069" y="4411003"/>
            <a:ext cx="917612" cy="2073726"/>
            <a:chOff x="6346481" y="4258603"/>
            <a:chExt cx="917612" cy="2073726"/>
          </a:xfrm>
        </p:grpSpPr>
        <p:cxnSp>
          <p:nvCxnSpPr>
            <p:cNvPr id="143" name="Suora yhdysviiva 142">
              <a:extLst>
                <a:ext uri="{FF2B5EF4-FFF2-40B4-BE49-F238E27FC236}">
                  <a16:creationId xmlns:a16="http://schemas.microsoft.com/office/drawing/2014/main" id="{041C95D4-DC65-43B2-86F4-11999161CB3B}"/>
                </a:ext>
              </a:extLst>
            </p:cNvPr>
            <p:cNvCxnSpPr>
              <a:cxnSpLocks/>
              <a:stCxn id="138" idx="3"/>
            </p:cNvCxnSpPr>
            <p:nvPr/>
          </p:nvCxnSpPr>
          <p:spPr>
            <a:xfrm flipH="1">
              <a:off x="6597933" y="4258603"/>
              <a:ext cx="666160"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Suora yhdysviiva 143">
              <a:extLst>
                <a:ext uri="{FF2B5EF4-FFF2-40B4-BE49-F238E27FC236}">
                  <a16:creationId xmlns:a16="http://schemas.microsoft.com/office/drawing/2014/main" id="{2AC2A5F4-B9B8-434B-9FB3-01C8F25A6BB1}"/>
                </a:ext>
              </a:extLst>
            </p:cNvPr>
            <p:cNvCxnSpPr>
              <a:cxnSpLocks/>
              <a:stCxn id="138" idx="3"/>
            </p:cNvCxnSpPr>
            <p:nvPr/>
          </p:nvCxnSpPr>
          <p:spPr>
            <a:xfrm flipH="1">
              <a:off x="7247397" y="4258603"/>
              <a:ext cx="16696"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Suora yhdysviiva 144">
              <a:extLst>
                <a:ext uri="{FF2B5EF4-FFF2-40B4-BE49-F238E27FC236}">
                  <a16:creationId xmlns:a16="http://schemas.microsoft.com/office/drawing/2014/main" id="{0F95E0F2-11E2-43BA-9A12-E193E28DA603}"/>
                </a:ext>
              </a:extLst>
            </p:cNvPr>
            <p:cNvCxnSpPr>
              <a:cxnSpLocks/>
              <a:stCxn id="138" idx="3"/>
            </p:cNvCxnSpPr>
            <p:nvPr/>
          </p:nvCxnSpPr>
          <p:spPr>
            <a:xfrm flipH="1">
              <a:off x="6892581" y="4258603"/>
              <a:ext cx="371512"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 name="Suora yhdysviiva 145">
              <a:extLst>
                <a:ext uri="{FF2B5EF4-FFF2-40B4-BE49-F238E27FC236}">
                  <a16:creationId xmlns:a16="http://schemas.microsoft.com/office/drawing/2014/main" id="{68F52C1A-9B8F-4234-8D3D-8DBAE161E7AF}"/>
                </a:ext>
              </a:extLst>
            </p:cNvPr>
            <p:cNvCxnSpPr>
              <a:cxnSpLocks/>
              <a:stCxn id="138" idx="3"/>
            </p:cNvCxnSpPr>
            <p:nvPr/>
          </p:nvCxnSpPr>
          <p:spPr>
            <a:xfrm flipH="1">
              <a:off x="7086679" y="4258603"/>
              <a:ext cx="177414"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 name="Suora yhdysviiva 146">
              <a:extLst>
                <a:ext uri="{FF2B5EF4-FFF2-40B4-BE49-F238E27FC236}">
                  <a16:creationId xmlns:a16="http://schemas.microsoft.com/office/drawing/2014/main" id="{C684F32A-0310-4E9A-B5CE-5487AF0B6B82}"/>
                </a:ext>
              </a:extLst>
            </p:cNvPr>
            <p:cNvCxnSpPr>
              <a:cxnSpLocks/>
              <a:stCxn id="138" idx="3"/>
            </p:cNvCxnSpPr>
            <p:nvPr/>
          </p:nvCxnSpPr>
          <p:spPr>
            <a:xfrm flipH="1">
              <a:off x="6346481" y="4258603"/>
              <a:ext cx="917612"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48" name="Ryhmä 147">
            <a:extLst>
              <a:ext uri="{FF2B5EF4-FFF2-40B4-BE49-F238E27FC236}">
                <a16:creationId xmlns:a16="http://schemas.microsoft.com/office/drawing/2014/main" id="{9DAA34FF-ED0E-469A-8B4F-5012D7079DDD}"/>
              </a:ext>
            </a:extLst>
          </p:cNvPr>
          <p:cNvGrpSpPr/>
          <p:nvPr/>
        </p:nvGrpSpPr>
        <p:grpSpPr>
          <a:xfrm rot="20230859">
            <a:off x="7380115" y="4547393"/>
            <a:ext cx="1204440" cy="2020984"/>
            <a:chOff x="5700862" y="4513878"/>
            <a:chExt cx="1327801" cy="2073726"/>
          </a:xfrm>
        </p:grpSpPr>
        <p:cxnSp>
          <p:nvCxnSpPr>
            <p:cNvPr id="149" name="Suora yhdysviiva 148">
              <a:extLst>
                <a:ext uri="{FF2B5EF4-FFF2-40B4-BE49-F238E27FC236}">
                  <a16:creationId xmlns:a16="http://schemas.microsoft.com/office/drawing/2014/main" id="{678E5A9F-7256-4BB6-B94F-01F0C6535475}"/>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0" name="Suora yhdysviiva 149">
              <a:extLst>
                <a:ext uri="{FF2B5EF4-FFF2-40B4-BE49-F238E27FC236}">
                  <a16:creationId xmlns:a16="http://schemas.microsoft.com/office/drawing/2014/main" id="{18029BD7-3FEC-4D13-B86E-F16F63B85E96}"/>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1" name="Suora yhdysviiva 150">
              <a:extLst>
                <a:ext uri="{FF2B5EF4-FFF2-40B4-BE49-F238E27FC236}">
                  <a16:creationId xmlns:a16="http://schemas.microsoft.com/office/drawing/2014/main" id="{773620DB-8E45-40DC-B087-DA2ADF23680A}"/>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2" name="Suora yhdysviiva 151">
              <a:extLst>
                <a:ext uri="{FF2B5EF4-FFF2-40B4-BE49-F238E27FC236}">
                  <a16:creationId xmlns:a16="http://schemas.microsoft.com/office/drawing/2014/main" id="{E6D68789-A64D-44F6-9EB9-2CE3A6F100D1}"/>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4" name="Suora yhdysviiva 153">
              <a:extLst>
                <a:ext uri="{FF2B5EF4-FFF2-40B4-BE49-F238E27FC236}">
                  <a16:creationId xmlns:a16="http://schemas.microsoft.com/office/drawing/2014/main" id="{52C43D3A-A17E-4AB5-8143-5E4A8BEC4D36}"/>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55" name="Suora yhdysviiva 154">
            <a:extLst>
              <a:ext uri="{FF2B5EF4-FFF2-40B4-BE49-F238E27FC236}">
                <a16:creationId xmlns:a16="http://schemas.microsoft.com/office/drawing/2014/main" id="{0C2F44BF-7056-4F4D-ADA0-133909E1AAC0}"/>
              </a:ext>
            </a:extLst>
          </p:cNvPr>
          <p:cNvCxnSpPr>
            <a:cxnSpLocks/>
            <a:stCxn id="15" idx="3"/>
            <a:endCxn id="138" idx="0"/>
          </p:cNvCxnSpPr>
          <p:nvPr/>
        </p:nvCxnSpPr>
        <p:spPr>
          <a:xfrm flipH="1">
            <a:off x="7826681" y="2805076"/>
            <a:ext cx="22829" cy="144564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 name="Suora yhdysviiva 155">
            <a:extLst>
              <a:ext uri="{FF2B5EF4-FFF2-40B4-BE49-F238E27FC236}">
                <a16:creationId xmlns:a16="http://schemas.microsoft.com/office/drawing/2014/main" id="{101335F7-68E7-41A9-B703-56F42AC8C8B9}"/>
              </a:ext>
            </a:extLst>
          </p:cNvPr>
          <p:cNvCxnSpPr>
            <a:cxnSpLocks/>
            <a:stCxn id="15" idx="3"/>
            <a:endCxn id="139" idx="0"/>
          </p:cNvCxnSpPr>
          <p:nvPr/>
        </p:nvCxnSpPr>
        <p:spPr>
          <a:xfrm>
            <a:off x="7849510" y="2805076"/>
            <a:ext cx="128133" cy="153701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uora yhdysviiva 156">
            <a:extLst>
              <a:ext uri="{FF2B5EF4-FFF2-40B4-BE49-F238E27FC236}">
                <a16:creationId xmlns:a16="http://schemas.microsoft.com/office/drawing/2014/main" id="{3E9EE8FA-395C-4B2C-8AE7-6AB971FD0C51}"/>
              </a:ext>
            </a:extLst>
          </p:cNvPr>
          <p:cNvCxnSpPr>
            <a:cxnSpLocks/>
            <a:stCxn id="15" idx="3"/>
            <a:endCxn id="140" idx="0"/>
          </p:cNvCxnSpPr>
          <p:nvPr/>
        </p:nvCxnSpPr>
        <p:spPr>
          <a:xfrm>
            <a:off x="7849510" y="2805076"/>
            <a:ext cx="279095" cy="144170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Ryhmä 170">
            <a:extLst>
              <a:ext uri="{FF2B5EF4-FFF2-40B4-BE49-F238E27FC236}">
                <a16:creationId xmlns:a16="http://schemas.microsoft.com/office/drawing/2014/main" id="{35A5D9E1-DD7F-4B17-8263-9CB5E5DDC01E}"/>
              </a:ext>
            </a:extLst>
          </p:cNvPr>
          <p:cNvGrpSpPr/>
          <p:nvPr/>
        </p:nvGrpSpPr>
        <p:grpSpPr>
          <a:xfrm rot="20553415">
            <a:off x="7747320" y="4543896"/>
            <a:ext cx="1076348" cy="2073726"/>
            <a:chOff x="5952315" y="4513878"/>
            <a:chExt cx="1076348" cy="2073726"/>
          </a:xfrm>
        </p:grpSpPr>
        <p:cxnSp>
          <p:nvCxnSpPr>
            <p:cNvPr id="172" name="Suora yhdysviiva 171">
              <a:extLst>
                <a:ext uri="{FF2B5EF4-FFF2-40B4-BE49-F238E27FC236}">
                  <a16:creationId xmlns:a16="http://schemas.microsoft.com/office/drawing/2014/main" id="{74F87282-0696-459D-8DD6-E3E2DAACBFB0}"/>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3" name="Suora yhdysviiva 172">
              <a:extLst>
                <a:ext uri="{FF2B5EF4-FFF2-40B4-BE49-F238E27FC236}">
                  <a16:creationId xmlns:a16="http://schemas.microsoft.com/office/drawing/2014/main" id="{6853E195-B84D-4825-9939-6F46581D987B}"/>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4" name="Suora yhdysviiva 173">
              <a:extLst>
                <a:ext uri="{FF2B5EF4-FFF2-40B4-BE49-F238E27FC236}">
                  <a16:creationId xmlns:a16="http://schemas.microsoft.com/office/drawing/2014/main" id="{F369ABF3-5ECA-4C73-9D9F-4FC65E12C2AE}"/>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5" name="Suora yhdysviiva 174">
              <a:extLst>
                <a:ext uri="{FF2B5EF4-FFF2-40B4-BE49-F238E27FC236}">
                  <a16:creationId xmlns:a16="http://schemas.microsoft.com/office/drawing/2014/main" id="{B9A902A1-29F1-4CD5-8FC8-BB812531B397}"/>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6" name="Suora yhdysviiva 175">
              <a:extLst>
                <a:ext uri="{FF2B5EF4-FFF2-40B4-BE49-F238E27FC236}">
                  <a16:creationId xmlns:a16="http://schemas.microsoft.com/office/drawing/2014/main" id="{DCE63E3E-2522-4F80-A33B-2B2D33D7167E}"/>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78" name="Tasakylkinen kolmio 177">
            <a:extLst>
              <a:ext uri="{FF2B5EF4-FFF2-40B4-BE49-F238E27FC236}">
                <a16:creationId xmlns:a16="http://schemas.microsoft.com/office/drawing/2014/main" id="{939BD20C-DAAF-4609-A277-35CF9A356D72}"/>
              </a:ext>
            </a:extLst>
          </p:cNvPr>
          <p:cNvSpPr/>
          <p:nvPr/>
        </p:nvSpPr>
        <p:spPr>
          <a:xfrm>
            <a:off x="8234904" y="4205385"/>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179" name="Tasakylkinen kolmio 178">
            <a:extLst>
              <a:ext uri="{FF2B5EF4-FFF2-40B4-BE49-F238E27FC236}">
                <a16:creationId xmlns:a16="http://schemas.microsoft.com/office/drawing/2014/main" id="{26B5A26C-2ED3-4901-8DD2-D32953D4F5AC}"/>
              </a:ext>
            </a:extLst>
          </p:cNvPr>
          <p:cNvSpPr/>
          <p:nvPr/>
        </p:nvSpPr>
        <p:spPr>
          <a:xfrm>
            <a:off x="8391480" y="4272784"/>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180" name="Tasakylkinen kolmio 179">
            <a:extLst>
              <a:ext uri="{FF2B5EF4-FFF2-40B4-BE49-F238E27FC236}">
                <a16:creationId xmlns:a16="http://schemas.microsoft.com/office/drawing/2014/main" id="{00D9C719-1A0A-4E6F-952A-E21DBC660DA8}"/>
              </a:ext>
            </a:extLst>
          </p:cNvPr>
          <p:cNvSpPr/>
          <p:nvPr/>
        </p:nvSpPr>
        <p:spPr>
          <a:xfrm>
            <a:off x="8545649" y="4213109"/>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181" name="Ryhmä 180">
            <a:extLst>
              <a:ext uri="{FF2B5EF4-FFF2-40B4-BE49-F238E27FC236}">
                <a16:creationId xmlns:a16="http://schemas.microsoft.com/office/drawing/2014/main" id="{6B0DA226-EC9E-4C06-B56B-EBDB44275710}"/>
              </a:ext>
            </a:extLst>
          </p:cNvPr>
          <p:cNvGrpSpPr/>
          <p:nvPr/>
        </p:nvGrpSpPr>
        <p:grpSpPr>
          <a:xfrm>
            <a:off x="8053448" y="4365670"/>
            <a:ext cx="900915" cy="2073726"/>
            <a:chOff x="6838375" y="4213270"/>
            <a:chExt cx="900915" cy="2073726"/>
          </a:xfrm>
        </p:grpSpPr>
        <p:cxnSp>
          <p:nvCxnSpPr>
            <p:cNvPr id="183" name="Suora yhdysviiva 182">
              <a:extLst>
                <a:ext uri="{FF2B5EF4-FFF2-40B4-BE49-F238E27FC236}">
                  <a16:creationId xmlns:a16="http://schemas.microsoft.com/office/drawing/2014/main" id="{1DFF426C-A5C1-4D35-8B1D-91F06815CC2F}"/>
                </a:ext>
              </a:extLst>
            </p:cNvPr>
            <p:cNvCxnSpPr>
              <a:cxnSpLocks/>
              <a:stCxn id="178" idx="3"/>
            </p:cNvCxnSpPr>
            <p:nvPr/>
          </p:nvCxnSpPr>
          <p:spPr>
            <a:xfrm flipH="1">
              <a:off x="7089827" y="4213270"/>
              <a:ext cx="13674"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4" name="Suora yhdysviiva 183">
              <a:extLst>
                <a:ext uri="{FF2B5EF4-FFF2-40B4-BE49-F238E27FC236}">
                  <a16:creationId xmlns:a16="http://schemas.microsoft.com/office/drawing/2014/main" id="{4A8FBBC0-D46C-4BEE-8116-934AEE1EDE9F}"/>
                </a:ext>
              </a:extLst>
            </p:cNvPr>
            <p:cNvCxnSpPr>
              <a:cxnSpLocks/>
              <a:stCxn id="178" idx="3"/>
            </p:cNvCxnSpPr>
            <p:nvPr/>
          </p:nvCxnSpPr>
          <p:spPr>
            <a:xfrm>
              <a:off x="7103501" y="4213270"/>
              <a:ext cx="635789"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5" name="Suora yhdysviiva 184">
              <a:extLst>
                <a:ext uri="{FF2B5EF4-FFF2-40B4-BE49-F238E27FC236}">
                  <a16:creationId xmlns:a16="http://schemas.microsoft.com/office/drawing/2014/main" id="{2ED1C36E-27B1-4D8B-AC0F-6F68995D83ED}"/>
                </a:ext>
              </a:extLst>
            </p:cNvPr>
            <p:cNvCxnSpPr>
              <a:cxnSpLocks/>
              <a:stCxn id="178" idx="3"/>
            </p:cNvCxnSpPr>
            <p:nvPr/>
          </p:nvCxnSpPr>
          <p:spPr>
            <a:xfrm>
              <a:off x="7103501" y="4213270"/>
              <a:ext cx="280973"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6" name="Suora yhdysviiva 185">
              <a:extLst>
                <a:ext uri="{FF2B5EF4-FFF2-40B4-BE49-F238E27FC236}">
                  <a16:creationId xmlns:a16="http://schemas.microsoft.com/office/drawing/2014/main" id="{53FD3E06-34F6-4C0D-A34C-9E1F2C29CD88}"/>
                </a:ext>
              </a:extLst>
            </p:cNvPr>
            <p:cNvCxnSpPr>
              <a:cxnSpLocks/>
              <a:stCxn id="178" idx="3"/>
            </p:cNvCxnSpPr>
            <p:nvPr/>
          </p:nvCxnSpPr>
          <p:spPr>
            <a:xfrm>
              <a:off x="7103501" y="4213270"/>
              <a:ext cx="475071"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7" name="Suora yhdysviiva 186">
              <a:extLst>
                <a:ext uri="{FF2B5EF4-FFF2-40B4-BE49-F238E27FC236}">
                  <a16:creationId xmlns:a16="http://schemas.microsoft.com/office/drawing/2014/main" id="{60830811-D7AA-4DF5-A0A1-64FC97F225FF}"/>
                </a:ext>
              </a:extLst>
            </p:cNvPr>
            <p:cNvCxnSpPr>
              <a:cxnSpLocks/>
              <a:stCxn id="178" idx="3"/>
            </p:cNvCxnSpPr>
            <p:nvPr/>
          </p:nvCxnSpPr>
          <p:spPr>
            <a:xfrm flipH="1">
              <a:off x="6838375" y="4213270"/>
              <a:ext cx="265126"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8" name="Ryhmä 187">
            <a:extLst>
              <a:ext uri="{FF2B5EF4-FFF2-40B4-BE49-F238E27FC236}">
                <a16:creationId xmlns:a16="http://schemas.microsoft.com/office/drawing/2014/main" id="{A3ABC934-B8B3-4395-8FED-659ADEA7FC35}"/>
              </a:ext>
            </a:extLst>
          </p:cNvPr>
          <p:cNvGrpSpPr/>
          <p:nvPr/>
        </p:nvGrpSpPr>
        <p:grpSpPr>
          <a:xfrm rot="19543955">
            <a:off x="8808010" y="4600902"/>
            <a:ext cx="781701" cy="2189874"/>
            <a:chOff x="6246962" y="4397730"/>
            <a:chExt cx="781701" cy="2189874"/>
          </a:xfrm>
        </p:grpSpPr>
        <p:cxnSp>
          <p:nvCxnSpPr>
            <p:cNvPr id="189" name="Suora yhdysviiva 188">
              <a:extLst>
                <a:ext uri="{FF2B5EF4-FFF2-40B4-BE49-F238E27FC236}">
                  <a16:creationId xmlns:a16="http://schemas.microsoft.com/office/drawing/2014/main" id="{BBFAE42A-4AF7-462C-9EDC-F6B6933084F8}"/>
                </a:ext>
              </a:extLst>
            </p:cNvPr>
            <p:cNvCxnSpPr>
              <a:cxnSpLocks/>
            </p:cNvCxnSpPr>
            <p:nvPr/>
          </p:nvCxnSpPr>
          <p:spPr>
            <a:xfrm rot="2056045">
              <a:off x="6466066" y="4449207"/>
              <a:ext cx="301171" cy="1851414"/>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0" name="Suora yhdysviiva 189">
              <a:extLst>
                <a:ext uri="{FF2B5EF4-FFF2-40B4-BE49-F238E27FC236}">
                  <a16:creationId xmlns:a16="http://schemas.microsoft.com/office/drawing/2014/main" id="{64528C2F-E1C2-404D-B743-07932C52E3A9}"/>
                </a:ext>
              </a:extLst>
            </p:cNvPr>
            <p:cNvCxnSpPr>
              <a:cxnSpLocks/>
            </p:cNvCxnSpPr>
            <p:nvPr/>
          </p:nvCxnSpPr>
          <p:spPr>
            <a:xfrm rot="2056045">
              <a:off x="6425299" y="4397730"/>
              <a:ext cx="226612" cy="2073317"/>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1" name="Suora yhdysviiva 190">
              <a:extLst>
                <a:ext uri="{FF2B5EF4-FFF2-40B4-BE49-F238E27FC236}">
                  <a16:creationId xmlns:a16="http://schemas.microsoft.com/office/drawing/2014/main" id="{B3D65DB7-F6DC-4975-A5BF-9EFB1490C400}"/>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2" name="Suora yhdysviiva 191">
              <a:extLst>
                <a:ext uri="{FF2B5EF4-FFF2-40B4-BE49-F238E27FC236}">
                  <a16:creationId xmlns:a16="http://schemas.microsoft.com/office/drawing/2014/main" id="{1217566D-21C5-4F2F-97B8-C2C060CD9EC9}"/>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3" name="Suora yhdysviiva 192">
              <a:extLst>
                <a:ext uri="{FF2B5EF4-FFF2-40B4-BE49-F238E27FC236}">
                  <a16:creationId xmlns:a16="http://schemas.microsoft.com/office/drawing/2014/main" id="{6A79BF98-E41D-48C6-9BAA-12E7229DAC61}"/>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95" name="Suora yhdysviiva 194">
            <a:extLst>
              <a:ext uri="{FF2B5EF4-FFF2-40B4-BE49-F238E27FC236}">
                <a16:creationId xmlns:a16="http://schemas.microsoft.com/office/drawing/2014/main" id="{AB5BFF65-C273-4C63-B459-20B0890C4095}"/>
              </a:ext>
            </a:extLst>
          </p:cNvPr>
          <p:cNvCxnSpPr>
            <a:cxnSpLocks/>
            <a:stCxn id="26" idx="3"/>
            <a:endCxn id="178" idx="0"/>
          </p:cNvCxnSpPr>
          <p:nvPr/>
        </p:nvCxnSpPr>
        <p:spPr>
          <a:xfrm>
            <a:off x="8313557" y="3071010"/>
            <a:ext cx="5017" cy="113437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uora yhdysviiva 195">
            <a:extLst>
              <a:ext uri="{FF2B5EF4-FFF2-40B4-BE49-F238E27FC236}">
                <a16:creationId xmlns:a16="http://schemas.microsoft.com/office/drawing/2014/main" id="{21F30C73-FFB3-4022-A6A2-73A78531B066}"/>
              </a:ext>
            </a:extLst>
          </p:cNvPr>
          <p:cNvCxnSpPr>
            <a:cxnSpLocks/>
            <a:stCxn id="26" idx="3"/>
            <a:endCxn id="179" idx="0"/>
          </p:cNvCxnSpPr>
          <p:nvPr/>
        </p:nvCxnSpPr>
        <p:spPr>
          <a:xfrm>
            <a:off x="8313557" y="3071010"/>
            <a:ext cx="161593" cy="1201774"/>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uora yhdysviiva 196">
            <a:extLst>
              <a:ext uri="{FF2B5EF4-FFF2-40B4-BE49-F238E27FC236}">
                <a16:creationId xmlns:a16="http://schemas.microsoft.com/office/drawing/2014/main" id="{D740A647-4EC0-4640-8671-7ACCE1FB114F}"/>
              </a:ext>
            </a:extLst>
          </p:cNvPr>
          <p:cNvCxnSpPr>
            <a:cxnSpLocks/>
            <a:stCxn id="26" idx="3"/>
            <a:endCxn id="180" idx="0"/>
          </p:cNvCxnSpPr>
          <p:nvPr/>
        </p:nvCxnSpPr>
        <p:spPr>
          <a:xfrm>
            <a:off x="8313557" y="3071010"/>
            <a:ext cx="315762" cy="1142099"/>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1" name="Ryhmä 210">
            <a:extLst>
              <a:ext uri="{FF2B5EF4-FFF2-40B4-BE49-F238E27FC236}">
                <a16:creationId xmlns:a16="http://schemas.microsoft.com/office/drawing/2014/main" id="{858A3860-7FB7-4241-8B85-4377E180BF78}"/>
              </a:ext>
            </a:extLst>
          </p:cNvPr>
          <p:cNvGrpSpPr/>
          <p:nvPr/>
        </p:nvGrpSpPr>
        <p:grpSpPr>
          <a:xfrm rot="20553415">
            <a:off x="8507291" y="4622392"/>
            <a:ext cx="1076348" cy="2073726"/>
            <a:chOff x="5952315" y="4513878"/>
            <a:chExt cx="1076348" cy="2073726"/>
          </a:xfrm>
        </p:grpSpPr>
        <p:cxnSp>
          <p:nvCxnSpPr>
            <p:cNvPr id="212" name="Suora yhdysviiva 211">
              <a:extLst>
                <a:ext uri="{FF2B5EF4-FFF2-40B4-BE49-F238E27FC236}">
                  <a16:creationId xmlns:a16="http://schemas.microsoft.com/office/drawing/2014/main" id="{6FF71EFE-C6C7-4280-8ABE-7633351ACC44}"/>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3" name="Suora yhdysviiva 212">
              <a:extLst>
                <a:ext uri="{FF2B5EF4-FFF2-40B4-BE49-F238E27FC236}">
                  <a16:creationId xmlns:a16="http://schemas.microsoft.com/office/drawing/2014/main" id="{F2B52CFF-EB6E-4008-92FD-9267AC19579B}"/>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4" name="Suora yhdysviiva 213">
              <a:extLst>
                <a:ext uri="{FF2B5EF4-FFF2-40B4-BE49-F238E27FC236}">
                  <a16:creationId xmlns:a16="http://schemas.microsoft.com/office/drawing/2014/main" id="{D86D8829-5BAF-4F34-B431-F64604A2DA76}"/>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5" name="Suora yhdysviiva 214">
              <a:extLst>
                <a:ext uri="{FF2B5EF4-FFF2-40B4-BE49-F238E27FC236}">
                  <a16:creationId xmlns:a16="http://schemas.microsoft.com/office/drawing/2014/main" id="{6C4DA871-60F5-469D-9735-859ACAD6F476}"/>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6" name="Suora yhdysviiva 215">
              <a:extLst>
                <a:ext uri="{FF2B5EF4-FFF2-40B4-BE49-F238E27FC236}">
                  <a16:creationId xmlns:a16="http://schemas.microsoft.com/office/drawing/2014/main" id="{13CEF14C-3146-4381-AAE4-682D714C1582}"/>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18" name="Tasakylkinen kolmio 217">
            <a:extLst>
              <a:ext uri="{FF2B5EF4-FFF2-40B4-BE49-F238E27FC236}">
                <a16:creationId xmlns:a16="http://schemas.microsoft.com/office/drawing/2014/main" id="{FC54EC50-958B-4242-9BE2-4189668C1DFC}"/>
              </a:ext>
            </a:extLst>
          </p:cNvPr>
          <p:cNvSpPr/>
          <p:nvPr/>
        </p:nvSpPr>
        <p:spPr>
          <a:xfrm>
            <a:off x="9012123" y="4310149"/>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219" name="Tasakylkinen kolmio 218">
            <a:extLst>
              <a:ext uri="{FF2B5EF4-FFF2-40B4-BE49-F238E27FC236}">
                <a16:creationId xmlns:a16="http://schemas.microsoft.com/office/drawing/2014/main" id="{E7BF04B2-E475-4082-B634-09D14AEADE2C}"/>
              </a:ext>
            </a:extLst>
          </p:cNvPr>
          <p:cNvSpPr/>
          <p:nvPr/>
        </p:nvSpPr>
        <p:spPr>
          <a:xfrm>
            <a:off x="9143989" y="4350949"/>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220" name="Tasakylkinen kolmio 219">
            <a:extLst>
              <a:ext uri="{FF2B5EF4-FFF2-40B4-BE49-F238E27FC236}">
                <a16:creationId xmlns:a16="http://schemas.microsoft.com/office/drawing/2014/main" id="{D5815EC3-EBB6-44BA-8F51-AD3A709005C9}"/>
              </a:ext>
            </a:extLst>
          </p:cNvPr>
          <p:cNvSpPr/>
          <p:nvPr/>
        </p:nvSpPr>
        <p:spPr>
          <a:xfrm>
            <a:off x="9310094" y="4237859"/>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221" name="Ryhmä 220">
            <a:extLst>
              <a:ext uri="{FF2B5EF4-FFF2-40B4-BE49-F238E27FC236}">
                <a16:creationId xmlns:a16="http://schemas.microsoft.com/office/drawing/2014/main" id="{3A9A25DF-D622-4289-87A8-F02E33F432A7}"/>
              </a:ext>
            </a:extLst>
          </p:cNvPr>
          <p:cNvGrpSpPr/>
          <p:nvPr/>
        </p:nvGrpSpPr>
        <p:grpSpPr>
          <a:xfrm rot="706209">
            <a:off x="6698353" y="4332093"/>
            <a:ext cx="3284355" cy="2282827"/>
            <a:chOff x="5232154" y="4318034"/>
            <a:chExt cx="3284355" cy="2282827"/>
          </a:xfrm>
        </p:grpSpPr>
        <p:cxnSp>
          <p:nvCxnSpPr>
            <p:cNvPr id="222" name="Suora yhdysviiva 221">
              <a:extLst>
                <a:ext uri="{FF2B5EF4-FFF2-40B4-BE49-F238E27FC236}">
                  <a16:creationId xmlns:a16="http://schemas.microsoft.com/office/drawing/2014/main" id="{FEF62143-8595-4CCE-A7C8-C92F47AA1D8D}"/>
                </a:ext>
              </a:extLst>
            </p:cNvPr>
            <p:cNvCxnSpPr>
              <a:cxnSpLocks/>
            </p:cNvCxnSpPr>
            <p:nvPr/>
          </p:nvCxnSpPr>
          <p:spPr>
            <a:xfrm flipH="1">
              <a:off x="5232154" y="4538361"/>
              <a:ext cx="926176" cy="2062500"/>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3" name="Suora yhdysviiva 222">
              <a:extLst>
                <a:ext uri="{FF2B5EF4-FFF2-40B4-BE49-F238E27FC236}">
                  <a16:creationId xmlns:a16="http://schemas.microsoft.com/office/drawing/2014/main" id="{5BA19D41-CFA4-4DE6-8C72-DBE0203885C4}"/>
                </a:ext>
              </a:extLst>
            </p:cNvPr>
            <p:cNvCxnSpPr>
              <a:cxnSpLocks/>
              <a:stCxn id="218" idx="3"/>
            </p:cNvCxnSpPr>
            <p:nvPr/>
          </p:nvCxnSpPr>
          <p:spPr>
            <a:xfrm>
              <a:off x="7395772" y="4318034"/>
              <a:ext cx="471273"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4" name="Suora yhdysviiva 223">
              <a:extLst>
                <a:ext uri="{FF2B5EF4-FFF2-40B4-BE49-F238E27FC236}">
                  <a16:creationId xmlns:a16="http://schemas.microsoft.com/office/drawing/2014/main" id="{8BEC80AD-378A-497D-8AEB-4787C1F7B981}"/>
                </a:ext>
              </a:extLst>
            </p:cNvPr>
            <p:cNvCxnSpPr>
              <a:cxnSpLocks/>
              <a:stCxn id="218" idx="3"/>
            </p:cNvCxnSpPr>
            <p:nvPr/>
          </p:nvCxnSpPr>
          <p:spPr>
            <a:xfrm>
              <a:off x="7395772" y="4318034"/>
              <a:ext cx="1120737"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5" name="Suora yhdysviiva 224">
              <a:extLst>
                <a:ext uri="{FF2B5EF4-FFF2-40B4-BE49-F238E27FC236}">
                  <a16:creationId xmlns:a16="http://schemas.microsoft.com/office/drawing/2014/main" id="{F0484624-E39C-4CEC-A2F6-83A9A6BAEB4D}"/>
                </a:ext>
              </a:extLst>
            </p:cNvPr>
            <p:cNvCxnSpPr>
              <a:cxnSpLocks/>
              <a:stCxn id="218" idx="3"/>
            </p:cNvCxnSpPr>
            <p:nvPr/>
          </p:nvCxnSpPr>
          <p:spPr>
            <a:xfrm>
              <a:off x="7395772" y="4318034"/>
              <a:ext cx="765921"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6" name="Suora yhdysviiva 225">
              <a:extLst>
                <a:ext uri="{FF2B5EF4-FFF2-40B4-BE49-F238E27FC236}">
                  <a16:creationId xmlns:a16="http://schemas.microsoft.com/office/drawing/2014/main" id="{9869C3C1-43EE-4884-A3D2-23B162D7C421}"/>
                </a:ext>
              </a:extLst>
            </p:cNvPr>
            <p:cNvCxnSpPr>
              <a:cxnSpLocks/>
              <a:stCxn id="218" idx="3"/>
            </p:cNvCxnSpPr>
            <p:nvPr/>
          </p:nvCxnSpPr>
          <p:spPr>
            <a:xfrm>
              <a:off x="7395772" y="4318034"/>
              <a:ext cx="960019"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7" name="Suora yhdysviiva 226">
              <a:extLst>
                <a:ext uri="{FF2B5EF4-FFF2-40B4-BE49-F238E27FC236}">
                  <a16:creationId xmlns:a16="http://schemas.microsoft.com/office/drawing/2014/main" id="{725066C8-FFE6-4F74-A847-41111DF824D8}"/>
                </a:ext>
              </a:extLst>
            </p:cNvPr>
            <p:cNvCxnSpPr>
              <a:cxnSpLocks/>
              <a:stCxn id="218" idx="3"/>
            </p:cNvCxnSpPr>
            <p:nvPr/>
          </p:nvCxnSpPr>
          <p:spPr>
            <a:xfrm>
              <a:off x="7395772" y="4318034"/>
              <a:ext cx="219821"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28" name="Ryhmä 227">
            <a:extLst>
              <a:ext uri="{FF2B5EF4-FFF2-40B4-BE49-F238E27FC236}">
                <a16:creationId xmlns:a16="http://schemas.microsoft.com/office/drawing/2014/main" id="{A2EB6188-9102-4400-8A4D-93DAFB459266}"/>
              </a:ext>
            </a:extLst>
          </p:cNvPr>
          <p:cNvGrpSpPr/>
          <p:nvPr/>
        </p:nvGrpSpPr>
        <p:grpSpPr>
          <a:xfrm rot="19543955">
            <a:off x="8810725" y="4504833"/>
            <a:ext cx="1249453" cy="2182654"/>
            <a:chOff x="5700862" y="4431744"/>
            <a:chExt cx="1327801" cy="2235537"/>
          </a:xfrm>
        </p:grpSpPr>
        <p:cxnSp>
          <p:nvCxnSpPr>
            <p:cNvPr id="229" name="Suora yhdysviiva 228">
              <a:extLst>
                <a:ext uri="{FF2B5EF4-FFF2-40B4-BE49-F238E27FC236}">
                  <a16:creationId xmlns:a16="http://schemas.microsoft.com/office/drawing/2014/main" id="{3EC1F54D-768E-440F-84E4-5986D0C398A7}"/>
                </a:ext>
              </a:extLst>
            </p:cNvPr>
            <p:cNvCxnSpPr>
              <a:cxnSpLocks/>
              <a:stCxn id="220" idx="3"/>
            </p:cNvCxnSpPr>
            <p:nvPr/>
          </p:nvCxnSpPr>
          <p:spPr>
            <a:xfrm rot="2056045">
              <a:off x="6355414" y="4431744"/>
              <a:ext cx="421425" cy="2235537"/>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0" name="Suora yhdysviiva 229">
              <a:extLst>
                <a:ext uri="{FF2B5EF4-FFF2-40B4-BE49-F238E27FC236}">
                  <a16:creationId xmlns:a16="http://schemas.microsoft.com/office/drawing/2014/main" id="{E0586AD1-F1F9-49B0-A038-4E3608C37EDC}"/>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2" name="Suora yhdysviiva 231">
              <a:extLst>
                <a:ext uri="{FF2B5EF4-FFF2-40B4-BE49-F238E27FC236}">
                  <a16:creationId xmlns:a16="http://schemas.microsoft.com/office/drawing/2014/main" id="{BF7F5ADE-4E9F-4F6B-8F35-E9AD07D489FE}"/>
                </a:ext>
              </a:extLst>
            </p:cNvPr>
            <p:cNvCxnSpPr>
              <a:cxnSpLocks/>
              <a:stCxn id="220" idx="3"/>
            </p:cNvCxnSpPr>
            <p:nvPr/>
          </p:nvCxnSpPr>
          <p:spPr>
            <a:xfrm rot="2056045">
              <a:off x="6369275" y="4475079"/>
              <a:ext cx="553412" cy="2148868"/>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4" name="Suora yhdysviiva 233">
              <a:extLst>
                <a:ext uri="{FF2B5EF4-FFF2-40B4-BE49-F238E27FC236}">
                  <a16:creationId xmlns:a16="http://schemas.microsoft.com/office/drawing/2014/main" id="{5FA46D4A-E77E-4CAE-986C-9DFEEF537AF6}"/>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235" name="Suora yhdysviiva 234">
            <a:extLst>
              <a:ext uri="{FF2B5EF4-FFF2-40B4-BE49-F238E27FC236}">
                <a16:creationId xmlns:a16="http://schemas.microsoft.com/office/drawing/2014/main" id="{7016E85C-196E-4021-B047-533DED6CC34A}"/>
              </a:ext>
            </a:extLst>
          </p:cNvPr>
          <p:cNvCxnSpPr>
            <a:cxnSpLocks/>
            <a:stCxn id="17" idx="3"/>
            <a:endCxn id="219" idx="0"/>
          </p:cNvCxnSpPr>
          <p:nvPr/>
        </p:nvCxnSpPr>
        <p:spPr>
          <a:xfrm flipH="1">
            <a:off x="9227659" y="3378388"/>
            <a:ext cx="23855" cy="97256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uora yhdysviiva 235">
            <a:extLst>
              <a:ext uri="{FF2B5EF4-FFF2-40B4-BE49-F238E27FC236}">
                <a16:creationId xmlns:a16="http://schemas.microsoft.com/office/drawing/2014/main" id="{96AEEC64-8A5C-426D-8BAD-F746E37F9F72}"/>
              </a:ext>
            </a:extLst>
          </p:cNvPr>
          <p:cNvCxnSpPr>
            <a:cxnSpLocks/>
            <a:stCxn id="17" idx="3"/>
            <a:endCxn id="218" idx="0"/>
          </p:cNvCxnSpPr>
          <p:nvPr/>
        </p:nvCxnSpPr>
        <p:spPr>
          <a:xfrm flipH="1">
            <a:off x="9095793" y="3378388"/>
            <a:ext cx="155721" cy="93176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Suora yhdysviiva 236">
            <a:extLst>
              <a:ext uri="{FF2B5EF4-FFF2-40B4-BE49-F238E27FC236}">
                <a16:creationId xmlns:a16="http://schemas.microsoft.com/office/drawing/2014/main" id="{0DC69215-7AD7-488E-85CF-198F55781BA6}"/>
              </a:ext>
            </a:extLst>
          </p:cNvPr>
          <p:cNvCxnSpPr>
            <a:cxnSpLocks/>
            <a:stCxn id="17" idx="3"/>
            <a:endCxn id="220" idx="0"/>
          </p:cNvCxnSpPr>
          <p:nvPr/>
        </p:nvCxnSpPr>
        <p:spPr>
          <a:xfrm>
            <a:off x="9251514" y="3378388"/>
            <a:ext cx="142250" cy="85947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1" name="Ryhmä 250">
            <a:extLst>
              <a:ext uri="{FF2B5EF4-FFF2-40B4-BE49-F238E27FC236}">
                <a16:creationId xmlns:a16="http://schemas.microsoft.com/office/drawing/2014/main" id="{1E613360-9C6E-42BB-BB29-198B1970012E}"/>
              </a:ext>
            </a:extLst>
          </p:cNvPr>
          <p:cNvGrpSpPr/>
          <p:nvPr/>
        </p:nvGrpSpPr>
        <p:grpSpPr>
          <a:xfrm rot="20279605">
            <a:off x="8115500" y="4591197"/>
            <a:ext cx="1041837" cy="1437570"/>
            <a:chOff x="5700862" y="4513878"/>
            <a:chExt cx="1327801" cy="2073726"/>
          </a:xfrm>
        </p:grpSpPr>
        <p:cxnSp>
          <p:nvCxnSpPr>
            <p:cNvPr id="252" name="Suora yhdysviiva 251">
              <a:extLst>
                <a:ext uri="{FF2B5EF4-FFF2-40B4-BE49-F238E27FC236}">
                  <a16:creationId xmlns:a16="http://schemas.microsoft.com/office/drawing/2014/main" id="{9D5CCA43-1E88-4338-93C1-988984D6D704}"/>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3" name="Suora yhdysviiva 252">
              <a:extLst>
                <a:ext uri="{FF2B5EF4-FFF2-40B4-BE49-F238E27FC236}">
                  <a16:creationId xmlns:a16="http://schemas.microsoft.com/office/drawing/2014/main" id="{321982FC-A3C6-46B1-9827-2986B3D884F8}"/>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4" name="Suora yhdysviiva 253">
              <a:extLst>
                <a:ext uri="{FF2B5EF4-FFF2-40B4-BE49-F238E27FC236}">
                  <a16:creationId xmlns:a16="http://schemas.microsoft.com/office/drawing/2014/main" id="{70821257-DE68-4865-A8B0-29926A82AEC3}"/>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5" name="Suora yhdysviiva 254">
              <a:extLst>
                <a:ext uri="{FF2B5EF4-FFF2-40B4-BE49-F238E27FC236}">
                  <a16:creationId xmlns:a16="http://schemas.microsoft.com/office/drawing/2014/main" id="{DC9C446C-2D92-4BE6-9C63-051A6F421936}"/>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7" name="Suora yhdysviiva 256">
              <a:extLst>
                <a:ext uri="{FF2B5EF4-FFF2-40B4-BE49-F238E27FC236}">
                  <a16:creationId xmlns:a16="http://schemas.microsoft.com/office/drawing/2014/main" id="{84AB8F73-A584-45ED-9769-7DB4C0AE445D}"/>
                </a:ext>
              </a:extLst>
            </p:cNvPr>
            <p:cNvCxnSpPr>
              <a:cxnSpLocks/>
            </p:cNvCxnSpPr>
            <p:nvPr/>
          </p:nvCxnSpPr>
          <p:spPr>
            <a:xfrm flipH="1">
              <a:off x="5700862" y="4513878"/>
              <a:ext cx="1327801" cy="2032843"/>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58" name="Tasakylkinen kolmio 257">
            <a:extLst>
              <a:ext uri="{FF2B5EF4-FFF2-40B4-BE49-F238E27FC236}">
                <a16:creationId xmlns:a16="http://schemas.microsoft.com/office/drawing/2014/main" id="{F500CA5A-4B42-4C19-9F0F-CAFEA13AD126}"/>
              </a:ext>
            </a:extLst>
          </p:cNvPr>
          <p:cNvSpPr/>
          <p:nvPr/>
        </p:nvSpPr>
        <p:spPr>
          <a:xfrm>
            <a:off x="8644547" y="4465564"/>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259" name="Tasakylkinen kolmio 258">
            <a:extLst>
              <a:ext uri="{FF2B5EF4-FFF2-40B4-BE49-F238E27FC236}">
                <a16:creationId xmlns:a16="http://schemas.microsoft.com/office/drawing/2014/main" id="{07D186D6-8F3C-4343-938E-85D7BB68EE73}"/>
              </a:ext>
            </a:extLst>
          </p:cNvPr>
          <p:cNvSpPr/>
          <p:nvPr/>
        </p:nvSpPr>
        <p:spPr>
          <a:xfrm>
            <a:off x="8765078" y="4328958"/>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260" name="Tasakylkinen kolmio 259">
            <a:extLst>
              <a:ext uri="{FF2B5EF4-FFF2-40B4-BE49-F238E27FC236}">
                <a16:creationId xmlns:a16="http://schemas.microsoft.com/office/drawing/2014/main" id="{4478A1FC-C173-4787-BD09-E37FFDABD64C}"/>
              </a:ext>
            </a:extLst>
          </p:cNvPr>
          <p:cNvSpPr/>
          <p:nvPr/>
        </p:nvSpPr>
        <p:spPr>
          <a:xfrm>
            <a:off x="8881791" y="4510522"/>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cxnSp>
        <p:nvCxnSpPr>
          <p:cNvPr id="275" name="Suora yhdysviiva 274">
            <a:extLst>
              <a:ext uri="{FF2B5EF4-FFF2-40B4-BE49-F238E27FC236}">
                <a16:creationId xmlns:a16="http://schemas.microsoft.com/office/drawing/2014/main" id="{3F5CE858-0695-48DE-B6B2-03CE26C9DAFB}"/>
              </a:ext>
            </a:extLst>
          </p:cNvPr>
          <p:cNvCxnSpPr>
            <a:cxnSpLocks/>
            <a:stCxn id="16" idx="3"/>
            <a:endCxn id="258" idx="0"/>
          </p:cNvCxnSpPr>
          <p:nvPr/>
        </p:nvCxnSpPr>
        <p:spPr>
          <a:xfrm>
            <a:off x="8638561" y="3456102"/>
            <a:ext cx="89656" cy="100946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6" name="Suora yhdysviiva 275">
            <a:extLst>
              <a:ext uri="{FF2B5EF4-FFF2-40B4-BE49-F238E27FC236}">
                <a16:creationId xmlns:a16="http://schemas.microsoft.com/office/drawing/2014/main" id="{D2473B54-08C0-49FD-8D17-2B8D8CE1424E}"/>
              </a:ext>
            </a:extLst>
          </p:cNvPr>
          <p:cNvCxnSpPr>
            <a:cxnSpLocks/>
            <a:endCxn id="259" idx="0"/>
          </p:cNvCxnSpPr>
          <p:nvPr/>
        </p:nvCxnSpPr>
        <p:spPr>
          <a:xfrm>
            <a:off x="8674273" y="3450883"/>
            <a:ext cx="174475" cy="87807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7" name="Suora yhdysviiva 276">
            <a:extLst>
              <a:ext uri="{FF2B5EF4-FFF2-40B4-BE49-F238E27FC236}">
                <a16:creationId xmlns:a16="http://schemas.microsoft.com/office/drawing/2014/main" id="{50D31D5D-5872-4219-98A8-CE55E6F40235}"/>
              </a:ext>
            </a:extLst>
          </p:cNvPr>
          <p:cNvCxnSpPr>
            <a:cxnSpLocks/>
            <a:stCxn id="16" idx="3"/>
            <a:endCxn id="260" idx="0"/>
          </p:cNvCxnSpPr>
          <p:nvPr/>
        </p:nvCxnSpPr>
        <p:spPr>
          <a:xfrm>
            <a:off x="8638561" y="3456102"/>
            <a:ext cx="326900" cy="105442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1" name="Ryhmä 290">
            <a:extLst>
              <a:ext uri="{FF2B5EF4-FFF2-40B4-BE49-F238E27FC236}">
                <a16:creationId xmlns:a16="http://schemas.microsoft.com/office/drawing/2014/main" id="{463FBB41-FF57-4325-BBBD-15C2CAC1A8BF}"/>
              </a:ext>
            </a:extLst>
          </p:cNvPr>
          <p:cNvGrpSpPr/>
          <p:nvPr/>
        </p:nvGrpSpPr>
        <p:grpSpPr>
          <a:xfrm rot="20553415">
            <a:off x="10974493" y="4642242"/>
            <a:ext cx="1243710" cy="1925557"/>
            <a:chOff x="5700862" y="4513878"/>
            <a:chExt cx="1327801" cy="2073726"/>
          </a:xfrm>
        </p:grpSpPr>
        <p:cxnSp>
          <p:nvCxnSpPr>
            <p:cNvPr id="292" name="Suora yhdysviiva 291">
              <a:extLst>
                <a:ext uri="{FF2B5EF4-FFF2-40B4-BE49-F238E27FC236}">
                  <a16:creationId xmlns:a16="http://schemas.microsoft.com/office/drawing/2014/main" id="{4D7AC3C1-2977-4849-8C1D-7FAAB4617958}"/>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3" name="Suora yhdysviiva 292">
              <a:extLst>
                <a:ext uri="{FF2B5EF4-FFF2-40B4-BE49-F238E27FC236}">
                  <a16:creationId xmlns:a16="http://schemas.microsoft.com/office/drawing/2014/main" id="{A12F4F71-2016-42BE-94D2-586853CDCBB7}"/>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4" name="Suora yhdysviiva 293">
              <a:extLst>
                <a:ext uri="{FF2B5EF4-FFF2-40B4-BE49-F238E27FC236}">
                  <a16:creationId xmlns:a16="http://schemas.microsoft.com/office/drawing/2014/main" id="{1A7197B0-DDA2-47A6-90D9-53BBB0ECAC09}"/>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5" name="Suora yhdysviiva 294">
              <a:extLst>
                <a:ext uri="{FF2B5EF4-FFF2-40B4-BE49-F238E27FC236}">
                  <a16:creationId xmlns:a16="http://schemas.microsoft.com/office/drawing/2014/main" id="{612D3104-BBA9-41A5-90C0-6179914DF9DD}"/>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6" name="Suora yhdysviiva 295">
              <a:extLst>
                <a:ext uri="{FF2B5EF4-FFF2-40B4-BE49-F238E27FC236}">
                  <a16:creationId xmlns:a16="http://schemas.microsoft.com/office/drawing/2014/main" id="{9BF2131E-9FDD-4F4E-8502-7439D74EB50B}"/>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7" name="Suora yhdysviiva 296">
              <a:extLst>
                <a:ext uri="{FF2B5EF4-FFF2-40B4-BE49-F238E27FC236}">
                  <a16:creationId xmlns:a16="http://schemas.microsoft.com/office/drawing/2014/main" id="{AD7D19E0-CCD0-47F8-A5B8-2F6711185CE3}"/>
                </a:ext>
              </a:extLst>
            </p:cNvPr>
            <p:cNvCxnSpPr>
              <a:cxnSpLocks/>
            </p:cNvCxnSpPr>
            <p:nvPr/>
          </p:nvCxnSpPr>
          <p:spPr>
            <a:xfrm flipH="1">
              <a:off x="5700862" y="4513878"/>
              <a:ext cx="1327801" cy="2032843"/>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98" name="Tasakylkinen kolmio 297">
            <a:extLst>
              <a:ext uri="{FF2B5EF4-FFF2-40B4-BE49-F238E27FC236}">
                <a16:creationId xmlns:a16="http://schemas.microsoft.com/office/drawing/2014/main" id="{9CDB70D6-BCA7-4B06-B23D-0FAD368DAE25}"/>
              </a:ext>
            </a:extLst>
          </p:cNvPr>
          <p:cNvSpPr/>
          <p:nvPr/>
        </p:nvSpPr>
        <p:spPr>
          <a:xfrm>
            <a:off x="11678345" y="4239592"/>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299" name="Tasakylkinen kolmio 298">
            <a:extLst>
              <a:ext uri="{FF2B5EF4-FFF2-40B4-BE49-F238E27FC236}">
                <a16:creationId xmlns:a16="http://schemas.microsoft.com/office/drawing/2014/main" id="{F51DB976-931B-4496-8BCF-F7F0902BC528}"/>
              </a:ext>
            </a:extLst>
          </p:cNvPr>
          <p:cNvSpPr/>
          <p:nvPr/>
        </p:nvSpPr>
        <p:spPr>
          <a:xfrm>
            <a:off x="11829307" y="4330961"/>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300" name="Tasakylkinen kolmio 299">
            <a:extLst>
              <a:ext uri="{FF2B5EF4-FFF2-40B4-BE49-F238E27FC236}">
                <a16:creationId xmlns:a16="http://schemas.microsoft.com/office/drawing/2014/main" id="{F0C49C37-36E5-4B3D-A974-E4883F7FF95A}"/>
              </a:ext>
            </a:extLst>
          </p:cNvPr>
          <p:cNvSpPr/>
          <p:nvPr/>
        </p:nvSpPr>
        <p:spPr>
          <a:xfrm>
            <a:off x="11980269" y="4235650"/>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301" name="Ryhmä 300">
            <a:extLst>
              <a:ext uri="{FF2B5EF4-FFF2-40B4-BE49-F238E27FC236}">
                <a16:creationId xmlns:a16="http://schemas.microsoft.com/office/drawing/2014/main" id="{BD74A7DF-324F-471B-ABDC-01E48029B739}"/>
              </a:ext>
            </a:extLst>
          </p:cNvPr>
          <p:cNvGrpSpPr/>
          <p:nvPr/>
        </p:nvGrpSpPr>
        <p:grpSpPr>
          <a:xfrm rot="19889078" flipH="1">
            <a:off x="11046252" y="4585772"/>
            <a:ext cx="1284339" cy="2018836"/>
            <a:chOff x="7264093" y="4247477"/>
            <a:chExt cx="3918638" cy="2073726"/>
          </a:xfrm>
        </p:grpSpPr>
        <p:cxnSp>
          <p:nvCxnSpPr>
            <p:cNvPr id="303" name="Suora yhdysviiva 302">
              <a:extLst>
                <a:ext uri="{FF2B5EF4-FFF2-40B4-BE49-F238E27FC236}">
                  <a16:creationId xmlns:a16="http://schemas.microsoft.com/office/drawing/2014/main" id="{7574AD46-397B-4269-BF1B-915377B22673}"/>
                </a:ext>
              </a:extLst>
            </p:cNvPr>
            <p:cNvCxnSpPr>
              <a:cxnSpLocks/>
              <a:stCxn id="298" idx="3"/>
            </p:cNvCxnSpPr>
            <p:nvPr/>
          </p:nvCxnSpPr>
          <p:spPr>
            <a:xfrm>
              <a:off x="7264093" y="4247477"/>
              <a:ext cx="3269174"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4" name="Suora yhdysviiva 303">
              <a:extLst>
                <a:ext uri="{FF2B5EF4-FFF2-40B4-BE49-F238E27FC236}">
                  <a16:creationId xmlns:a16="http://schemas.microsoft.com/office/drawing/2014/main" id="{D72D68FF-A06C-4B41-9084-D0E376249758}"/>
                </a:ext>
              </a:extLst>
            </p:cNvPr>
            <p:cNvCxnSpPr>
              <a:cxnSpLocks/>
              <a:stCxn id="298" idx="3"/>
            </p:cNvCxnSpPr>
            <p:nvPr/>
          </p:nvCxnSpPr>
          <p:spPr>
            <a:xfrm>
              <a:off x="7264093" y="4247477"/>
              <a:ext cx="3918638"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5" name="Suora yhdysviiva 304">
              <a:extLst>
                <a:ext uri="{FF2B5EF4-FFF2-40B4-BE49-F238E27FC236}">
                  <a16:creationId xmlns:a16="http://schemas.microsoft.com/office/drawing/2014/main" id="{5B05F4DB-C428-4426-8EB0-7B818DF17351}"/>
                </a:ext>
              </a:extLst>
            </p:cNvPr>
            <p:cNvCxnSpPr>
              <a:cxnSpLocks/>
              <a:stCxn id="298" idx="3"/>
            </p:cNvCxnSpPr>
            <p:nvPr/>
          </p:nvCxnSpPr>
          <p:spPr>
            <a:xfrm>
              <a:off x="7264093" y="4247477"/>
              <a:ext cx="3563822"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6" name="Suora yhdysviiva 305">
              <a:extLst>
                <a:ext uri="{FF2B5EF4-FFF2-40B4-BE49-F238E27FC236}">
                  <a16:creationId xmlns:a16="http://schemas.microsoft.com/office/drawing/2014/main" id="{F73DBC0A-0AC6-4C7B-86D1-BF822872CF11}"/>
                </a:ext>
              </a:extLst>
            </p:cNvPr>
            <p:cNvCxnSpPr>
              <a:cxnSpLocks/>
              <a:stCxn id="298" idx="3"/>
            </p:cNvCxnSpPr>
            <p:nvPr/>
          </p:nvCxnSpPr>
          <p:spPr>
            <a:xfrm>
              <a:off x="7264093" y="4247477"/>
              <a:ext cx="3757920"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7" name="Suora yhdysviiva 306">
              <a:extLst>
                <a:ext uri="{FF2B5EF4-FFF2-40B4-BE49-F238E27FC236}">
                  <a16:creationId xmlns:a16="http://schemas.microsoft.com/office/drawing/2014/main" id="{4DD67380-CF0C-4F36-B6D8-732053BAFC43}"/>
                </a:ext>
              </a:extLst>
            </p:cNvPr>
            <p:cNvCxnSpPr>
              <a:cxnSpLocks/>
              <a:stCxn id="298" idx="3"/>
            </p:cNvCxnSpPr>
            <p:nvPr/>
          </p:nvCxnSpPr>
          <p:spPr>
            <a:xfrm>
              <a:off x="7264093" y="4247477"/>
              <a:ext cx="3017722"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08" name="Ryhmä 307">
            <a:extLst>
              <a:ext uri="{FF2B5EF4-FFF2-40B4-BE49-F238E27FC236}">
                <a16:creationId xmlns:a16="http://schemas.microsoft.com/office/drawing/2014/main" id="{2AB2E197-0964-4B23-8C60-97E66D0D2E16}"/>
              </a:ext>
            </a:extLst>
          </p:cNvPr>
          <p:cNvGrpSpPr/>
          <p:nvPr/>
        </p:nvGrpSpPr>
        <p:grpSpPr>
          <a:xfrm rot="20641383">
            <a:off x="11065595" y="4531680"/>
            <a:ext cx="1327801" cy="2073726"/>
            <a:chOff x="5700862" y="4513878"/>
            <a:chExt cx="1327801" cy="2073726"/>
          </a:xfrm>
        </p:grpSpPr>
        <p:cxnSp>
          <p:nvCxnSpPr>
            <p:cNvPr id="309" name="Suora yhdysviiva 308">
              <a:extLst>
                <a:ext uri="{FF2B5EF4-FFF2-40B4-BE49-F238E27FC236}">
                  <a16:creationId xmlns:a16="http://schemas.microsoft.com/office/drawing/2014/main" id="{3A4F6C8E-5539-4874-9BB8-C4CC99F65F70}"/>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0" name="Suora yhdysviiva 309">
              <a:extLst>
                <a:ext uri="{FF2B5EF4-FFF2-40B4-BE49-F238E27FC236}">
                  <a16:creationId xmlns:a16="http://schemas.microsoft.com/office/drawing/2014/main" id="{CF0B399A-A8DD-4D1F-BBF2-6AC66C28F941}"/>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2" name="Suora yhdysviiva 311">
              <a:extLst>
                <a:ext uri="{FF2B5EF4-FFF2-40B4-BE49-F238E27FC236}">
                  <a16:creationId xmlns:a16="http://schemas.microsoft.com/office/drawing/2014/main" id="{A638A9F5-67D8-4D01-9629-954B8931E0D1}"/>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3" name="Suora yhdysviiva 312">
              <a:extLst>
                <a:ext uri="{FF2B5EF4-FFF2-40B4-BE49-F238E27FC236}">
                  <a16:creationId xmlns:a16="http://schemas.microsoft.com/office/drawing/2014/main" id="{F8561417-5B31-4671-BD1F-2F3D6DA29600}"/>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4" name="Suora yhdysviiva 313">
              <a:extLst>
                <a:ext uri="{FF2B5EF4-FFF2-40B4-BE49-F238E27FC236}">
                  <a16:creationId xmlns:a16="http://schemas.microsoft.com/office/drawing/2014/main" id="{5789120D-888B-41AA-85BC-B885F73DED37}"/>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15" name="Suora yhdysviiva 314">
            <a:extLst>
              <a:ext uri="{FF2B5EF4-FFF2-40B4-BE49-F238E27FC236}">
                <a16:creationId xmlns:a16="http://schemas.microsoft.com/office/drawing/2014/main" id="{F3561C1C-DD57-446B-8226-A5C03327D1C3}"/>
              </a:ext>
            </a:extLst>
          </p:cNvPr>
          <p:cNvCxnSpPr>
            <a:cxnSpLocks/>
            <a:stCxn id="24" idx="3"/>
            <a:endCxn id="298" idx="0"/>
          </p:cNvCxnSpPr>
          <p:nvPr/>
        </p:nvCxnSpPr>
        <p:spPr>
          <a:xfrm flipH="1">
            <a:off x="11762015" y="2756495"/>
            <a:ext cx="178775" cy="148309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Suora yhdysviiva 315">
            <a:extLst>
              <a:ext uri="{FF2B5EF4-FFF2-40B4-BE49-F238E27FC236}">
                <a16:creationId xmlns:a16="http://schemas.microsoft.com/office/drawing/2014/main" id="{8FB4CF91-7EF7-43C4-9BEB-D0F88976B40F}"/>
              </a:ext>
            </a:extLst>
          </p:cNvPr>
          <p:cNvCxnSpPr>
            <a:cxnSpLocks/>
            <a:stCxn id="24" idx="3"/>
          </p:cNvCxnSpPr>
          <p:nvPr/>
        </p:nvCxnSpPr>
        <p:spPr>
          <a:xfrm>
            <a:off x="11940790" y="2756495"/>
            <a:ext cx="54778" cy="173376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7" name="Suora yhdysviiva 316">
            <a:extLst>
              <a:ext uri="{FF2B5EF4-FFF2-40B4-BE49-F238E27FC236}">
                <a16:creationId xmlns:a16="http://schemas.microsoft.com/office/drawing/2014/main" id="{5EDD7A1E-9EB4-45F6-8B57-F2A9D467EA3A}"/>
              </a:ext>
            </a:extLst>
          </p:cNvPr>
          <p:cNvCxnSpPr>
            <a:cxnSpLocks/>
            <a:stCxn id="24" idx="3"/>
            <a:endCxn id="300" idx="0"/>
          </p:cNvCxnSpPr>
          <p:nvPr/>
        </p:nvCxnSpPr>
        <p:spPr>
          <a:xfrm>
            <a:off x="11940790" y="2756495"/>
            <a:ext cx="123149" cy="147915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38" name="Tasakylkinen kolmio 337">
            <a:extLst>
              <a:ext uri="{FF2B5EF4-FFF2-40B4-BE49-F238E27FC236}">
                <a16:creationId xmlns:a16="http://schemas.microsoft.com/office/drawing/2014/main" id="{6AC146E1-506F-43F2-9083-A9A6B1116771}"/>
              </a:ext>
            </a:extLst>
          </p:cNvPr>
          <p:cNvSpPr/>
          <p:nvPr/>
        </p:nvSpPr>
        <p:spPr>
          <a:xfrm>
            <a:off x="11071435" y="4181310"/>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339" name="Tasakylkinen kolmio 338">
            <a:extLst>
              <a:ext uri="{FF2B5EF4-FFF2-40B4-BE49-F238E27FC236}">
                <a16:creationId xmlns:a16="http://schemas.microsoft.com/office/drawing/2014/main" id="{8EEC20ED-7C87-4DEB-88C3-3984C7F17D3D}"/>
              </a:ext>
            </a:extLst>
          </p:cNvPr>
          <p:cNvSpPr/>
          <p:nvPr/>
        </p:nvSpPr>
        <p:spPr>
          <a:xfrm>
            <a:off x="11509330" y="4127742"/>
            <a:ext cx="167339" cy="160285"/>
          </a:xfrm>
          <a:prstGeom prst="triangle">
            <a:avLst>
              <a:gd name="adj" fmla="val 5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340" name="Tasakylkinen kolmio 339">
            <a:extLst>
              <a:ext uri="{FF2B5EF4-FFF2-40B4-BE49-F238E27FC236}">
                <a16:creationId xmlns:a16="http://schemas.microsoft.com/office/drawing/2014/main" id="{56B47CDD-22B8-4308-B0CC-E85FBBF0E676}"/>
              </a:ext>
            </a:extLst>
          </p:cNvPr>
          <p:cNvSpPr/>
          <p:nvPr/>
        </p:nvSpPr>
        <p:spPr>
          <a:xfrm>
            <a:off x="11552279" y="4359031"/>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348" name="Ryhmä 347">
            <a:extLst>
              <a:ext uri="{FF2B5EF4-FFF2-40B4-BE49-F238E27FC236}">
                <a16:creationId xmlns:a16="http://schemas.microsoft.com/office/drawing/2014/main" id="{E6DDB943-5488-4F6B-B03F-05EF961D7BA4}"/>
              </a:ext>
            </a:extLst>
          </p:cNvPr>
          <p:cNvGrpSpPr/>
          <p:nvPr/>
        </p:nvGrpSpPr>
        <p:grpSpPr>
          <a:xfrm rot="19543955">
            <a:off x="10999604" y="4725851"/>
            <a:ext cx="1196781" cy="1529431"/>
            <a:chOff x="5700862" y="4513878"/>
            <a:chExt cx="1327801" cy="2073726"/>
          </a:xfrm>
        </p:grpSpPr>
        <p:cxnSp>
          <p:nvCxnSpPr>
            <p:cNvPr id="349" name="Suora yhdysviiva 348">
              <a:extLst>
                <a:ext uri="{FF2B5EF4-FFF2-40B4-BE49-F238E27FC236}">
                  <a16:creationId xmlns:a16="http://schemas.microsoft.com/office/drawing/2014/main" id="{84E162BC-989D-45C3-8B7E-A12F669B357B}"/>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0" name="Suora yhdysviiva 349">
              <a:extLst>
                <a:ext uri="{FF2B5EF4-FFF2-40B4-BE49-F238E27FC236}">
                  <a16:creationId xmlns:a16="http://schemas.microsoft.com/office/drawing/2014/main" id="{69CA3903-7CCA-4CD7-82DB-DB2FF2FE071C}"/>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2" name="Suora yhdysviiva 351">
              <a:extLst>
                <a:ext uri="{FF2B5EF4-FFF2-40B4-BE49-F238E27FC236}">
                  <a16:creationId xmlns:a16="http://schemas.microsoft.com/office/drawing/2014/main" id="{3B308DD3-DD5D-410E-A7FA-3CC28034CF22}"/>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3" name="Suora yhdysviiva 352">
              <a:extLst>
                <a:ext uri="{FF2B5EF4-FFF2-40B4-BE49-F238E27FC236}">
                  <a16:creationId xmlns:a16="http://schemas.microsoft.com/office/drawing/2014/main" id="{A43CCDB4-25EA-4F1B-B234-E5E80E88910A}"/>
                </a:ext>
              </a:extLst>
            </p:cNvPr>
            <p:cNvCxnSpPr>
              <a:cxnSpLocks/>
            </p:cNvCxnSpPr>
            <p:nvPr/>
          </p:nvCxnSpPr>
          <p:spPr>
            <a:xfrm flipH="1">
              <a:off x="6441061" y="4513878"/>
              <a:ext cx="587602"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4" name="Suora yhdysviiva 353">
              <a:extLst>
                <a:ext uri="{FF2B5EF4-FFF2-40B4-BE49-F238E27FC236}">
                  <a16:creationId xmlns:a16="http://schemas.microsoft.com/office/drawing/2014/main" id="{0E1AA6D4-2DD6-4BBA-9922-7F01E9EA8EC3}"/>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55" name="Suora yhdysviiva 354">
            <a:extLst>
              <a:ext uri="{FF2B5EF4-FFF2-40B4-BE49-F238E27FC236}">
                <a16:creationId xmlns:a16="http://schemas.microsoft.com/office/drawing/2014/main" id="{8815808B-A98D-45BC-B55F-487741B2C50D}"/>
              </a:ext>
            </a:extLst>
          </p:cNvPr>
          <p:cNvCxnSpPr>
            <a:cxnSpLocks/>
            <a:stCxn id="23" idx="3"/>
            <a:endCxn id="458" idx="0"/>
          </p:cNvCxnSpPr>
          <p:nvPr/>
        </p:nvCxnSpPr>
        <p:spPr>
          <a:xfrm flipH="1">
            <a:off x="11496314" y="3288929"/>
            <a:ext cx="135897" cy="118556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6" name="Suora yhdysviiva 355">
            <a:extLst>
              <a:ext uri="{FF2B5EF4-FFF2-40B4-BE49-F238E27FC236}">
                <a16:creationId xmlns:a16="http://schemas.microsoft.com/office/drawing/2014/main" id="{E47BAB8D-4C9E-488F-837B-2009950F63FD}"/>
              </a:ext>
            </a:extLst>
          </p:cNvPr>
          <p:cNvCxnSpPr>
            <a:cxnSpLocks/>
            <a:stCxn id="23" idx="3"/>
            <a:endCxn id="339" idx="0"/>
          </p:cNvCxnSpPr>
          <p:nvPr/>
        </p:nvCxnSpPr>
        <p:spPr>
          <a:xfrm flipH="1">
            <a:off x="11593000" y="3288929"/>
            <a:ext cx="39211" cy="838813"/>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7" name="Suora yhdysviiva 356">
            <a:extLst>
              <a:ext uri="{FF2B5EF4-FFF2-40B4-BE49-F238E27FC236}">
                <a16:creationId xmlns:a16="http://schemas.microsoft.com/office/drawing/2014/main" id="{03CDEBFB-5B5D-469A-9075-361EC3D76887}"/>
              </a:ext>
            </a:extLst>
          </p:cNvPr>
          <p:cNvCxnSpPr>
            <a:cxnSpLocks/>
            <a:stCxn id="23" idx="3"/>
            <a:endCxn id="340" idx="0"/>
          </p:cNvCxnSpPr>
          <p:nvPr/>
        </p:nvCxnSpPr>
        <p:spPr>
          <a:xfrm>
            <a:off x="11632211" y="3288929"/>
            <a:ext cx="3738" cy="107010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1" name="Ryhmä 370">
            <a:extLst>
              <a:ext uri="{FF2B5EF4-FFF2-40B4-BE49-F238E27FC236}">
                <a16:creationId xmlns:a16="http://schemas.microsoft.com/office/drawing/2014/main" id="{9F77C840-018E-425C-9546-B87B74255269}"/>
              </a:ext>
            </a:extLst>
          </p:cNvPr>
          <p:cNvGrpSpPr/>
          <p:nvPr/>
        </p:nvGrpSpPr>
        <p:grpSpPr>
          <a:xfrm rot="20553415">
            <a:off x="10123124" y="4605159"/>
            <a:ext cx="1076348" cy="2073726"/>
            <a:chOff x="5952315" y="4513878"/>
            <a:chExt cx="1076348" cy="2073726"/>
          </a:xfrm>
        </p:grpSpPr>
        <p:cxnSp>
          <p:nvCxnSpPr>
            <p:cNvPr id="372" name="Suora yhdysviiva 371">
              <a:extLst>
                <a:ext uri="{FF2B5EF4-FFF2-40B4-BE49-F238E27FC236}">
                  <a16:creationId xmlns:a16="http://schemas.microsoft.com/office/drawing/2014/main" id="{B3B0BA34-3799-4056-BD4C-0BAF7706C49C}"/>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3" name="Suora yhdysviiva 372">
              <a:extLst>
                <a:ext uri="{FF2B5EF4-FFF2-40B4-BE49-F238E27FC236}">
                  <a16:creationId xmlns:a16="http://schemas.microsoft.com/office/drawing/2014/main" id="{E7FF4659-79F5-4F0D-949C-834463ED4C6C}"/>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4" name="Suora yhdysviiva 373">
              <a:extLst>
                <a:ext uri="{FF2B5EF4-FFF2-40B4-BE49-F238E27FC236}">
                  <a16:creationId xmlns:a16="http://schemas.microsoft.com/office/drawing/2014/main" id="{5918F95A-4D69-4C8C-B67D-A0D11E057A5C}"/>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5" name="Suora yhdysviiva 374">
              <a:extLst>
                <a:ext uri="{FF2B5EF4-FFF2-40B4-BE49-F238E27FC236}">
                  <a16:creationId xmlns:a16="http://schemas.microsoft.com/office/drawing/2014/main" id="{2B90048A-E75B-4701-8E27-98EBB9A34E11}"/>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6" name="Suora yhdysviiva 375">
              <a:extLst>
                <a:ext uri="{FF2B5EF4-FFF2-40B4-BE49-F238E27FC236}">
                  <a16:creationId xmlns:a16="http://schemas.microsoft.com/office/drawing/2014/main" id="{D2E51D26-A10E-436E-BE38-5F4623FC4A9E}"/>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78" name="Tasakylkinen kolmio 377">
            <a:extLst>
              <a:ext uri="{FF2B5EF4-FFF2-40B4-BE49-F238E27FC236}">
                <a16:creationId xmlns:a16="http://schemas.microsoft.com/office/drawing/2014/main" id="{16FB019A-DDFD-4DED-8AB5-4E458E6A64E2}"/>
              </a:ext>
            </a:extLst>
          </p:cNvPr>
          <p:cNvSpPr/>
          <p:nvPr/>
        </p:nvSpPr>
        <p:spPr>
          <a:xfrm>
            <a:off x="10622340" y="4256160"/>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379" name="Tasakylkinen kolmio 378">
            <a:extLst>
              <a:ext uri="{FF2B5EF4-FFF2-40B4-BE49-F238E27FC236}">
                <a16:creationId xmlns:a16="http://schemas.microsoft.com/office/drawing/2014/main" id="{437AA290-1CBD-411B-ABAD-C179B709EA1D}"/>
              </a:ext>
            </a:extLst>
          </p:cNvPr>
          <p:cNvSpPr/>
          <p:nvPr/>
        </p:nvSpPr>
        <p:spPr>
          <a:xfrm>
            <a:off x="10767918" y="4361758"/>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380" name="Tasakylkinen kolmio 379">
            <a:extLst>
              <a:ext uri="{FF2B5EF4-FFF2-40B4-BE49-F238E27FC236}">
                <a16:creationId xmlns:a16="http://schemas.microsoft.com/office/drawing/2014/main" id="{2D3E300C-7F3C-48FB-8A49-B8A4B52525AA}"/>
              </a:ext>
            </a:extLst>
          </p:cNvPr>
          <p:cNvSpPr/>
          <p:nvPr/>
        </p:nvSpPr>
        <p:spPr>
          <a:xfrm>
            <a:off x="10892660" y="4245660"/>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381" name="Ryhmä 380">
            <a:extLst>
              <a:ext uri="{FF2B5EF4-FFF2-40B4-BE49-F238E27FC236}">
                <a16:creationId xmlns:a16="http://schemas.microsoft.com/office/drawing/2014/main" id="{ED3BC578-2D84-403E-9E73-D7A67E3AB73D}"/>
              </a:ext>
            </a:extLst>
          </p:cNvPr>
          <p:cNvGrpSpPr/>
          <p:nvPr/>
        </p:nvGrpSpPr>
        <p:grpSpPr>
          <a:xfrm rot="2823729">
            <a:off x="10002270" y="4902064"/>
            <a:ext cx="1812293" cy="1049865"/>
            <a:chOff x="7208995" y="4347005"/>
            <a:chExt cx="2918704" cy="2073726"/>
          </a:xfrm>
        </p:grpSpPr>
        <p:cxnSp>
          <p:nvCxnSpPr>
            <p:cNvPr id="383" name="Suora yhdysviiva 382">
              <a:extLst>
                <a:ext uri="{FF2B5EF4-FFF2-40B4-BE49-F238E27FC236}">
                  <a16:creationId xmlns:a16="http://schemas.microsoft.com/office/drawing/2014/main" id="{8F3ADCD8-A310-4790-AAC5-AA806D408BD4}"/>
                </a:ext>
              </a:extLst>
            </p:cNvPr>
            <p:cNvCxnSpPr>
              <a:cxnSpLocks/>
              <a:stCxn id="378" idx="3"/>
            </p:cNvCxnSpPr>
            <p:nvPr/>
          </p:nvCxnSpPr>
          <p:spPr>
            <a:xfrm>
              <a:off x="7208996" y="4347006"/>
              <a:ext cx="2269240"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4" name="Suora yhdysviiva 383">
              <a:extLst>
                <a:ext uri="{FF2B5EF4-FFF2-40B4-BE49-F238E27FC236}">
                  <a16:creationId xmlns:a16="http://schemas.microsoft.com/office/drawing/2014/main" id="{3A7F91C0-D30A-4AB7-BA41-CF6AFD25784D}"/>
                </a:ext>
              </a:extLst>
            </p:cNvPr>
            <p:cNvCxnSpPr>
              <a:cxnSpLocks/>
              <a:stCxn id="378" idx="3"/>
            </p:cNvCxnSpPr>
            <p:nvPr/>
          </p:nvCxnSpPr>
          <p:spPr>
            <a:xfrm>
              <a:off x="7208995" y="4347005"/>
              <a:ext cx="2918704"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5" name="Suora yhdysviiva 384">
              <a:extLst>
                <a:ext uri="{FF2B5EF4-FFF2-40B4-BE49-F238E27FC236}">
                  <a16:creationId xmlns:a16="http://schemas.microsoft.com/office/drawing/2014/main" id="{2F3C31E5-8E8A-4923-AD56-A76A89209869}"/>
                </a:ext>
              </a:extLst>
            </p:cNvPr>
            <p:cNvCxnSpPr>
              <a:cxnSpLocks/>
              <a:stCxn id="378" idx="3"/>
            </p:cNvCxnSpPr>
            <p:nvPr/>
          </p:nvCxnSpPr>
          <p:spPr>
            <a:xfrm>
              <a:off x="7208997" y="4347005"/>
              <a:ext cx="2563887"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7" name="Suora yhdysviiva 386">
              <a:extLst>
                <a:ext uri="{FF2B5EF4-FFF2-40B4-BE49-F238E27FC236}">
                  <a16:creationId xmlns:a16="http://schemas.microsoft.com/office/drawing/2014/main" id="{C0C0F139-91E5-4E8B-A388-98BEFCFDBC92}"/>
                </a:ext>
              </a:extLst>
            </p:cNvPr>
            <p:cNvCxnSpPr>
              <a:cxnSpLocks/>
              <a:stCxn id="378" idx="3"/>
            </p:cNvCxnSpPr>
            <p:nvPr/>
          </p:nvCxnSpPr>
          <p:spPr>
            <a:xfrm>
              <a:off x="7208995" y="4347005"/>
              <a:ext cx="2017787"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88" name="Ryhmä 387">
            <a:extLst>
              <a:ext uri="{FF2B5EF4-FFF2-40B4-BE49-F238E27FC236}">
                <a16:creationId xmlns:a16="http://schemas.microsoft.com/office/drawing/2014/main" id="{A1C8E54F-B866-4711-8695-A1EE8E234685}"/>
              </a:ext>
            </a:extLst>
          </p:cNvPr>
          <p:cNvGrpSpPr/>
          <p:nvPr/>
        </p:nvGrpSpPr>
        <p:grpSpPr>
          <a:xfrm rot="19543955">
            <a:off x="10303154" y="4592004"/>
            <a:ext cx="1337980" cy="1945949"/>
            <a:chOff x="5700862" y="4513878"/>
            <a:chExt cx="1327801" cy="2073726"/>
          </a:xfrm>
        </p:grpSpPr>
        <p:cxnSp>
          <p:nvCxnSpPr>
            <p:cNvPr id="389" name="Suora yhdysviiva 388">
              <a:extLst>
                <a:ext uri="{FF2B5EF4-FFF2-40B4-BE49-F238E27FC236}">
                  <a16:creationId xmlns:a16="http://schemas.microsoft.com/office/drawing/2014/main" id="{B58353BF-A3C3-4230-8EC3-7EAC7AFFA046}"/>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0" name="Suora yhdysviiva 389">
              <a:extLst>
                <a:ext uri="{FF2B5EF4-FFF2-40B4-BE49-F238E27FC236}">
                  <a16:creationId xmlns:a16="http://schemas.microsoft.com/office/drawing/2014/main" id="{E55F125B-AF61-4BC1-874C-CBCC93DD4D7F}"/>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1" name="Suora yhdysviiva 390">
              <a:extLst>
                <a:ext uri="{FF2B5EF4-FFF2-40B4-BE49-F238E27FC236}">
                  <a16:creationId xmlns:a16="http://schemas.microsoft.com/office/drawing/2014/main" id="{57C8D688-ECA1-48CB-B592-2E883CE08A7A}"/>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4" name="Suora yhdysviiva 393">
              <a:extLst>
                <a:ext uri="{FF2B5EF4-FFF2-40B4-BE49-F238E27FC236}">
                  <a16:creationId xmlns:a16="http://schemas.microsoft.com/office/drawing/2014/main" id="{4E6057F7-6C19-46C8-8ED5-EAAB66A710A4}"/>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395" name="Suora yhdysviiva 394">
            <a:extLst>
              <a:ext uri="{FF2B5EF4-FFF2-40B4-BE49-F238E27FC236}">
                <a16:creationId xmlns:a16="http://schemas.microsoft.com/office/drawing/2014/main" id="{061BA148-BED1-4D4D-998A-6709DBBA586A}"/>
              </a:ext>
            </a:extLst>
          </p:cNvPr>
          <p:cNvCxnSpPr>
            <a:cxnSpLocks/>
            <a:stCxn id="20" idx="3"/>
            <a:endCxn id="378" idx="0"/>
          </p:cNvCxnSpPr>
          <p:nvPr/>
        </p:nvCxnSpPr>
        <p:spPr>
          <a:xfrm>
            <a:off x="10664838" y="3238239"/>
            <a:ext cx="41172" cy="10179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6" name="Suora yhdysviiva 395">
            <a:extLst>
              <a:ext uri="{FF2B5EF4-FFF2-40B4-BE49-F238E27FC236}">
                <a16:creationId xmlns:a16="http://schemas.microsoft.com/office/drawing/2014/main" id="{E0B75ADC-2C5F-4E77-B70F-9EEBDFE129E2}"/>
              </a:ext>
            </a:extLst>
          </p:cNvPr>
          <p:cNvCxnSpPr>
            <a:cxnSpLocks/>
            <a:stCxn id="20" idx="3"/>
            <a:endCxn id="379" idx="0"/>
          </p:cNvCxnSpPr>
          <p:nvPr/>
        </p:nvCxnSpPr>
        <p:spPr>
          <a:xfrm>
            <a:off x="10664838" y="3238239"/>
            <a:ext cx="186750" cy="1123519"/>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7" name="Suora yhdysviiva 396">
            <a:extLst>
              <a:ext uri="{FF2B5EF4-FFF2-40B4-BE49-F238E27FC236}">
                <a16:creationId xmlns:a16="http://schemas.microsoft.com/office/drawing/2014/main" id="{B7358363-51A8-42C4-8C88-BE4581ADA25F}"/>
              </a:ext>
            </a:extLst>
          </p:cNvPr>
          <p:cNvCxnSpPr>
            <a:cxnSpLocks/>
            <a:stCxn id="20" idx="3"/>
            <a:endCxn id="380" idx="0"/>
          </p:cNvCxnSpPr>
          <p:nvPr/>
        </p:nvCxnSpPr>
        <p:spPr>
          <a:xfrm>
            <a:off x="10664838" y="3238239"/>
            <a:ext cx="311492" cy="10074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1" name="Ryhmä 410">
            <a:extLst>
              <a:ext uri="{FF2B5EF4-FFF2-40B4-BE49-F238E27FC236}">
                <a16:creationId xmlns:a16="http://schemas.microsoft.com/office/drawing/2014/main" id="{2E5DDAB1-6DBA-4195-8A03-BF65C8727D57}"/>
              </a:ext>
            </a:extLst>
          </p:cNvPr>
          <p:cNvGrpSpPr/>
          <p:nvPr/>
        </p:nvGrpSpPr>
        <p:grpSpPr>
          <a:xfrm rot="20553415">
            <a:off x="9797250" y="4610727"/>
            <a:ext cx="843687" cy="1946097"/>
            <a:chOff x="6087254" y="4513878"/>
            <a:chExt cx="941409" cy="2073726"/>
          </a:xfrm>
        </p:grpSpPr>
        <p:cxnSp>
          <p:nvCxnSpPr>
            <p:cNvPr id="412" name="Suora yhdysviiva 411">
              <a:extLst>
                <a:ext uri="{FF2B5EF4-FFF2-40B4-BE49-F238E27FC236}">
                  <a16:creationId xmlns:a16="http://schemas.microsoft.com/office/drawing/2014/main" id="{389093AE-39F3-4592-B197-56E03263ACBD}"/>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4" name="Suora yhdysviiva 413">
              <a:extLst>
                <a:ext uri="{FF2B5EF4-FFF2-40B4-BE49-F238E27FC236}">
                  <a16:creationId xmlns:a16="http://schemas.microsoft.com/office/drawing/2014/main" id="{FDC12419-2451-4B34-ADCB-CCC53029CF22}"/>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5" name="Suora yhdysviiva 414">
              <a:extLst>
                <a:ext uri="{FF2B5EF4-FFF2-40B4-BE49-F238E27FC236}">
                  <a16:creationId xmlns:a16="http://schemas.microsoft.com/office/drawing/2014/main" id="{9BEE83DE-E67D-41A0-9125-A247B1039BC3}"/>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6" name="Suora yhdysviiva 415">
              <a:extLst>
                <a:ext uri="{FF2B5EF4-FFF2-40B4-BE49-F238E27FC236}">
                  <a16:creationId xmlns:a16="http://schemas.microsoft.com/office/drawing/2014/main" id="{B0D7298C-ACC8-408D-97F7-3B33C57949F7}"/>
                </a:ext>
              </a:extLst>
            </p:cNvPr>
            <p:cNvCxnSpPr>
              <a:cxnSpLocks/>
            </p:cNvCxnSpPr>
            <p:nvPr/>
          </p:nvCxnSpPr>
          <p:spPr>
            <a:xfrm flipH="1">
              <a:off x="6441061" y="4513878"/>
              <a:ext cx="587602"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18" name="Tasakylkinen kolmio 417">
            <a:extLst>
              <a:ext uri="{FF2B5EF4-FFF2-40B4-BE49-F238E27FC236}">
                <a16:creationId xmlns:a16="http://schemas.microsoft.com/office/drawing/2014/main" id="{3E075CB1-C7FA-4249-8989-86E8218EF130}"/>
              </a:ext>
            </a:extLst>
          </p:cNvPr>
          <p:cNvSpPr/>
          <p:nvPr/>
        </p:nvSpPr>
        <p:spPr>
          <a:xfrm>
            <a:off x="10067418" y="4285514"/>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419" name="Tasakylkinen kolmio 418">
            <a:extLst>
              <a:ext uri="{FF2B5EF4-FFF2-40B4-BE49-F238E27FC236}">
                <a16:creationId xmlns:a16="http://schemas.microsoft.com/office/drawing/2014/main" id="{35FBEE8D-016D-4230-A8E5-2F139C85EC3B}"/>
              </a:ext>
            </a:extLst>
          </p:cNvPr>
          <p:cNvSpPr/>
          <p:nvPr/>
        </p:nvSpPr>
        <p:spPr>
          <a:xfrm>
            <a:off x="10242045" y="4366208"/>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420" name="Tasakylkinen kolmio 419">
            <a:extLst>
              <a:ext uri="{FF2B5EF4-FFF2-40B4-BE49-F238E27FC236}">
                <a16:creationId xmlns:a16="http://schemas.microsoft.com/office/drawing/2014/main" id="{39C137C1-5579-4203-BB23-36D6846ECAF8}"/>
              </a:ext>
            </a:extLst>
          </p:cNvPr>
          <p:cNvSpPr/>
          <p:nvPr/>
        </p:nvSpPr>
        <p:spPr>
          <a:xfrm>
            <a:off x="10423249" y="4298809"/>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421" name="Ryhmä 420">
            <a:extLst>
              <a:ext uri="{FF2B5EF4-FFF2-40B4-BE49-F238E27FC236}">
                <a16:creationId xmlns:a16="http://schemas.microsoft.com/office/drawing/2014/main" id="{46C4AD91-E551-4064-BF80-FA4EDA9439C1}"/>
              </a:ext>
            </a:extLst>
          </p:cNvPr>
          <p:cNvGrpSpPr/>
          <p:nvPr/>
        </p:nvGrpSpPr>
        <p:grpSpPr>
          <a:xfrm rot="2685352">
            <a:off x="9398519" y="4805171"/>
            <a:ext cx="1659079" cy="1423903"/>
            <a:chOff x="7061340" y="4409300"/>
            <a:chExt cx="2423423" cy="2073727"/>
          </a:xfrm>
        </p:grpSpPr>
        <p:cxnSp>
          <p:nvCxnSpPr>
            <p:cNvPr id="423" name="Suora yhdysviiva 422">
              <a:extLst>
                <a:ext uri="{FF2B5EF4-FFF2-40B4-BE49-F238E27FC236}">
                  <a16:creationId xmlns:a16="http://schemas.microsoft.com/office/drawing/2014/main" id="{6D89E7B2-EB12-4D0E-B27A-733D199D942B}"/>
                </a:ext>
              </a:extLst>
            </p:cNvPr>
            <p:cNvCxnSpPr>
              <a:cxnSpLocks/>
              <a:stCxn id="418" idx="3"/>
            </p:cNvCxnSpPr>
            <p:nvPr/>
          </p:nvCxnSpPr>
          <p:spPr>
            <a:xfrm>
              <a:off x="7061341" y="4409300"/>
              <a:ext cx="1773958"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4" name="Suora yhdysviiva 423">
              <a:extLst>
                <a:ext uri="{FF2B5EF4-FFF2-40B4-BE49-F238E27FC236}">
                  <a16:creationId xmlns:a16="http://schemas.microsoft.com/office/drawing/2014/main" id="{C91C5FF7-144D-4E20-81A6-2E5F3C477B41}"/>
                </a:ext>
              </a:extLst>
            </p:cNvPr>
            <p:cNvCxnSpPr>
              <a:cxnSpLocks/>
              <a:stCxn id="418" idx="3"/>
            </p:cNvCxnSpPr>
            <p:nvPr/>
          </p:nvCxnSpPr>
          <p:spPr>
            <a:xfrm>
              <a:off x="7061341" y="4409300"/>
              <a:ext cx="2423422" cy="203144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5" name="Suora yhdysviiva 424">
              <a:extLst>
                <a:ext uri="{FF2B5EF4-FFF2-40B4-BE49-F238E27FC236}">
                  <a16:creationId xmlns:a16="http://schemas.microsoft.com/office/drawing/2014/main" id="{79CF3B04-EA8D-47EF-B5CE-E863B631747A}"/>
                </a:ext>
              </a:extLst>
            </p:cNvPr>
            <p:cNvCxnSpPr>
              <a:cxnSpLocks/>
              <a:stCxn id="418" idx="3"/>
            </p:cNvCxnSpPr>
            <p:nvPr/>
          </p:nvCxnSpPr>
          <p:spPr>
            <a:xfrm>
              <a:off x="7061341" y="4409300"/>
              <a:ext cx="2068605"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6" name="Suora yhdysviiva 425">
              <a:extLst>
                <a:ext uri="{FF2B5EF4-FFF2-40B4-BE49-F238E27FC236}">
                  <a16:creationId xmlns:a16="http://schemas.microsoft.com/office/drawing/2014/main" id="{A51451DD-0045-42AA-A93B-52B43C551C68}"/>
                </a:ext>
              </a:extLst>
            </p:cNvPr>
            <p:cNvCxnSpPr>
              <a:cxnSpLocks/>
              <a:stCxn id="418" idx="3"/>
            </p:cNvCxnSpPr>
            <p:nvPr/>
          </p:nvCxnSpPr>
          <p:spPr>
            <a:xfrm>
              <a:off x="7061340" y="4409301"/>
              <a:ext cx="2262704"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7" name="Suora yhdysviiva 426">
              <a:extLst>
                <a:ext uri="{FF2B5EF4-FFF2-40B4-BE49-F238E27FC236}">
                  <a16:creationId xmlns:a16="http://schemas.microsoft.com/office/drawing/2014/main" id="{C22F8F9D-F76C-46A2-8859-00FC03D64196}"/>
                </a:ext>
              </a:extLst>
            </p:cNvPr>
            <p:cNvCxnSpPr>
              <a:cxnSpLocks/>
              <a:stCxn id="418" idx="3"/>
            </p:cNvCxnSpPr>
            <p:nvPr/>
          </p:nvCxnSpPr>
          <p:spPr>
            <a:xfrm>
              <a:off x="7061340" y="4409300"/>
              <a:ext cx="1522506" cy="2032842"/>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28" name="Ryhmä 427">
            <a:extLst>
              <a:ext uri="{FF2B5EF4-FFF2-40B4-BE49-F238E27FC236}">
                <a16:creationId xmlns:a16="http://schemas.microsoft.com/office/drawing/2014/main" id="{EA1BD099-C8BB-487D-96BC-5D1DD7C68798}"/>
              </a:ext>
            </a:extLst>
          </p:cNvPr>
          <p:cNvGrpSpPr/>
          <p:nvPr/>
        </p:nvGrpSpPr>
        <p:grpSpPr>
          <a:xfrm rot="20129735">
            <a:off x="9734190" y="4629455"/>
            <a:ext cx="1215853" cy="1882908"/>
            <a:chOff x="5700862" y="4513878"/>
            <a:chExt cx="1327801" cy="2073726"/>
          </a:xfrm>
        </p:grpSpPr>
        <p:cxnSp>
          <p:nvCxnSpPr>
            <p:cNvPr id="429" name="Suora yhdysviiva 428">
              <a:extLst>
                <a:ext uri="{FF2B5EF4-FFF2-40B4-BE49-F238E27FC236}">
                  <a16:creationId xmlns:a16="http://schemas.microsoft.com/office/drawing/2014/main" id="{84395896-D88E-416A-8C2C-D0D0BDC74684}"/>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0" name="Suora yhdysviiva 429">
              <a:extLst>
                <a:ext uri="{FF2B5EF4-FFF2-40B4-BE49-F238E27FC236}">
                  <a16:creationId xmlns:a16="http://schemas.microsoft.com/office/drawing/2014/main" id="{1D57429C-037E-4A99-811C-A61FFA964EE9}"/>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1" name="Suora yhdysviiva 430">
              <a:extLst>
                <a:ext uri="{FF2B5EF4-FFF2-40B4-BE49-F238E27FC236}">
                  <a16:creationId xmlns:a16="http://schemas.microsoft.com/office/drawing/2014/main" id="{B32C251F-41AE-4E5B-953B-16DD82A40757}"/>
                </a:ext>
              </a:extLst>
            </p:cNvPr>
            <p:cNvCxnSpPr>
              <a:cxnSpLocks/>
            </p:cNvCxnSpPr>
            <p:nvPr/>
          </p:nvCxnSpPr>
          <p:spPr>
            <a:xfrm flipH="1">
              <a:off x="6601778" y="4513878"/>
              <a:ext cx="426885" cy="2031445"/>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2" name="Suora yhdysviiva 431">
              <a:extLst>
                <a:ext uri="{FF2B5EF4-FFF2-40B4-BE49-F238E27FC236}">
                  <a16:creationId xmlns:a16="http://schemas.microsoft.com/office/drawing/2014/main" id="{97861525-B1A7-41B8-8B5C-FB7C67356C1F}"/>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4" name="Suora yhdysviiva 433">
              <a:extLst>
                <a:ext uri="{FF2B5EF4-FFF2-40B4-BE49-F238E27FC236}">
                  <a16:creationId xmlns:a16="http://schemas.microsoft.com/office/drawing/2014/main" id="{2C3DDDD1-F3E9-4E52-9465-CC50DF141D81}"/>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435" name="Suora yhdysviiva 434">
            <a:extLst>
              <a:ext uri="{FF2B5EF4-FFF2-40B4-BE49-F238E27FC236}">
                <a16:creationId xmlns:a16="http://schemas.microsoft.com/office/drawing/2014/main" id="{7EF6F0C0-435E-4DB0-AD75-53BACEF0B4F2}"/>
              </a:ext>
            </a:extLst>
          </p:cNvPr>
          <p:cNvCxnSpPr>
            <a:cxnSpLocks/>
            <a:stCxn id="18" idx="3"/>
            <a:endCxn id="418" idx="0"/>
          </p:cNvCxnSpPr>
          <p:nvPr/>
        </p:nvCxnSpPr>
        <p:spPr>
          <a:xfrm flipH="1">
            <a:off x="10151088" y="3691992"/>
            <a:ext cx="228592" cy="593522"/>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6" name="Suora yhdysviiva 435">
            <a:extLst>
              <a:ext uri="{FF2B5EF4-FFF2-40B4-BE49-F238E27FC236}">
                <a16:creationId xmlns:a16="http://schemas.microsoft.com/office/drawing/2014/main" id="{4B221463-AE73-411F-AB7B-2338C0229981}"/>
              </a:ext>
            </a:extLst>
          </p:cNvPr>
          <p:cNvCxnSpPr>
            <a:cxnSpLocks/>
            <a:stCxn id="18" idx="3"/>
            <a:endCxn id="419" idx="0"/>
          </p:cNvCxnSpPr>
          <p:nvPr/>
        </p:nvCxnSpPr>
        <p:spPr>
          <a:xfrm flipH="1">
            <a:off x="10325715" y="3691992"/>
            <a:ext cx="53965" cy="67421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7" name="Suora yhdysviiva 436">
            <a:extLst>
              <a:ext uri="{FF2B5EF4-FFF2-40B4-BE49-F238E27FC236}">
                <a16:creationId xmlns:a16="http://schemas.microsoft.com/office/drawing/2014/main" id="{2BBEB984-5483-46D9-B061-287E010D7A6A}"/>
              </a:ext>
            </a:extLst>
          </p:cNvPr>
          <p:cNvCxnSpPr>
            <a:cxnSpLocks/>
            <a:stCxn id="18" idx="3"/>
            <a:endCxn id="420" idx="0"/>
          </p:cNvCxnSpPr>
          <p:nvPr/>
        </p:nvCxnSpPr>
        <p:spPr>
          <a:xfrm>
            <a:off x="10379680" y="3691992"/>
            <a:ext cx="127239" cy="60681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1" name="Ryhmä 450">
            <a:extLst>
              <a:ext uri="{FF2B5EF4-FFF2-40B4-BE49-F238E27FC236}">
                <a16:creationId xmlns:a16="http://schemas.microsoft.com/office/drawing/2014/main" id="{52A97D8E-6850-4F54-A2F5-A4D14CFFAC96}"/>
              </a:ext>
            </a:extLst>
          </p:cNvPr>
          <p:cNvGrpSpPr/>
          <p:nvPr/>
        </p:nvGrpSpPr>
        <p:grpSpPr>
          <a:xfrm rot="19758454">
            <a:off x="10843610" y="4757402"/>
            <a:ext cx="750084" cy="1056508"/>
            <a:chOff x="5952315" y="4513878"/>
            <a:chExt cx="1076348" cy="2073726"/>
          </a:xfrm>
        </p:grpSpPr>
        <p:cxnSp>
          <p:nvCxnSpPr>
            <p:cNvPr id="452" name="Suora yhdysviiva 451">
              <a:extLst>
                <a:ext uri="{FF2B5EF4-FFF2-40B4-BE49-F238E27FC236}">
                  <a16:creationId xmlns:a16="http://schemas.microsoft.com/office/drawing/2014/main" id="{258CC408-2DBD-4C2F-BBDC-477B75452FD9}"/>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3" name="Suora yhdysviiva 452">
              <a:extLst>
                <a:ext uri="{FF2B5EF4-FFF2-40B4-BE49-F238E27FC236}">
                  <a16:creationId xmlns:a16="http://schemas.microsoft.com/office/drawing/2014/main" id="{180CA6CF-62E2-408F-89D3-B9E01DECA24C}"/>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4" name="Suora yhdysviiva 453">
              <a:extLst>
                <a:ext uri="{FF2B5EF4-FFF2-40B4-BE49-F238E27FC236}">
                  <a16:creationId xmlns:a16="http://schemas.microsoft.com/office/drawing/2014/main" id="{2DF1E997-B3E2-4B2A-AE2B-CF9879AF88BC}"/>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5" name="Suora yhdysviiva 454">
              <a:extLst>
                <a:ext uri="{FF2B5EF4-FFF2-40B4-BE49-F238E27FC236}">
                  <a16:creationId xmlns:a16="http://schemas.microsoft.com/office/drawing/2014/main" id="{103CCB61-F183-468F-88DF-24802F06FFA0}"/>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58" name="Tasakylkinen kolmio 457">
            <a:extLst>
              <a:ext uri="{FF2B5EF4-FFF2-40B4-BE49-F238E27FC236}">
                <a16:creationId xmlns:a16="http://schemas.microsoft.com/office/drawing/2014/main" id="{9773CB95-54D4-4A56-BFBC-CE1C7D8EF199}"/>
              </a:ext>
            </a:extLst>
          </p:cNvPr>
          <p:cNvSpPr/>
          <p:nvPr/>
        </p:nvSpPr>
        <p:spPr>
          <a:xfrm>
            <a:off x="11412644" y="4474490"/>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459" name="Tasakylkinen kolmio 458">
            <a:extLst>
              <a:ext uri="{FF2B5EF4-FFF2-40B4-BE49-F238E27FC236}">
                <a16:creationId xmlns:a16="http://schemas.microsoft.com/office/drawing/2014/main" id="{F2CDFC50-A7B3-47DF-81DD-0DB20333B726}"/>
              </a:ext>
            </a:extLst>
          </p:cNvPr>
          <p:cNvSpPr/>
          <p:nvPr/>
        </p:nvSpPr>
        <p:spPr>
          <a:xfrm>
            <a:off x="11187165" y="4487401"/>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460" name="Tasakylkinen kolmio 459">
            <a:extLst>
              <a:ext uri="{FF2B5EF4-FFF2-40B4-BE49-F238E27FC236}">
                <a16:creationId xmlns:a16="http://schemas.microsoft.com/office/drawing/2014/main" id="{CFE0247A-4034-48E2-83F7-F840F1EE1C55}"/>
              </a:ext>
            </a:extLst>
          </p:cNvPr>
          <p:cNvSpPr/>
          <p:nvPr/>
        </p:nvSpPr>
        <p:spPr>
          <a:xfrm>
            <a:off x="11291310" y="4288876"/>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cxnSp>
        <p:nvCxnSpPr>
          <p:cNvPr id="476" name="Suora yhdysviiva 475">
            <a:extLst>
              <a:ext uri="{FF2B5EF4-FFF2-40B4-BE49-F238E27FC236}">
                <a16:creationId xmlns:a16="http://schemas.microsoft.com/office/drawing/2014/main" id="{58926CD2-2241-464B-8C4E-DB622575608F}"/>
              </a:ext>
            </a:extLst>
          </p:cNvPr>
          <p:cNvCxnSpPr>
            <a:cxnSpLocks/>
          </p:cNvCxnSpPr>
          <p:nvPr/>
        </p:nvCxnSpPr>
        <p:spPr>
          <a:xfrm>
            <a:off x="11227645" y="3036929"/>
            <a:ext cx="49527" cy="145983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7" name="Suora yhdysviiva 476">
            <a:extLst>
              <a:ext uri="{FF2B5EF4-FFF2-40B4-BE49-F238E27FC236}">
                <a16:creationId xmlns:a16="http://schemas.microsoft.com/office/drawing/2014/main" id="{3AC2AF84-B409-4DFB-B231-EBB1C28233E9}"/>
              </a:ext>
            </a:extLst>
          </p:cNvPr>
          <p:cNvCxnSpPr>
            <a:cxnSpLocks/>
            <a:endCxn id="460" idx="0"/>
          </p:cNvCxnSpPr>
          <p:nvPr/>
        </p:nvCxnSpPr>
        <p:spPr>
          <a:xfrm>
            <a:off x="11221543" y="3012675"/>
            <a:ext cx="153437" cy="127620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503" name="Ryhmä 502">
            <a:extLst>
              <a:ext uri="{FF2B5EF4-FFF2-40B4-BE49-F238E27FC236}">
                <a16:creationId xmlns:a16="http://schemas.microsoft.com/office/drawing/2014/main" id="{DB86FE01-5847-4559-9638-F3879AD25DF0}"/>
              </a:ext>
            </a:extLst>
          </p:cNvPr>
          <p:cNvGrpSpPr/>
          <p:nvPr/>
        </p:nvGrpSpPr>
        <p:grpSpPr>
          <a:xfrm rot="20553415">
            <a:off x="9056347" y="4602928"/>
            <a:ext cx="1076348" cy="2073726"/>
            <a:chOff x="5952315" y="4513878"/>
            <a:chExt cx="1076348" cy="2073726"/>
          </a:xfrm>
        </p:grpSpPr>
        <p:cxnSp>
          <p:nvCxnSpPr>
            <p:cNvPr id="504" name="Suora yhdysviiva 503">
              <a:extLst>
                <a:ext uri="{FF2B5EF4-FFF2-40B4-BE49-F238E27FC236}">
                  <a16:creationId xmlns:a16="http://schemas.microsoft.com/office/drawing/2014/main" id="{99EA42B1-564F-44CD-A006-8661E2726BC0}"/>
                </a:ext>
              </a:extLst>
            </p:cNvPr>
            <p:cNvCxnSpPr>
              <a:cxnSpLocks/>
            </p:cNvCxnSpPr>
            <p:nvPr/>
          </p:nvCxnSpPr>
          <p:spPr>
            <a:xfrm flipH="1">
              <a:off x="6087254" y="4525104"/>
              <a:ext cx="926176" cy="2062500"/>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5" name="Suora yhdysviiva 504">
              <a:extLst>
                <a:ext uri="{FF2B5EF4-FFF2-40B4-BE49-F238E27FC236}">
                  <a16:creationId xmlns:a16="http://schemas.microsoft.com/office/drawing/2014/main" id="{79DC0D2E-C3CC-40BA-AABE-1DB5705CBD2A}"/>
                </a:ext>
              </a:extLst>
            </p:cNvPr>
            <p:cNvCxnSpPr>
              <a:cxnSpLocks/>
            </p:cNvCxnSpPr>
            <p:nvPr/>
          </p:nvCxnSpPr>
          <p:spPr>
            <a:xfrm flipH="1">
              <a:off x="5952315" y="4513878"/>
              <a:ext cx="1076348" cy="195490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6" name="Suora yhdysviiva 505">
              <a:extLst>
                <a:ext uri="{FF2B5EF4-FFF2-40B4-BE49-F238E27FC236}">
                  <a16:creationId xmlns:a16="http://schemas.microsoft.com/office/drawing/2014/main" id="{BAF640A5-8F63-4AEC-BF2F-2215261C5E7F}"/>
                </a:ext>
              </a:extLst>
            </p:cNvPr>
            <p:cNvCxnSpPr>
              <a:cxnSpLocks/>
            </p:cNvCxnSpPr>
            <p:nvPr/>
          </p:nvCxnSpPr>
          <p:spPr>
            <a:xfrm flipH="1">
              <a:off x="6601778" y="4513878"/>
              <a:ext cx="426885" cy="2031445"/>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7" name="Suora yhdysviiva 506">
              <a:extLst>
                <a:ext uri="{FF2B5EF4-FFF2-40B4-BE49-F238E27FC236}">
                  <a16:creationId xmlns:a16="http://schemas.microsoft.com/office/drawing/2014/main" id="{180E776B-6737-454E-A764-8C7A1BA99644}"/>
                </a:ext>
              </a:extLst>
            </p:cNvPr>
            <p:cNvCxnSpPr>
              <a:cxnSpLocks/>
            </p:cNvCxnSpPr>
            <p:nvPr/>
          </p:nvCxnSpPr>
          <p:spPr>
            <a:xfrm flipH="1">
              <a:off x="6246962" y="4513878"/>
              <a:ext cx="781701" cy="2073726"/>
            </a:xfrm>
            <a:prstGeom prst="line">
              <a:avLst/>
            </a:prstGeom>
            <a:ln w="3175">
              <a:solidFill>
                <a:srgbClr val="92D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10" name="Tasakylkinen kolmio 509">
            <a:extLst>
              <a:ext uri="{FF2B5EF4-FFF2-40B4-BE49-F238E27FC236}">
                <a16:creationId xmlns:a16="http://schemas.microsoft.com/office/drawing/2014/main" id="{41037BAA-0528-483C-B608-7F57F6C7488A}"/>
              </a:ext>
            </a:extLst>
          </p:cNvPr>
          <p:cNvSpPr/>
          <p:nvPr/>
        </p:nvSpPr>
        <p:spPr>
          <a:xfrm>
            <a:off x="9574478" y="4228769"/>
            <a:ext cx="167339" cy="1602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K</a:t>
            </a:r>
          </a:p>
        </p:txBody>
      </p:sp>
      <p:sp>
        <p:nvSpPr>
          <p:cNvPr id="511" name="Tasakylkinen kolmio 510">
            <a:extLst>
              <a:ext uri="{FF2B5EF4-FFF2-40B4-BE49-F238E27FC236}">
                <a16:creationId xmlns:a16="http://schemas.microsoft.com/office/drawing/2014/main" id="{4D74D676-7654-4656-B450-7506D460A8C1}"/>
              </a:ext>
            </a:extLst>
          </p:cNvPr>
          <p:cNvSpPr/>
          <p:nvPr/>
        </p:nvSpPr>
        <p:spPr>
          <a:xfrm>
            <a:off x="9725440" y="4320138"/>
            <a:ext cx="167339" cy="160285"/>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S</a:t>
            </a:r>
          </a:p>
        </p:txBody>
      </p:sp>
      <p:sp>
        <p:nvSpPr>
          <p:cNvPr id="512" name="Tasakylkinen kolmio 511">
            <a:extLst>
              <a:ext uri="{FF2B5EF4-FFF2-40B4-BE49-F238E27FC236}">
                <a16:creationId xmlns:a16="http://schemas.microsoft.com/office/drawing/2014/main" id="{A4B65DE3-7609-48EC-A9CF-8CF6FB454BAD}"/>
              </a:ext>
            </a:extLst>
          </p:cNvPr>
          <p:cNvSpPr/>
          <p:nvPr/>
        </p:nvSpPr>
        <p:spPr>
          <a:xfrm>
            <a:off x="9876402" y="4224827"/>
            <a:ext cx="167339" cy="160285"/>
          </a:xfrm>
          <a:prstGeom prs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a:t>A</a:t>
            </a:r>
          </a:p>
        </p:txBody>
      </p:sp>
      <p:grpSp>
        <p:nvGrpSpPr>
          <p:cNvPr id="513" name="Ryhmä 512">
            <a:extLst>
              <a:ext uri="{FF2B5EF4-FFF2-40B4-BE49-F238E27FC236}">
                <a16:creationId xmlns:a16="http://schemas.microsoft.com/office/drawing/2014/main" id="{76FD1A15-E666-49F6-86CB-6717611D7D05}"/>
              </a:ext>
            </a:extLst>
          </p:cNvPr>
          <p:cNvGrpSpPr/>
          <p:nvPr/>
        </p:nvGrpSpPr>
        <p:grpSpPr>
          <a:xfrm rot="1461294">
            <a:off x="9198768" y="4676079"/>
            <a:ext cx="1692982" cy="1731226"/>
            <a:chOff x="7264093" y="4236654"/>
            <a:chExt cx="1814771" cy="2073726"/>
          </a:xfrm>
        </p:grpSpPr>
        <p:cxnSp>
          <p:nvCxnSpPr>
            <p:cNvPr id="515" name="Suora yhdysviiva 514">
              <a:extLst>
                <a:ext uri="{FF2B5EF4-FFF2-40B4-BE49-F238E27FC236}">
                  <a16:creationId xmlns:a16="http://schemas.microsoft.com/office/drawing/2014/main" id="{ECD75CCF-5419-4F76-9F69-10A11D81FE85}"/>
                </a:ext>
              </a:extLst>
            </p:cNvPr>
            <p:cNvCxnSpPr>
              <a:cxnSpLocks/>
              <a:stCxn id="510" idx="3"/>
            </p:cNvCxnSpPr>
            <p:nvPr/>
          </p:nvCxnSpPr>
          <p:spPr>
            <a:xfrm>
              <a:off x="7264093" y="4236654"/>
              <a:ext cx="1165307" cy="195490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6" name="Suora yhdysviiva 515">
              <a:extLst>
                <a:ext uri="{FF2B5EF4-FFF2-40B4-BE49-F238E27FC236}">
                  <a16:creationId xmlns:a16="http://schemas.microsoft.com/office/drawing/2014/main" id="{2B4CBCF5-F575-4D4C-8933-8D662F3898D2}"/>
                </a:ext>
              </a:extLst>
            </p:cNvPr>
            <p:cNvCxnSpPr>
              <a:cxnSpLocks/>
              <a:stCxn id="510" idx="3"/>
            </p:cNvCxnSpPr>
            <p:nvPr/>
          </p:nvCxnSpPr>
          <p:spPr>
            <a:xfrm>
              <a:off x="7264093" y="4236654"/>
              <a:ext cx="1814771" cy="2031445"/>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7" name="Suora yhdysviiva 516">
              <a:extLst>
                <a:ext uri="{FF2B5EF4-FFF2-40B4-BE49-F238E27FC236}">
                  <a16:creationId xmlns:a16="http://schemas.microsoft.com/office/drawing/2014/main" id="{7750F1D0-EDC5-48E7-AB28-6C26DBFB45EB}"/>
                </a:ext>
              </a:extLst>
            </p:cNvPr>
            <p:cNvCxnSpPr>
              <a:cxnSpLocks/>
              <a:stCxn id="510" idx="3"/>
            </p:cNvCxnSpPr>
            <p:nvPr/>
          </p:nvCxnSpPr>
          <p:spPr>
            <a:xfrm>
              <a:off x="7264093" y="4236654"/>
              <a:ext cx="1459955"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8" name="Suora yhdysviiva 517">
              <a:extLst>
                <a:ext uri="{FF2B5EF4-FFF2-40B4-BE49-F238E27FC236}">
                  <a16:creationId xmlns:a16="http://schemas.microsoft.com/office/drawing/2014/main" id="{CC7ECBD9-F48C-415E-9ED5-CF6E3F1F7326}"/>
                </a:ext>
              </a:extLst>
            </p:cNvPr>
            <p:cNvCxnSpPr>
              <a:cxnSpLocks/>
              <a:stCxn id="510" idx="3"/>
            </p:cNvCxnSpPr>
            <p:nvPr/>
          </p:nvCxnSpPr>
          <p:spPr>
            <a:xfrm>
              <a:off x="7264093" y="4236654"/>
              <a:ext cx="1654053" cy="2073726"/>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9" name="Suora yhdysviiva 518">
              <a:extLst>
                <a:ext uri="{FF2B5EF4-FFF2-40B4-BE49-F238E27FC236}">
                  <a16:creationId xmlns:a16="http://schemas.microsoft.com/office/drawing/2014/main" id="{918B7998-9E68-463B-9385-F94611A79FA3}"/>
                </a:ext>
              </a:extLst>
            </p:cNvPr>
            <p:cNvCxnSpPr>
              <a:cxnSpLocks/>
              <a:stCxn id="510" idx="3"/>
            </p:cNvCxnSpPr>
            <p:nvPr/>
          </p:nvCxnSpPr>
          <p:spPr>
            <a:xfrm>
              <a:off x="7264093" y="4236654"/>
              <a:ext cx="913855" cy="2032843"/>
            </a:xfrm>
            <a:prstGeom prst="line">
              <a:avLst/>
            </a:prstGeom>
            <a:ln w="3175">
              <a:solidFill>
                <a:srgbClr val="FF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20" name="Ryhmä 519">
            <a:extLst>
              <a:ext uri="{FF2B5EF4-FFF2-40B4-BE49-F238E27FC236}">
                <a16:creationId xmlns:a16="http://schemas.microsoft.com/office/drawing/2014/main" id="{48D7BE55-75A2-44B9-8E39-4104A8139A48}"/>
              </a:ext>
            </a:extLst>
          </p:cNvPr>
          <p:cNvGrpSpPr/>
          <p:nvPr/>
        </p:nvGrpSpPr>
        <p:grpSpPr>
          <a:xfrm rot="19520101">
            <a:off x="9345018" y="4577923"/>
            <a:ext cx="1327801" cy="2073726"/>
            <a:chOff x="5700862" y="4513878"/>
            <a:chExt cx="1327801" cy="2073726"/>
          </a:xfrm>
        </p:grpSpPr>
        <p:cxnSp>
          <p:nvCxnSpPr>
            <p:cNvPr id="521" name="Suora yhdysviiva 520">
              <a:extLst>
                <a:ext uri="{FF2B5EF4-FFF2-40B4-BE49-F238E27FC236}">
                  <a16:creationId xmlns:a16="http://schemas.microsoft.com/office/drawing/2014/main" id="{E50B0C44-34B9-4772-B6E5-DD072FF7ADAE}"/>
                </a:ext>
              </a:extLst>
            </p:cNvPr>
            <p:cNvCxnSpPr>
              <a:cxnSpLocks/>
            </p:cNvCxnSpPr>
            <p:nvPr/>
          </p:nvCxnSpPr>
          <p:spPr>
            <a:xfrm flipH="1">
              <a:off x="6087254" y="4525104"/>
              <a:ext cx="926176" cy="2062500"/>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2" name="Suora yhdysviiva 521">
              <a:extLst>
                <a:ext uri="{FF2B5EF4-FFF2-40B4-BE49-F238E27FC236}">
                  <a16:creationId xmlns:a16="http://schemas.microsoft.com/office/drawing/2014/main" id="{037D548A-113E-440F-B0DC-AF157D119373}"/>
                </a:ext>
              </a:extLst>
            </p:cNvPr>
            <p:cNvCxnSpPr>
              <a:cxnSpLocks/>
            </p:cNvCxnSpPr>
            <p:nvPr/>
          </p:nvCxnSpPr>
          <p:spPr>
            <a:xfrm flipH="1">
              <a:off x="5952315" y="4513878"/>
              <a:ext cx="1076348" cy="195490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4" name="Suora yhdysviiva 523">
              <a:extLst>
                <a:ext uri="{FF2B5EF4-FFF2-40B4-BE49-F238E27FC236}">
                  <a16:creationId xmlns:a16="http://schemas.microsoft.com/office/drawing/2014/main" id="{944B60AA-A5CA-404A-8486-BAEAEB2FA9DC}"/>
                </a:ext>
              </a:extLst>
            </p:cNvPr>
            <p:cNvCxnSpPr>
              <a:cxnSpLocks/>
            </p:cNvCxnSpPr>
            <p:nvPr/>
          </p:nvCxnSpPr>
          <p:spPr>
            <a:xfrm flipH="1">
              <a:off x="6246962" y="4513878"/>
              <a:ext cx="781701" cy="2073726"/>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6" name="Suora yhdysviiva 525">
              <a:extLst>
                <a:ext uri="{FF2B5EF4-FFF2-40B4-BE49-F238E27FC236}">
                  <a16:creationId xmlns:a16="http://schemas.microsoft.com/office/drawing/2014/main" id="{CE9492F6-FBB9-4F95-9604-0B1AEC004B20}"/>
                </a:ext>
              </a:extLst>
            </p:cNvPr>
            <p:cNvCxnSpPr>
              <a:cxnSpLocks/>
            </p:cNvCxnSpPr>
            <p:nvPr/>
          </p:nvCxnSpPr>
          <p:spPr>
            <a:xfrm flipH="1">
              <a:off x="5700862" y="4513878"/>
              <a:ext cx="1327801" cy="2032843"/>
            </a:xfrm>
            <a:prstGeom prst="line">
              <a:avLst/>
            </a:prstGeom>
            <a:ln w="3175">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527" name="Suora yhdysviiva 526">
            <a:extLst>
              <a:ext uri="{FF2B5EF4-FFF2-40B4-BE49-F238E27FC236}">
                <a16:creationId xmlns:a16="http://schemas.microsoft.com/office/drawing/2014/main" id="{926F0DB9-8E46-4692-BC5E-095C107DEBEC}"/>
              </a:ext>
            </a:extLst>
          </p:cNvPr>
          <p:cNvCxnSpPr>
            <a:cxnSpLocks/>
            <a:stCxn id="19" idx="3"/>
            <a:endCxn id="510" idx="0"/>
          </p:cNvCxnSpPr>
          <p:nvPr/>
        </p:nvCxnSpPr>
        <p:spPr>
          <a:xfrm flipH="1">
            <a:off x="9658148" y="3430203"/>
            <a:ext cx="233160" cy="79856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uora yhdysviiva 527">
            <a:extLst>
              <a:ext uri="{FF2B5EF4-FFF2-40B4-BE49-F238E27FC236}">
                <a16:creationId xmlns:a16="http://schemas.microsoft.com/office/drawing/2014/main" id="{8270DDFA-0D2C-435A-9094-CBF584C02DA3}"/>
              </a:ext>
            </a:extLst>
          </p:cNvPr>
          <p:cNvCxnSpPr>
            <a:cxnSpLocks/>
            <a:stCxn id="19" idx="3"/>
            <a:endCxn id="511" idx="0"/>
          </p:cNvCxnSpPr>
          <p:nvPr/>
        </p:nvCxnSpPr>
        <p:spPr>
          <a:xfrm flipH="1">
            <a:off x="9809110" y="3430203"/>
            <a:ext cx="82198" cy="889935"/>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uora yhdysviiva 528">
            <a:extLst>
              <a:ext uri="{FF2B5EF4-FFF2-40B4-BE49-F238E27FC236}">
                <a16:creationId xmlns:a16="http://schemas.microsoft.com/office/drawing/2014/main" id="{156C39BE-E27F-455F-92F7-47CDEB87EC49}"/>
              </a:ext>
            </a:extLst>
          </p:cNvPr>
          <p:cNvCxnSpPr>
            <a:cxnSpLocks/>
            <a:stCxn id="19" idx="3"/>
            <a:endCxn id="512" idx="0"/>
          </p:cNvCxnSpPr>
          <p:nvPr/>
        </p:nvCxnSpPr>
        <p:spPr>
          <a:xfrm>
            <a:off x="9891308" y="3430203"/>
            <a:ext cx="68764" cy="794624"/>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6" name="Suora yhdysviiva 565">
            <a:extLst>
              <a:ext uri="{FF2B5EF4-FFF2-40B4-BE49-F238E27FC236}">
                <a16:creationId xmlns:a16="http://schemas.microsoft.com/office/drawing/2014/main" id="{0D1E381F-5F33-4A6A-B042-47054E4B24CA}"/>
              </a:ext>
            </a:extLst>
          </p:cNvPr>
          <p:cNvCxnSpPr>
            <a:cxnSpLocks/>
            <a:stCxn id="6" idx="3"/>
          </p:cNvCxnSpPr>
          <p:nvPr/>
        </p:nvCxnSpPr>
        <p:spPr>
          <a:xfrm flipH="1">
            <a:off x="7148234" y="2090635"/>
            <a:ext cx="192192" cy="1135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8" name="Suora yhdysviiva 567">
            <a:extLst>
              <a:ext uri="{FF2B5EF4-FFF2-40B4-BE49-F238E27FC236}">
                <a16:creationId xmlns:a16="http://schemas.microsoft.com/office/drawing/2014/main" id="{B4682CD3-950A-4064-B821-2BC690FD81A3}"/>
              </a:ext>
            </a:extLst>
          </p:cNvPr>
          <p:cNvCxnSpPr>
            <a:cxnSpLocks/>
          </p:cNvCxnSpPr>
          <p:nvPr/>
        </p:nvCxnSpPr>
        <p:spPr>
          <a:xfrm flipH="1">
            <a:off x="7447621" y="2195784"/>
            <a:ext cx="155071" cy="4579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0" name="Suora yhdysviiva 569">
            <a:extLst>
              <a:ext uri="{FF2B5EF4-FFF2-40B4-BE49-F238E27FC236}">
                <a16:creationId xmlns:a16="http://schemas.microsoft.com/office/drawing/2014/main" id="{148184E5-5C59-4000-810D-0EF9E41309F2}"/>
              </a:ext>
            </a:extLst>
          </p:cNvPr>
          <p:cNvCxnSpPr>
            <a:cxnSpLocks/>
            <a:stCxn id="6" idx="4"/>
            <a:endCxn id="15" idx="0"/>
          </p:cNvCxnSpPr>
          <p:nvPr/>
        </p:nvCxnSpPr>
        <p:spPr>
          <a:xfrm>
            <a:off x="7708080" y="2206691"/>
            <a:ext cx="141430" cy="2290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2" name="Suora yhdysviiva 571">
            <a:extLst>
              <a:ext uri="{FF2B5EF4-FFF2-40B4-BE49-F238E27FC236}">
                <a16:creationId xmlns:a16="http://schemas.microsoft.com/office/drawing/2014/main" id="{B3890902-D935-4366-9805-9AED066ABFF1}"/>
              </a:ext>
            </a:extLst>
          </p:cNvPr>
          <p:cNvCxnSpPr>
            <a:cxnSpLocks/>
            <a:stCxn id="7" idx="4"/>
            <a:endCxn id="26" idx="5"/>
          </p:cNvCxnSpPr>
          <p:nvPr/>
        </p:nvCxnSpPr>
        <p:spPr>
          <a:xfrm flipH="1">
            <a:off x="8542157" y="2509202"/>
            <a:ext cx="320005" cy="3335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3" name="Suora yhdysviiva 572">
            <a:extLst>
              <a:ext uri="{FF2B5EF4-FFF2-40B4-BE49-F238E27FC236}">
                <a16:creationId xmlns:a16="http://schemas.microsoft.com/office/drawing/2014/main" id="{1747FC0F-3321-41E4-9C45-9CC62D313BB9}"/>
              </a:ext>
            </a:extLst>
          </p:cNvPr>
          <p:cNvCxnSpPr>
            <a:cxnSpLocks/>
            <a:stCxn id="7" idx="4"/>
            <a:endCxn id="16" idx="0"/>
          </p:cNvCxnSpPr>
          <p:nvPr/>
        </p:nvCxnSpPr>
        <p:spPr>
          <a:xfrm flipH="1">
            <a:off x="8638561" y="2509202"/>
            <a:ext cx="223601" cy="5775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4" name="Suora yhdysviiva 573">
            <a:extLst>
              <a:ext uri="{FF2B5EF4-FFF2-40B4-BE49-F238E27FC236}">
                <a16:creationId xmlns:a16="http://schemas.microsoft.com/office/drawing/2014/main" id="{0F8A36A7-A845-411D-BDE7-4FAD1C9432F1}"/>
              </a:ext>
            </a:extLst>
          </p:cNvPr>
          <p:cNvCxnSpPr>
            <a:cxnSpLocks/>
            <a:stCxn id="7" idx="4"/>
          </p:cNvCxnSpPr>
          <p:nvPr/>
        </p:nvCxnSpPr>
        <p:spPr>
          <a:xfrm>
            <a:off x="8862162" y="2509202"/>
            <a:ext cx="385103" cy="5161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4" name="Suora yhdysviiva 583">
            <a:extLst>
              <a:ext uri="{FF2B5EF4-FFF2-40B4-BE49-F238E27FC236}">
                <a16:creationId xmlns:a16="http://schemas.microsoft.com/office/drawing/2014/main" id="{FCE00094-7445-43DB-B6B9-9B99603CAEC8}"/>
              </a:ext>
            </a:extLst>
          </p:cNvPr>
          <p:cNvCxnSpPr>
            <a:cxnSpLocks/>
            <a:endCxn id="19" idx="0"/>
          </p:cNvCxnSpPr>
          <p:nvPr/>
        </p:nvCxnSpPr>
        <p:spPr>
          <a:xfrm flipH="1">
            <a:off x="9891308" y="2530315"/>
            <a:ext cx="376436" cy="5305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5" name="Suora yhdysviiva 584">
            <a:extLst>
              <a:ext uri="{FF2B5EF4-FFF2-40B4-BE49-F238E27FC236}">
                <a16:creationId xmlns:a16="http://schemas.microsoft.com/office/drawing/2014/main" id="{37DA2F90-5639-4548-9D13-DAA13EA845A2}"/>
              </a:ext>
            </a:extLst>
          </p:cNvPr>
          <p:cNvCxnSpPr>
            <a:cxnSpLocks/>
          </p:cNvCxnSpPr>
          <p:nvPr/>
        </p:nvCxnSpPr>
        <p:spPr>
          <a:xfrm>
            <a:off x="10267744" y="2530315"/>
            <a:ext cx="5346" cy="8524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6" name="Suora yhdysviiva 585">
            <a:extLst>
              <a:ext uri="{FF2B5EF4-FFF2-40B4-BE49-F238E27FC236}">
                <a16:creationId xmlns:a16="http://schemas.microsoft.com/office/drawing/2014/main" id="{431582A9-1ACA-4CA5-9A54-05D93BB2AEFB}"/>
              </a:ext>
            </a:extLst>
          </p:cNvPr>
          <p:cNvCxnSpPr>
            <a:cxnSpLocks/>
          </p:cNvCxnSpPr>
          <p:nvPr/>
        </p:nvCxnSpPr>
        <p:spPr>
          <a:xfrm>
            <a:off x="10267744" y="2530315"/>
            <a:ext cx="266873" cy="4098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2" name="Suora yhdysviiva 591">
            <a:extLst>
              <a:ext uri="{FF2B5EF4-FFF2-40B4-BE49-F238E27FC236}">
                <a16:creationId xmlns:a16="http://schemas.microsoft.com/office/drawing/2014/main" id="{C64220FC-AC60-4AE7-BDEA-AFC6524D8332}"/>
              </a:ext>
            </a:extLst>
          </p:cNvPr>
          <p:cNvCxnSpPr>
            <a:cxnSpLocks/>
            <a:endCxn id="21" idx="0"/>
          </p:cNvCxnSpPr>
          <p:nvPr/>
        </p:nvCxnSpPr>
        <p:spPr>
          <a:xfrm flipH="1">
            <a:off x="11221308" y="2075829"/>
            <a:ext cx="95062" cy="5824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3" name="Suora yhdysviiva 592">
            <a:extLst>
              <a:ext uri="{FF2B5EF4-FFF2-40B4-BE49-F238E27FC236}">
                <a16:creationId xmlns:a16="http://schemas.microsoft.com/office/drawing/2014/main" id="{0365D311-2D7B-4F75-8D32-2384423217CE}"/>
              </a:ext>
            </a:extLst>
          </p:cNvPr>
          <p:cNvCxnSpPr>
            <a:cxnSpLocks/>
            <a:endCxn id="23" idx="0"/>
          </p:cNvCxnSpPr>
          <p:nvPr/>
        </p:nvCxnSpPr>
        <p:spPr>
          <a:xfrm>
            <a:off x="11316370" y="2075829"/>
            <a:ext cx="315841" cy="8437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4" name="Suora yhdysviiva 593">
            <a:extLst>
              <a:ext uri="{FF2B5EF4-FFF2-40B4-BE49-F238E27FC236}">
                <a16:creationId xmlns:a16="http://schemas.microsoft.com/office/drawing/2014/main" id="{9096BB67-1C01-495E-A43C-8B23C11BED93}"/>
              </a:ext>
            </a:extLst>
          </p:cNvPr>
          <p:cNvCxnSpPr>
            <a:cxnSpLocks/>
          </p:cNvCxnSpPr>
          <p:nvPr/>
        </p:nvCxnSpPr>
        <p:spPr>
          <a:xfrm>
            <a:off x="11316370" y="2075829"/>
            <a:ext cx="475378" cy="35991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kstiruutu 11">
            <a:extLst>
              <a:ext uri="{FF2B5EF4-FFF2-40B4-BE49-F238E27FC236}">
                <a16:creationId xmlns:a16="http://schemas.microsoft.com/office/drawing/2014/main" id="{73A4948A-55C8-4701-8B41-ECEA534C8FC6}"/>
              </a:ext>
            </a:extLst>
          </p:cNvPr>
          <p:cNvSpPr txBox="1"/>
          <p:nvPr/>
        </p:nvSpPr>
        <p:spPr>
          <a:xfrm>
            <a:off x="8662006" y="2639724"/>
            <a:ext cx="1691481" cy="369332"/>
          </a:xfrm>
          <a:prstGeom prst="rect">
            <a:avLst/>
          </a:prstGeom>
          <a:noFill/>
        </p:spPr>
        <p:txBody>
          <a:bodyPr wrap="square" rtlCol="0">
            <a:spAutoFit/>
          </a:bodyPr>
          <a:lstStyle/>
          <a:p>
            <a:r>
              <a:rPr lang="fi-FI" b="1"/>
              <a:t>COMPETENCES</a:t>
            </a:r>
          </a:p>
        </p:txBody>
      </p:sp>
      <p:cxnSp>
        <p:nvCxnSpPr>
          <p:cNvPr id="382" name="Suora yhdysviiva 381">
            <a:extLst>
              <a:ext uri="{FF2B5EF4-FFF2-40B4-BE49-F238E27FC236}">
                <a16:creationId xmlns:a16="http://schemas.microsoft.com/office/drawing/2014/main" id="{C44EE005-3F86-4241-A6F5-257C7D0D5FE8}"/>
              </a:ext>
            </a:extLst>
          </p:cNvPr>
          <p:cNvCxnSpPr>
            <a:cxnSpLocks/>
            <a:stCxn id="21" idx="3"/>
          </p:cNvCxnSpPr>
          <p:nvPr/>
        </p:nvCxnSpPr>
        <p:spPr>
          <a:xfrm flipH="1">
            <a:off x="11156607" y="3027564"/>
            <a:ext cx="64701" cy="114916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kstiruutu 13">
            <a:extLst>
              <a:ext uri="{FF2B5EF4-FFF2-40B4-BE49-F238E27FC236}">
                <a16:creationId xmlns:a16="http://schemas.microsoft.com/office/drawing/2014/main" id="{C7F84E7E-9151-4C80-8B68-9FBAA473AC4B}"/>
              </a:ext>
            </a:extLst>
          </p:cNvPr>
          <p:cNvSpPr txBox="1"/>
          <p:nvPr/>
        </p:nvSpPr>
        <p:spPr>
          <a:xfrm>
            <a:off x="7575558" y="3877249"/>
            <a:ext cx="3833595" cy="369332"/>
          </a:xfrm>
          <a:prstGeom prst="rect">
            <a:avLst/>
          </a:prstGeom>
          <a:noFill/>
        </p:spPr>
        <p:txBody>
          <a:bodyPr wrap="square">
            <a:spAutoFit/>
          </a:bodyPr>
          <a:lstStyle/>
          <a:p>
            <a:r>
              <a:rPr lang="fi-FI" b="1"/>
              <a:t>KNOWLEDGE, SKILLS AND ATTITUDES</a:t>
            </a:r>
          </a:p>
        </p:txBody>
      </p:sp>
    </p:spTree>
    <p:extLst>
      <p:ext uri="{BB962C8B-B14F-4D97-AF65-F5344CB8AC3E}">
        <p14:creationId xmlns:p14="http://schemas.microsoft.com/office/powerpoint/2010/main" val="136832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Ryhmä 34">
            <a:extLst>
              <a:ext uri="{FF2B5EF4-FFF2-40B4-BE49-F238E27FC236}">
                <a16:creationId xmlns:a16="http://schemas.microsoft.com/office/drawing/2014/main" id="{5B63D5A9-94AC-4321-BC5E-462BDF360890}"/>
              </a:ext>
            </a:extLst>
          </p:cNvPr>
          <p:cNvGrpSpPr/>
          <p:nvPr/>
        </p:nvGrpSpPr>
        <p:grpSpPr>
          <a:xfrm>
            <a:off x="4410813" y="2457219"/>
            <a:ext cx="3076282" cy="3232788"/>
            <a:chOff x="4282623" y="2117447"/>
            <a:chExt cx="3624472" cy="3308786"/>
          </a:xfrm>
        </p:grpSpPr>
        <p:sp>
          <p:nvSpPr>
            <p:cNvPr id="17" name="Kuva 9" descr="Rakennus">
              <a:extLst>
                <a:ext uri="{FF2B5EF4-FFF2-40B4-BE49-F238E27FC236}">
                  <a16:creationId xmlns:a16="http://schemas.microsoft.com/office/drawing/2014/main" id="{C4CC2A3C-D4A1-45F1-A72E-3B47B57543DF}"/>
                </a:ext>
              </a:extLst>
            </p:cNvPr>
            <p:cNvSpPr/>
            <p:nvPr/>
          </p:nvSpPr>
          <p:spPr>
            <a:xfrm>
              <a:off x="4282623" y="2488910"/>
              <a:ext cx="3624472" cy="2937323"/>
            </a:xfrm>
            <a:custGeom>
              <a:avLst/>
              <a:gdLst>
                <a:gd name="connsiteX0" fmla="*/ 5795962 w 7212752"/>
                <a:gd name="connsiteY0" fmla="*/ 1306600 h 4771931"/>
                <a:gd name="connsiteX1" fmla="*/ 5023167 w 7212752"/>
                <a:gd name="connsiteY1" fmla="*/ 1306600 h 4771931"/>
                <a:gd name="connsiteX2" fmla="*/ 5023167 w 7212752"/>
                <a:gd name="connsiteY2" fmla="*/ 965748 h 4771931"/>
                <a:gd name="connsiteX3" fmla="*/ 5795962 w 7212752"/>
                <a:gd name="connsiteY3" fmla="*/ 965748 h 4771931"/>
                <a:gd name="connsiteX4" fmla="*/ 5795962 w 7212752"/>
                <a:gd name="connsiteY4" fmla="*/ 1306600 h 4771931"/>
                <a:gd name="connsiteX5" fmla="*/ 5795962 w 7212752"/>
                <a:gd name="connsiteY5" fmla="*/ 2215540 h 4771931"/>
                <a:gd name="connsiteX6" fmla="*/ 5023167 w 7212752"/>
                <a:gd name="connsiteY6" fmla="*/ 2215540 h 4771931"/>
                <a:gd name="connsiteX7" fmla="*/ 5023167 w 7212752"/>
                <a:gd name="connsiteY7" fmla="*/ 1874687 h 4771931"/>
                <a:gd name="connsiteX8" fmla="*/ 5795962 w 7212752"/>
                <a:gd name="connsiteY8" fmla="*/ 1874687 h 4771931"/>
                <a:gd name="connsiteX9" fmla="*/ 5795962 w 7212752"/>
                <a:gd name="connsiteY9" fmla="*/ 2215540 h 4771931"/>
                <a:gd name="connsiteX10" fmla="*/ 5795962 w 7212752"/>
                <a:gd name="connsiteY10" fmla="*/ 3124479 h 4771931"/>
                <a:gd name="connsiteX11" fmla="*/ 5023167 w 7212752"/>
                <a:gd name="connsiteY11" fmla="*/ 3124479 h 4771931"/>
                <a:gd name="connsiteX12" fmla="*/ 5023167 w 7212752"/>
                <a:gd name="connsiteY12" fmla="*/ 2783627 h 4771931"/>
                <a:gd name="connsiteX13" fmla="*/ 5795962 w 7212752"/>
                <a:gd name="connsiteY13" fmla="*/ 2783627 h 4771931"/>
                <a:gd name="connsiteX14" fmla="*/ 5795962 w 7212752"/>
                <a:gd name="connsiteY14" fmla="*/ 3124479 h 4771931"/>
                <a:gd name="connsiteX15" fmla="*/ 5795962 w 7212752"/>
                <a:gd name="connsiteY15" fmla="*/ 4033418 h 4771931"/>
                <a:gd name="connsiteX16" fmla="*/ 5023167 w 7212752"/>
                <a:gd name="connsiteY16" fmla="*/ 4033418 h 4771931"/>
                <a:gd name="connsiteX17" fmla="*/ 5023167 w 7212752"/>
                <a:gd name="connsiteY17" fmla="*/ 3692566 h 4771931"/>
                <a:gd name="connsiteX18" fmla="*/ 5795962 w 7212752"/>
                <a:gd name="connsiteY18" fmla="*/ 3692566 h 4771931"/>
                <a:gd name="connsiteX19" fmla="*/ 5795962 w 7212752"/>
                <a:gd name="connsiteY19" fmla="*/ 4033418 h 4771931"/>
                <a:gd name="connsiteX20" fmla="*/ 3992774 w 7212752"/>
                <a:gd name="connsiteY20" fmla="*/ 1306600 h 4771931"/>
                <a:gd name="connsiteX21" fmla="*/ 3219979 w 7212752"/>
                <a:gd name="connsiteY21" fmla="*/ 1306600 h 4771931"/>
                <a:gd name="connsiteX22" fmla="*/ 3219979 w 7212752"/>
                <a:gd name="connsiteY22" fmla="*/ 965748 h 4771931"/>
                <a:gd name="connsiteX23" fmla="*/ 3992774 w 7212752"/>
                <a:gd name="connsiteY23" fmla="*/ 965748 h 4771931"/>
                <a:gd name="connsiteX24" fmla="*/ 3992774 w 7212752"/>
                <a:gd name="connsiteY24" fmla="*/ 1306600 h 4771931"/>
                <a:gd name="connsiteX25" fmla="*/ 3992774 w 7212752"/>
                <a:gd name="connsiteY25" fmla="*/ 2215540 h 4771931"/>
                <a:gd name="connsiteX26" fmla="*/ 3219979 w 7212752"/>
                <a:gd name="connsiteY26" fmla="*/ 2215540 h 4771931"/>
                <a:gd name="connsiteX27" fmla="*/ 3219979 w 7212752"/>
                <a:gd name="connsiteY27" fmla="*/ 1874687 h 4771931"/>
                <a:gd name="connsiteX28" fmla="*/ 3992774 w 7212752"/>
                <a:gd name="connsiteY28" fmla="*/ 1874687 h 4771931"/>
                <a:gd name="connsiteX29" fmla="*/ 3992774 w 7212752"/>
                <a:gd name="connsiteY29" fmla="*/ 2215540 h 4771931"/>
                <a:gd name="connsiteX30" fmla="*/ 3992774 w 7212752"/>
                <a:gd name="connsiteY30" fmla="*/ 3124479 h 4771931"/>
                <a:gd name="connsiteX31" fmla="*/ 3219979 w 7212752"/>
                <a:gd name="connsiteY31" fmla="*/ 3124479 h 4771931"/>
                <a:gd name="connsiteX32" fmla="*/ 3219979 w 7212752"/>
                <a:gd name="connsiteY32" fmla="*/ 2783627 h 4771931"/>
                <a:gd name="connsiteX33" fmla="*/ 3992774 w 7212752"/>
                <a:gd name="connsiteY33" fmla="*/ 2783627 h 4771931"/>
                <a:gd name="connsiteX34" fmla="*/ 3992774 w 7212752"/>
                <a:gd name="connsiteY34" fmla="*/ 3124479 h 4771931"/>
                <a:gd name="connsiteX35" fmla="*/ 3992774 w 7212752"/>
                <a:gd name="connsiteY35" fmla="*/ 4374271 h 4771931"/>
                <a:gd name="connsiteX36" fmla="*/ 3219979 w 7212752"/>
                <a:gd name="connsiteY36" fmla="*/ 4374271 h 4771931"/>
                <a:gd name="connsiteX37" fmla="*/ 3219979 w 7212752"/>
                <a:gd name="connsiteY37" fmla="*/ 3692566 h 4771931"/>
                <a:gd name="connsiteX38" fmla="*/ 3992774 w 7212752"/>
                <a:gd name="connsiteY38" fmla="*/ 3692566 h 4771931"/>
                <a:gd name="connsiteX39" fmla="*/ 3992774 w 7212752"/>
                <a:gd name="connsiteY39" fmla="*/ 4374271 h 4771931"/>
                <a:gd name="connsiteX40" fmla="*/ 2189586 w 7212752"/>
                <a:gd name="connsiteY40" fmla="*/ 1306600 h 4771931"/>
                <a:gd name="connsiteX41" fmla="*/ 1416791 w 7212752"/>
                <a:gd name="connsiteY41" fmla="*/ 1306600 h 4771931"/>
                <a:gd name="connsiteX42" fmla="*/ 1416791 w 7212752"/>
                <a:gd name="connsiteY42" fmla="*/ 965748 h 4771931"/>
                <a:gd name="connsiteX43" fmla="*/ 2189586 w 7212752"/>
                <a:gd name="connsiteY43" fmla="*/ 965748 h 4771931"/>
                <a:gd name="connsiteX44" fmla="*/ 2189586 w 7212752"/>
                <a:gd name="connsiteY44" fmla="*/ 1306600 h 4771931"/>
                <a:gd name="connsiteX45" fmla="*/ 2189586 w 7212752"/>
                <a:gd name="connsiteY45" fmla="*/ 2215540 h 4771931"/>
                <a:gd name="connsiteX46" fmla="*/ 1416791 w 7212752"/>
                <a:gd name="connsiteY46" fmla="*/ 2215540 h 4771931"/>
                <a:gd name="connsiteX47" fmla="*/ 1416791 w 7212752"/>
                <a:gd name="connsiteY47" fmla="*/ 1874687 h 4771931"/>
                <a:gd name="connsiteX48" fmla="*/ 2189586 w 7212752"/>
                <a:gd name="connsiteY48" fmla="*/ 1874687 h 4771931"/>
                <a:gd name="connsiteX49" fmla="*/ 2189586 w 7212752"/>
                <a:gd name="connsiteY49" fmla="*/ 2215540 h 4771931"/>
                <a:gd name="connsiteX50" fmla="*/ 2189586 w 7212752"/>
                <a:gd name="connsiteY50" fmla="*/ 3124479 h 4771931"/>
                <a:gd name="connsiteX51" fmla="*/ 1416791 w 7212752"/>
                <a:gd name="connsiteY51" fmla="*/ 3124479 h 4771931"/>
                <a:gd name="connsiteX52" fmla="*/ 1416791 w 7212752"/>
                <a:gd name="connsiteY52" fmla="*/ 2783627 h 4771931"/>
                <a:gd name="connsiteX53" fmla="*/ 2189586 w 7212752"/>
                <a:gd name="connsiteY53" fmla="*/ 2783627 h 4771931"/>
                <a:gd name="connsiteX54" fmla="*/ 2189586 w 7212752"/>
                <a:gd name="connsiteY54" fmla="*/ 3124479 h 4771931"/>
                <a:gd name="connsiteX55" fmla="*/ 2189586 w 7212752"/>
                <a:gd name="connsiteY55" fmla="*/ 4033418 h 4771931"/>
                <a:gd name="connsiteX56" fmla="*/ 1416791 w 7212752"/>
                <a:gd name="connsiteY56" fmla="*/ 4033418 h 4771931"/>
                <a:gd name="connsiteX57" fmla="*/ 1416791 w 7212752"/>
                <a:gd name="connsiteY57" fmla="*/ 3692566 h 4771931"/>
                <a:gd name="connsiteX58" fmla="*/ 2189586 w 7212752"/>
                <a:gd name="connsiteY58" fmla="*/ 3692566 h 4771931"/>
                <a:gd name="connsiteX59" fmla="*/ 2189586 w 7212752"/>
                <a:gd name="connsiteY59" fmla="*/ 4033418 h 4771931"/>
                <a:gd name="connsiteX60" fmla="*/ 6697556 w 7212752"/>
                <a:gd name="connsiteY60" fmla="*/ 4374271 h 4771931"/>
                <a:gd name="connsiteX61" fmla="*/ 6697556 w 7212752"/>
                <a:gd name="connsiteY61" fmla="*/ 568087 h 4771931"/>
                <a:gd name="connsiteX62" fmla="*/ 6311159 w 7212752"/>
                <a:gd name="connsiteY62" fmla="*/ 568087 h 4771931"/>
                <a:gd name="connsiteX63" fmla="*/ 6311159 w 7212752"/>
                <a:gd name="connsiteY63" fmla="*/ 227235 h 4771931"/>
                <a:gd name="connsiteX64" fmla="*/ 5924761 w 7212752"/>
                <a:gd name="connsiteY64" fmla="*/ 227235 h 4771931"/>
                <a:gd name="connsiteX65" fmla="*/ 5924761 w 7212752"/>
                <a:gd name="connsiteY65" fmla="*/ 0 h 4771931"/>
                <a:gd name="connsiteX66" fmla="*/ 1287992 w 7212752"/>
                <a:gd name="connsiteY66" fmla="*/ 0 h 4771931"/>
                <a:gd name="connsiteX67" fmla="*/ 1287992 w 7212752"/>
                <a:gd name="connsiteY67" fmla="*/ 227235 h 4771931"/>
                <a:gd name="connsiteX68" fmla="*/ 901594 w 7212752"/>
                <a:gd name="connsiteY68" fmla="*/ 227235 h 4771931"/>
                <a:gd name="connsiteX69" fmla="*/ 901594 w 7212752"/>
                <a:gd name="connsiteY69" fmla="*/ 568087 h 4771931"/>
                <a:gd name="connsiteX70" fmla="*/ 515197 w 7212752"/>
                <a:gd name="connsiteY70" fmla="*/ 568087 h 4771931"/>
                <a:gd name="connsiteX71" fmla="*/ 515197 w 7212752"/>
                <a:gd name="connsiteY71" fmla="*/ 4374271 h 4771931"/>
                <a:gd name="connsiteX72" fmla="*/ 0 w 7212752"/>
                <a:gd name="connsiteY72" fmla="*/ 4374271 h 4771931"/>
                <a:gd name="connsiteX73" fmla="*/ 0 w 7212752"/>
                <a:gd name="connsiteY73" fmla="*/ 4771932 h 4771931"/>
                <a:gd name="connsiteX74" fmla="*/ 7212753 w 7212752"/>
                <a:gd name="connsiteY74" fmla="*/ 4771932 h 4771931"/>
                <a:gd name="connsiteX75" fmla="*/ 7212753 w 7212752"/>
                <a:gd name="connsiteY75" fmla="*/ 4374271 h 4771931"/>
                <a:gd name="connsiteX76" fmla="*/ 6697556 w 7212752"/>
                <a:gd name="connsiteY76" fmla="*/ 4374271 h 47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12752" h="4771931">
                  <a:moveTo>
                    <a:pt x="5795962" y="1306600"/>
                  </a:moveTo>
                  <a:lnTo>
                    <a:pt x="5023167" y="1306600"/>
                  </a:lnTo>
                  <a:lnTo>
                    <a:pt x="5023167" y="965748"/>
                  </a:lnTo>
                  <a:lnTo>
                    <a:pt x="5795962" y="965748"/>
                  </a:lnTo>
                  <a:lnTo>
                    <a:pt x="5795962" y="1306600"/>
                  </a:lnTo>
                  <a:close/>
                  <a:moveTo>
                    <a:pt x="5795962" y="2215540"/>
                  </a:moveTo>
                  <a:lnTo>
                    <a:pt x="5023167" y="2215540"/>
                  </a:lnTo>
                  <a:lnTo>
                    <a:pt x="5023167" y="1874687"/>
                  </a:lnTo>
                  <a:lnTo>
                    <a:pt x="5795962" y="1874687"/>
                  </a:lnTo>
                  <a:lnTo>
                    <a:pt x="5795962" y="2215540"/>
                  </a:lnTo>
                  <a:close/>
                  <a:moveTo>
                    <a:pt x="5795962" y="3124479"/>
                  </a:moveTo>
                  <a:lnTo>
                    <a:pt x="5023167" y="3124479"/>
                  </a:lnTo>
                  <a:lnTo>
                    <a:pt x="5023167" y="2783627"/>
                  </a:lnTo>
                  <a:lnTo>
                    <a:pt x="5795962" y="2783627"/>
                  </a:lnTo>
                  <a:lnTo>
                    <a:pt x="5795962" y="3124479"/>
                  </a:lnTo>
                  <a:close/>
                  <a:moveTo>
                    <a:pt x="5795962" y="4033418"/>
                  </a:moveTo>
                  <a:lnTo>
                    <a:pt x="5023167" y="4033418"/>
                  </a:lnTo>
                  <a:lnTo>
                    <a:pt x="5023167" y="3692566"/>
                  </a:lnTo>
                  <a:lnTo>
                    <a:pt x="5795962" y="3692566"/>
                  </a:lnTo>
                  <a:lnTo>
                    <a:pt x="5795962" y="4033418"/>
                  </a:lnTo>
                  <a:close/>
                  <a:moveTo>
                    <a:pt x="3992774" y="1306600"/>
                  </a:moveTo>
                  <a:lnTo>
                    <a:pt x="3219979" y="1306600"/>
                  </a:lnTo>
                  <a:lnTo>
                    <a:pt x="3219979" y="965748"/>
                  </a:lnTo>
                  <a:lnTo>
                    <a:pt x="3992774" y="965748"/>
                  </a:lnTo>
                  <a:lnTo>
                    <a:pt x="3992774" y="1306600"/>
                  </a:lnTo>
                  <a:close/>
                  <a:moveTo>
                    <a:pt x="3992774" y="2215540"/>
                  </a:moveTo>
                  <a:lnTo>
                    <a:pt x="3219979" y="2215540"/>
                  </a:lnTo>
                  <a:lnTo>
                    <a:pt x="3219979" y="1874687"/>
                  </a:lnTo>
                  <a:lnTo>
                    <a:pt x="3992774" y="1874687"/>
                  </a:lnTo>
                  <a:lnTo>
                    <a:pt x="3992774" y="2215540"/>
                  </a:lnTo>
                  <a:close/>
                  <a:moveTo>
                    <a:pt x="3992774" y="3124479"/>
                  </a:moveTo>
                  <a:lnTo>
                    <a:pt x="3219979" y="3124479"/>
                  </a:lnTo>
                  <a:lnTo>
                    <a:pt x="3219979" y="2783627"/>
                  </a:lnTo>
                  <a:lnTo>
                    <a:pt x="3992774" y="2783627"/>
                  </a:lnTo>
                  <a:lnTo>
                    <a:pt x="3992774" y="3124479"/>
                  </a:lnTo>
                  <a:close/>
                  <a:moveTo>
                    <a:pt x="3992774" y="4374271"/>
                  </a:moveTo>
                  <a:lnTo>
                    <a:pt x="3219979" y="4374271"/>
                  </a:lnTo>
                  <a:lnTo>
                    <a:pt x="3219979" y="3692566"/>
                  </a:lnTo>
                  <a:lnTo>
                    <a:pt x="3992774" y="3692566"/>
                  </a:lnTo>
                  <a:lnTo>
                    <a:pt x="3992774" y="4374271"/>
                  </a:lnTo>
                  <a:close/>
                  <a:moveTo>
                    <a:pt x="2189586" y="1306600"/>
                  </a:moveTo>
                  <a:lnTo>
                    <a:pt x="1416791" y="1306600"/>
                  </a:lnTo>
                  <a:lnTo>
                    <a:pt x="1416791" y="965748"/>
                  </a:lnTo>
                  <a:lnTo>
                    <a:pt x="2189586" y="965748"/>
                  </a:lnTo>
                  <a:lnTo>
                    <a:pt x="2189586" y="1306600"/>
                  </a:lnTo>
                  <a:close/>
                  <a:moveTo>
                    <a:pt x="2189586" y="2215540"/>
                  </a:moveTo>
                  <a:lnTo>
                    <a:pt x="1416791" y="2215540"/>
                  </a:lnTo>
                  <a:lnTo>
                    <a:pt x="1416791" y="1874687"/>
                  </a:lnTo>
                  <a:lnTo>
                    <a:pt x="2189586" y="1874687"/>
                  </a:lnTo>
                  <a:lnTo>
                    <a:pt x="2189586" y="2215540"/>
                  </a:lnTo>
                  <a:close/>
                  <a:moveTo>
                    <a:pt x="2189586" y="3124479"/>
                  </a:moveTo>
                  <a:lnTo>
                    <a:pt x="1416791" y="3124479"/>
                  </a:lnTo>
                  <a:lnTo>
                    <a:pt x="1416791" y="2783627"/>
                  </a:lnTo>
                  <a:lnTo>
                    <a:pt x="2189586" y="2783627"/>
                  </a:lnTo>
                  <a:lnTo>
                    <a:pt x="2189586" y="3124479"/>
                  </a:lnTo>
                  <a:close/>
                  <a:moveTo>
                    <a:pt x="2189586" y="4033418"/>
                  </a:moveTo>
                  <a:lnTo>
                    <a:pt x="1416791" y="4033418"/>
                  </a:lnTo>
                  <a:lnTo>
                    <a:pt x="1416791" y="3692566"/>
                  </a:lnTo>
                  <a:lnTo>
                    <a:pt x="2189586" y="3692566"/>
                  </a:lnTo>
                  <a:lnTo>
                    <a:pt x="2189586" y="4033418"/>
                  </a:lnTo>
                  <a:close/>
                  <a:moveTo>
                    <a:pt x="6697556" y="4374271"/>
                  </a:moveTo>
                  <a:lnTo>
                    <a:pt x="6697556" y="568087"/>
                  </a:lnTo>
                  <a:lnTo>
                    <a:pt x="6311159" y="568087"/>
                  </a:lnTo>
                  <a:lnTo>
                    <a:pt x="6311159" y="227235"/>
                  </a:lnTo>
                  <a:lnTo>
                    <a:pt x="5924761" y="227235"/>
                  </a:lnTo>
                  <a:lnTo>
                    <a:pt x="5924761" y="0"/>
                  </a:lnTo>
                  <a:lnTo>
                    <a:pt x="1287992" y="0"/>
                  </a:lnTo>
                  <a:lnTo>
                    <a:pt x="1287992" y="227235"/>
                  </a:lnTo>
                  <a:lnTo>
                    <a:pt x="901594" y="227235"/>
                  </a:lnTo>
                  <a:lnTo>
                    <a:pt x="901594" y="568087"/>
                  </a:lnTo>
                  <a:lnTo>
                    <a:pt x="515197" y="568087"/>
                  </a:lnTo>
                  <a:lnTo>
                    <a:pt x="515197" y="4374271"/>
                  </a:lnTo>
                  <a:lnTo>
                    <a:pt x="0" y="4374271"/>
                  </a:lnTo>
                  <a:lnTo>
                    <a:pt x="0" y="4771932"/>
                  </a:lnTo>
                  <a:lnTo>
                    <a:pt x="7212753" y="4771932"/>
                  </a:lnTo>
                  <a:lnTo>
                    <a:pt x="7212753" y="4374271"/>
                  </a:lnTo>
                  <a:lnTo>
                    <a:pt x="6697556" y="4374271"/>
                  </a:lnTo>
                  <a:close/>
                </a:path>
              </a:pathLst>
            </a:custGeom>
            <a:solidFill>
              <a:schemeClr val="accent5">
                <a:lumMod val="60000"/>
                <a:lumOff val="40000"/>
              </a:schemeClr>
            </a:solidFill>
            <a:ln w="1287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grpSp>
          <p:nvGrpSpPr>
            <p:cNvPr id="34" name="Ryhmä 33">
              <a:extLst>
                <a:ext uri="{FF2B5EF4-FFF2-40B4-BE49-F238E27FC236}">
                  <a16:creationId xmlns:a16="http://schemas.microsoft.com/office/drawing/2014/main" id="{C30A226A-4992-4A58-8D4E-946C50D9F364}"/>
                </a:ext>
              </a:extLst>
            </p:cNvPr>
            <p:cNvGrpSpPr/>
            <p:nvPr/>
          </p:nvGrpSpPr>
          <p:grpSpPr>
            <a:xfrm>
              <a:off x="5610216" y="2117447"/>
              <a:ext cx="962886" cy="929232"/>
              <a:chOff x="5535888" y="1832015"/>
              <a:chExt cx="962886" cy="929232"/>
            </a:xfrm>
          </p:grpSpPr>
          <p:sp>
            <p:nvSpPr>
              <p:cNvPr id="15" name="Ellipsi 14">
                <a:extLst>
                  <a:ext uri="{FF2B5EF4-FFF2-40B4-BE49-F238E27FC236}">
                    <a16:creationId xmlns:a16="http://schemas.microsoft.com/office/drawing/2014/main" id="{7DD20163-12A0-41B7-AF6F-3CFA0DA5D36F}"/>
                  </a:ext>
                </a:extLst>
              </p:cNvPr>
              <p:cNvSpPr/>
              <p:nvPr/>
            </p:nvSpPr>
            <p:spPr>
              <a:xfrm>
                <a:off x="5795796" y="2034941"/>
                <a:ext cx="485261" cy="467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w Cen MT" panose="020B0602020104020603" pitchFamily="34" charset="0"/>
                  <a:ea typeface="+mn-ea"/>
                  <a:cs typeface="+mn-cs"/>
                </a:endParaRPr>
              </a:p>
            </p:txBody>
          </p:sp>
          <p:pic>
            <p:nvPicPr>
              <p:cNvPr id="16" name="Kuva 15" descr="Katsoa">
                <a:extLst>
                  <a:ext uri="{FF2B5EF4-FFF2-40B4-BE49-F238E27FC236}">
                    <a16:creationId xmlns:a16="http://schemas.microsoft.com/office/drawing/2014/main" id="{4C28AC2C-34EE-4701-88D0-ABE4AA1483A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552715" y="1815188"/>
                <a:ext cx="929232" cy="962886"/>
              </a:xfrm>
              <a:prstGeom prst="rect">
                <a:avLst/>
              </a:prstGeom>
            </p:spPr>
          </p:pic>
        </p:grpSp>
      </p:grpSp>
      <p:sp>
        <p:nvSpPr>
          <p:cNvPr id="2" name="Tekstiruutu 1">
            <a:extLst>
              <a:ext uri="{FF2B5EF4-FFF2-40B4-BE49-F238E27FC236}">
                <a16:creationId xmlns:a16="http://schemas.microsoft.com/office/drawing/2014/main" id="{8C86D183-6A72-4C4C-ACE8-005D0C3A28A6}"/>
              </a:ext>
            </a:extLst>
          </p:cNvPr>
          <p:cNvSpPr txBox="1"/>
          <p:nvPr/>
        </p:nvSpPr>
        <p:spPr>
          <a:xfrm>
            <a:off x="2516313" y="3213"/>
            <a:ext cx="4883488" cy="1015663"/>
          </a:xfrm>
          <a:prstGeom prst="rect">
            <a:avLst/>
          </a:prstGeom>
          <a:noFill/>
        </p:spPr>
        <p:txBody>
          <a:bodyPr wrap="square" lIns="91440" tIns="45720" rIns="91440" bIns="45720" rtlCol="0" anchor="t">
            <a:spAutoFit/>
          </a:bodyPr>
          <a:lstStyle/>
          <a:p>
            <a:r>
              <a:rPr lang="fi-FI" sz="5400" b="1">
                <a:latin typeface="Tw Cen MT Condensed"/>
              </a:rPr>
              <a:t>	</a:t>
            </a:r>
            <a:r>
              <a:rPr lang="fi-FI" sz="6000" cap="all" spc="100">
                <a:solidFill>
                  <a:schemeClr val="tx1">
                    <a:lumMod val="95000"/>
                    <a:lumOff val="5000"/>
                  </a:schemeClr>
                </a:solidFill>
                <a:latin typeface="Tw Cen MT Condensed"/>
                <a:ea typeface="+mj-ea"/>
                <a:cs typeface="+mj-cs"/>
              </a:rPr>
              <a:t>G</a:t>
            </a:r>
            <a:r>
              <a:rPr lang="fi-FI" sz="5400" cap="all" spc="100">
                <a:solidFill>
                  <a:schemeClr val="tx1">
                    <a:lumMod val="95000"/>
                    <a:lumOff val="5000"/>
                  </a:schemeClr>
                </a:solidFill>
                <a:latin typeface="Tw Cen MT Condensed"/>
                <a:ea typeface="+mj-ea"/>
                <a:cs typeface="+mj-cs"/>
              </a:rPr>
              <a:t>REEN</a:t>
            </a:r>
            <a:r>
              <a:rPr lang="fi-FI" sz="6000" cap="all" spc="100">
                <a:solidFill>
                  <a:schemeClr val="tx1">
                    <a:lumMod val="95000"/>
                    <a:lumOff val="5000"/>
                  </a:schemeClr>
                </a:solidFill>
                <a:latin typeface="Tw Cen MT Condensed"/>
              </a:rPr>
              <a:t>C</a:t>
            </a:r>
            <a:r>
              <a:rPr lang="fi-FI" sz="5400" cap="all" spc="100">
                <a:solidFill>
                  <a:schemeClr val="tx1">
                    <a:lumMod val="95000"/>
                    <a:lumOff val="5000"/>
                  </a:schemeClr>
                </a:solidFill>
                <a:latin typeface="Tw Cen MT Condensed"/>
                <a:ea typeface="+mj-ea"/>
                <a:cs typeface="+mj-cs"/>
              </a:rPr>
              <a:t>OMP</a:t>
            </a:r>
          </a:p>
        </p:txBody>
      </p:sp>
      <p:grpSp>
        <p:nvGrpSpPr>
          <p:cNvPr id="39" name="Ryhmä 38">
            <a:extLst>
              <a:ext uri="{FF2B5EF4-FFF2-40B4-BE49-F238E27FC236}">
                <a16:creationId xmlns:a16="http://schemas.microsoft.com/office/drawing/2014/main" id="{02454F9A-6F35-4B21-9CD9-E7E907587F6D}"/>
              </a:ext>
            </a:extLst>
          </p:cNvPr>
          <p:cNvGrpSpPr/>
          <p:nvPr/>
        </p:nvGrpSpPr>
        <p:grpSpPr>
          <a:xfrm>
            <a:off x="8990300" y="4080979"/>
            <a:ext cx="2880000" cy="2713076"/>
            <a:chOff x="8947724" y="3932793"/>
            <a:chExt cx="2880000" cy="2713076"/>
          </a:xfrm>
        </p:grpSpPr>
        <p:sp>
          <p:nvSpPr>
            <p:cNvPr id="19" name="Ellipsi 18">
              <a:extLst>
                <a:ext uri="{FF2B5EF4-FFF2-40B4-BE49-F238E27FC236}">
                  <a16:creationId xmlns:a16="http://schemas.microsoft.com/office/drawing/2014/main" id="{F8C28802-85C1-4BFA-8489-8CC401823909}"/>
                </a:ext>
              </a:extLst>
            </p:cNvPr>
            <p:cNvSpPr/>
            <p:nvPr/>
          </p:nvSpPr>
          <p:spPr>
            <a:xfrm>
              <a:off x="8947724" y="4845869"/>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schemeClr val="bg1"/>
                  </a:solidFill>
                  <a:effectLst>
                    <a:outerShdw blurRad="50800" dist="38100" dir="18900000" algn="bl" rotWithShape="0">
                      <a:prstClr val="black">
                        <a:alpha val="40000"/>
                      </a:prstClr>
                    </a:outerShdw>
                  </a:effectLst>
                  <a:uLnTx/>
                  <a:uFillTx/>
                  <a:latin typeface="Tw Cen MT Condensed"/>
                </a:rPr>
                <a:t>ACTING</a:t>
              </a:r>
            </a:p>
            <a:p>
              <a:pPr algn="ctr">
                <a:defRPr/>
              </a:pPr>
              <a:endParaRPr lang="fi-FI" sz="2800" b="1">
                <a:solidFill>
                  <a:schemeClr val="bg1"/>
                </a:solidFill>
                <a:effectLst>
                  <a:outerShdw blurRad="50800" dist="38100" dir="18900000" algn="bl" rotWithShape="0">
                    <a:prstClr val="black">
                      <a:alpha val="40000"/>
                    </a:prstClr>
                  </a:outerShdw>
                </a:effectLst>
                <a:latin typeface="Tw Cen MT Condensed"/>
              </a:endParaRPr>
            </a:p>
          </p:txBody>
        </p:sp>
        <p:pic>
          <p:nvPicPr>
            <p:cNvPr id="203" name="Kuva 202">
              <a:extLst>
                <a:ext uri="{FF2B5EF4-FFF2-40B4-BE49-F238E27FC236}">
                  <a16:creationId xmlns:a16="http://schemas.microsoft.com/office/drawing/2014/main" id="{D8A190A8-3C98-45EE-89E2-8F0E9F8B212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935320" flipH="1">
              <a:off x="9239707" y="3932793"/>
              <a:ext cx="1944313" cy="1225155"/>
            </a:xfrm>
            <a:prstGeom prst="rect">
              <a:avLst/>
            </a:prstGeom>
          </p:spPr>
        </p:pic>
      </p:grpSp>
      <p:grpSp>
        <p:nvGrpSpPr>
          <p:cNvPr id="36" name="Ryhmä 35">
            <a:extLst>
              <a:ext uri="{FF2B5EF4-FFF2-40B4-BE49-F238E27FC236}">
                <a16:creationId xmlns:a16="http://schemas.microsoft.com/office/drawing/2014/main" id="{73D09D14-09E5-4BE3-AACD-E74712975209}"/>
              </a:ext>
            </a:extLst>
          </p:cNvPr>
          <p:cNvGrpSpPr/>
          <p:nvPr/>
        </p:nvGrpSpPr>
        <p:grpSpPr>
          <a:xfrm>
            <a:off x="313320" y="87139"/>
            <a:ext cx="2880000" cy="3318345"/>
            <a:chOff x="422860" y="33319"/>
            <a:chExt cx="2880000" cy="3318345"/>
          </a:xfrm>
        </p:grpSpPr>
        <p:sp>
          <p:nvSpPr>
            <p:cNvPr id="204" name="Ellipsi 203">
              <a:extLst>
                <a:ext uri="{FF2B5EF4-FFF2-40B4-BE49-F238E27FC236}">
                  <a16:creationId xmlns:a16="http://schemas.microsoft.com/office/drawing/2014/main" id="{FE07BA99-399A-4D25-940C-C13AA75E8E70}"/>
                </a:ext>
              </a:extLst>
            </p:cNvPr>
            <p:cNvSpPr/>
            <p:nvPr/>
          </p:nvSpPr>
          <p:spPr>
            <a:xfrm>
              <a:off x="422860" y="1551664"/>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r>
                <a:rPr lang="fi-FI" sz="2800" b="1">
                  <a:solidFill>
                    <a:schemeClr val="bg1"/>
                  </a:solidFill>
                  <a:effectLst>
                    <a:outerShdw blurRad="50800" dist="38100" dir="18900000" algn="bl" rotWithShape="0">
                      <a:prstClr val="black">
                        <a:alpha val="40000"/>
                      </a:prstClr>
                    </a:outerShdw>
                  </a:effectLst>
                  <a:latin typeface="Tw Cen MT Condensed" panose="020B0606020104020203" pitchFamily="34" charset="0"/>
                </a:rPr>
                <a:t>EMBODYING VALUES</a:t>
              </a:r>
            </a:p>
          </p:txBody>
        </p:sp>
        <p:pic>
          <p:nvPicPr>
            <p:cNvPr id="88" name="Kuva 87">
              <a:extLst>
                <a:ext uri="{FF2B5EF4-FFF2-40B4-BE49-F238E27FC236}">
                  <a16:creationId xmlns:a16="http://schemas.microsoft.com/office/drawing/2014/main" id="{D0D0815F-C135-4888-9216-0828C0470337}"/>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646" y="33319"/>
              <a:ext cx="1855345" cy="2104941"/>
            </a:xfrm>
            <a:prstGeom prst="rect">
              <a:avLst/>
            </a:prstGeom>
          </p:spPr>
        </p:pic>
      </p:grpSp>
      <p:grpSp>
        <p:nvGrpSpPr>
          <p:cNvPr id="38" name="Ryhmä 37">
            <a:extLst>
              <a:ext uri="{FF2B5EF4-FFF2-40B4-BE49-F238E27FC236}">
                <a16:creationId xmlns:a16="http://schemas.microsoft.com/office/drawing/2014/main" id="{0E2A09CD-A82C-4CB4-AF3F-18481BD3C078}"/>
              </a:ext>
            </a:extLst>
          </p:cNvPr>
          <p:cNvGrpSpPr/>
          <p:nvPr/>
        </p:nvGrpSpPr>
        <p:grpSpPr>
          <a:xfrm>
            <a:off x="9117260" y="162013"/>
            <a:ext cx="2988075" cy="3080562"/>
            <a:chOff x="8697267" y="150881"/>
            <a:chExt cx="2988075" cy="3080562"/>
          </a:xfrm>
        </p:grpSpPr>
        <p:sp>
          <p:nvSpPr>
            <p:cNvPr id="14" name="Ellipsi 13">
              <a:extLst>
                <a:ext uri="{FF2B5EF4-FFF2-40B4-BE49-F238E27FC236}">
                  <a16:creationId xmlns:a16="http://schemas.microsoft.com/office/drawing/2014/main" id="{DE78953F-F4C7-484F-A20F-9257916C13E8}"/>
                </a:ext>
              </a:extLst>
            </p:cNvPr>
            <p:cNvSpPr/>
            <p:nvPr/>
          </p:nvSpPr>
          <p:spPr>
            <a:xfrm>
              <a:off x="10917518" y="150881"/>
              <a:ext cx="767824" cy="71224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schemeClr val="tx2">
                    <a:lumMod val="50000"/>
                  </a:schemeClr>
                </a:solidFill>
                <a:effectLst/>
                <a:uLnTx/>
                <a:uFillTx/>
                <a:latin typeface="Tw Cen MT" panose="020B0602020104020603" pitchFamily="34" charset="0"/>
                <a:ea typeface="+mn-ea"/>
                <a:cs typeface="+mn-cs"/>
              </a:endParaRPr>
            </a:p>
          </p:txBody>
        </p:sp>
        <p:sp>
          <p:nvSpPr>
            <p:cNvPr id="311" name="Tasakylkinen kolmio 310">
              <a:extLst>
                <a:ext uri="{FF2B5EF4-FFF2-40B4-BE49-F238E27FC236}">
                  <a16:creationId xmlns:a16="http://schemas.microsoft.com/office/drawing/2014/main" id="{2ABB3B8C-E8EC-408D-AA8A-6DD75AB67EA2}"/>
                </a:ext>
              </a:extLst>
            </p:cNvPr>
            <p:cNvSpPr/>
            <p:nvPr/>
          </p:nvSpPr>
          <p:spPr>
            <a:xfrm rot="15793341">
              <a:off x="10030678" y="-585689"/>
              <a:ext cx="736722" cy="2425080"/>
            </a:xfrm>
            <a:prstGeom prst="triangle">
              <a:avLst>
                <a:gd name="adj" fmla="val 56241"/>
              </a:avLst>
            </a:prstGeom>
            <a:solidFill>
              <a:schemeClr val="accent4">
                <a:lumMod val="20000"/>
                <a:lumOff val="8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Tw Cen MT" panose="020B0602020104020603" pitchFamily="34" charset="0"/>
              </a:endParaRPr>
            </a:p>
          </p:txBody>
        </p:sp>
        <p:sp>
          <p:nvSpPr>
            <p:cNvPr id="211" name="Ellipsi 210">
              <a:extLst>
                <a:ext uri="{FF2B5EF4-FFF2-40B4-BE49-F238E27FC236}">
                  <a16:creationId xmlns:a16="http://schemas.microsoft.com/office/drawing/2014/main" id="{D2185A28-ADEB-4D8F-8DED-B7B4AB80FBC5}"/>
                </a:ext>
              </a:extLst>
            </p:cNvPr>
            <p:cNvSpPr/>
            <p:nvPr/>
          </p:nvSpPr>
          <p:spPr>
            <a:xfrm>
              <a:off x="8697267" y="1431443"/>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lstStyle/>
            <a:p>
              <a:pPr algn="ctr">
                <a:defRPr/>
              </a:pPr>
              <a:r>
                <a:rPr lang="fi-FI" sz="2800" b="1">
                  <a:solidFill>
                    <a:schemeClr val="bg1"/>
                  </a:solidFill>
                  <a:effectLst>
                    <a:outerShdw blurRad="50800" dist="38100" dir="18900000" algn="bl" rotWithShape="0">
                      <a:prstClr val="black">
                        <a:alpha val="40000"/>
                      </a:prstClr>
                    </a:outerShdw>
                  </a:effectLst>
                  <a:latin typeface="Tw Cen MT Condensed"/>
                </a:rPr>
                <a:t>ENVISIONING</a:t>
              </a:r>
              <a:r>
                <a:rPr lang="fi-FI" sz="2800" b="1">
                  <a:solidFill>
                    <a:schemeClr val="bg1"/>
                  </a:solidFill>
                  <a:latin typeface="Tw Cen MT Condensed"/>
                </a:rPr>
                <a:t>  </a:t>
              </a:r>
            </a:p>
            <a:p>
              <a:pPr algn="ctr">
                <a:defRPr/>
              </a:pPr>
              <a:r>
                <a:rPr kumimoji="0" lang="fi-FI" sz="2800" b="1" i="0" u="none" strike="noStrike" kern="1200" cap="none" spc="0" normalizeH="0" baseline="0" noProof="0">
                  <a:ln>
                    <a:noFill/>
                  </a:ln>
                  <a:solidFill>
                    <a:schemeClr val="bg1"/>
                  </a:solidFill>
                  <a:effectLst>
                    <a:outerShdw blurRad="50800" dist="38100" dir="18900000" algn="bl" rotWithShape="0">
                      <a:prstClr val="black">
                        <a:alpha val="40000"/>
                      </a:prstClr>
                    </a:outerShdw>
                  </a:effectLst>
                  <a:uLnTx/>
                  <a:uFillTx/>
                  <a:latin typeface="Tw Cen MT Condensed"/>
                </a:rPr>
                <a:t>FUTURES</a:t>
              </a:r>
            </a:p>
          </p:txBody>
        </p:sp>
        <p:pic>
          <p:nvPicPr>
            <p:cNvPr id="86" name="Kuva 85">
              <a:extLst>
                <a:ext uri="{FF2B5EF4-FFF2-40B4-BE49-F238E27FC236}">
                  <a16:creationId xmlns:a16="http://schemas.microsoft.com/office/drawing/2014/main" id="{C84933F1-CD67-4F01-956A-CAE748FDFCF0}"/>
                </a:ext>
              </a:extLst>
            </p:cNvPr>
            <p:cNvPicPr>
              <a:picLocks noChangeAspect="1"/>
            </p:cNvPicPr>
            <p:nvPr/>
          </p:nvPicPr>
          <p:blipFill rotWithShape="1">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9708" t="34544" r="40736" b="35899"/>
            <a:stretch/>
          </p:blipFill>
          <p:spPr>
            <a:xfrm flipH="1">
              <a:off x="8857240" y="427622"/>
              <a:ext cx="843767" cy="1775429"/>
            </a:xfrm>
            <a:prstGeom prst="rect">
              <a:avLst/>
            </a:prstGeom>
          </p:spPr>
        </p:pic>
      </p:grpSp>
      <p:grpSp>
        <p:nvGrpSpPr>
          <p:cNvPr id="37" name="Ryhmä 36">
            <a:extLst>
              <a:ext uri="{FF2B5EF4-FFF2-40B4-BE49-F238E27FC236}">
                <a16:creationId xmlns:a16="http://schemas.microsoft.com/office/drawing/2014/main" id="{3E6BE629-1728-4004-8BFF-628479FD244B}"/>
              </a:ext>
            </a:extLst>
          </p:cNvPr>
          <p:cNvGrpSpPr/>
          <p:nvPr/>
        </p:nvGrpSpPr>
        <p:grpSpPr>
          <a:xfrm>
            <a:off x="320237" y="3965825"/>
            <a:ext cx="2880000" cy="2805036"/>
            <a:chOff x="286196" y="3989019"/>
            <a:chExt cx="2880000" cy="2805036"/>
          </a:xfrm>
        </p:grpSpPr>
        <p:sp>
          <p:nvSpPr>
            <p:cNvPr id="13" name="Ellipsi 12">
              <a:extLst>
                <a:ext uri="{FF2B5EF4-FFF2-40B4-BE49-F238E27FC236}">
                  <a16:creationId xmlns:a16="http://schemas.microsoft.com/office/drawing/2014/main" id="{230F602F-042B-498C-B9F8-B86B4850B312}"/>
                </a:ext>
              </a:extLst>
            </p:cNvPr>
            <p:cNvSpPr/>
            <p:nvPr/>
          </p:nvSpPr>
          <p:spPr>
            <a:xfrm>
              <a:off x="286196" y="4994055"/>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EMBRACING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COMPLEXITY</a:t>
              </a:r>
            </a:p>
          </p:txBody>
        </p:sp>
        <p:grpSp>
          <p:nvGrpSpPr>
            <p:cNvPr id="42" name="Ryhmä 41">
              <a:extLst>
                <a:ext uri="{FF2B5EF4-FFF2-40B4-BE49-F238E27FC236}">
                  <a16:creationId xmlns:a16="http://schemas.microsoft.com/office/drawing/2014/main" id="{DA8B3819-B6F7-46B5-A025-0D82A30A98C2}"/>
                </a:ext>
              </a:extLst>
            </p:cNvPr>
            <p:cNvGrpSpPr/>
            <p:nvPr/>
          </p:nvGrpSpPr>
          <p:grpSpPr>
            <a:xfrm>
              <a:off x="902028" y="3989019"/>
              <a:ext cx="1583379" cy="1562244"/>
              <a:chOff x="2954783" y="4133254"/>
              <a:chExt cx="2162412" cy="2208891"/>
            </a:xfrm>
            <a:solidFill>
              <a:schemeClr val="accent6">
                <a:lumMod val="10000"/>
              </a:schemeClr>
            </a:solidFill>
          </p:grpSpPr>
          <p:cxnSp>
            <p:nvCxnSpPr>
              <p:cNvPr id="43" name="Suora yhdysviiva 42">
                <a:extLst>
                  <a:ext uri="{FF2B5EF4-FFF2-40B4-BE49-F238E27FC236}">
                    <a16:creationId xmlns:a16="http://schemas.microsoft.com/office/drawing/2014/main" id="{D52B21BD-6053-4D44-859C-ABA6E7EE6C0D}"/>
                  </a:ext>
                </a:extLst>
              </p:cNvPr>
              <p:cNvCxnSpPr>
                <a:cxnSpLocks/>
                <a:stCxn id="97" idx="2"/>
                <a:endCxn id="61" idx="5"/>
              </p:cNvCxnSpPr>
              <p:nvPr/>
            </p:nvCxnSpPr>
            <p:spPr>
              <a:xfrm flipH="1" flipV="1">
                <a:off x="4370200" y="5786353"/>
                <a:ext cx="632284" cy="41888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Suora yhdysviiva 43">
                <a:extLst>
                  <a:ext uri="{FF2B5EF4-FFF2-40B4-BE49-F238E27FC236}">
                    <a16:creationId xmlns:a16="http://schemas.microsoft.com/office/drawing/2014/main" id="{967DE1CC-6F53-4D2D-9729-71ECF4C7CB3E}"/>
                  </a:ext>
                </a:extLst>
              </p:cNvPr>
              <p:cNvCxnSpPr>
                <a:cxnSpLocks/>
                <a:endCxn id="59" idx="5"/>
              </p:cNvCxnSpPr>
              <p:nvPr/>
            </p:nvCxnSpPr>
            <p:spPr>
              <a:xfrm flipH="1" flipV="1">
                <a:off x="4145080" y="5613297"/>
                <a:ext cx="601989" cy="17090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uora yhdysviiva 44">
                <a:extLst>
                  <a:ext uri="{FF2B5EF4-FFF2-40B4-BE49-F238E27FC236}">
                    <a16:creationId xmlns:a16="http://schemas.microsoft.com/office/drawing/2014/main" id="{21F8CB93-CCD9-48EE-90F8-6EB8A278C2E4}"/>
                  </a:ext>
                </a:extLst>
              </p:cNvPr>
              <p:cNvCxnSpPr>
                <a:cxnSpLocks/>
                <a:stCxn id="95" idx="3"/>
                <a:endCxn id="105" idx="4"/>
              </p:cNvCxnSpPr>
              <p:nvPr/>
            </p:nvCxnSpPr>
            <p:spPr>
              <a:xfrm flipH="1" flipV="1">
                <a:off x="3327627" y="6308114"/>
                <a:ext cx="1382075" cy="3403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6" name="Suora yhdysviiva 45">
                <a:extLst>
                  <a:ext uri="{FF2B5EF4-FFF2-40B4-BE49-F238E27FC236}">
                    <a16:creationId xmlns:a16="http://schemas.microsoft.com/office/drawing/2014/main" id="{5A6D2C25-9D09-4B35-A5C5-E41A0F2C3CC8}"/>
                  </a:ext>
                </a:extLst>
              </p:cNvPr>
              <p:cNvCxnSpPr>
                <a:cxnSpLocks/>
                <a:stCxn id="60" idx="2"/>
                <a:endCxn id="107" idx="5"/>
              </p:cNvCxnSpPr>
              <p:nvPr/>
            </p:nvCxnSpPr>
            <p:spPr>
              <a:xfrm flipH="1" flipV="1">
                <a:off x="3694716" y="5971255"/>
                <a:ext cx="228559" cy="46547"/>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Suora yhdysviiva 46">
                <a:extLst>
                  <a:ext uri="{FF2B5EF4-FFF2-40B4-BE49-F238E27FC236}">
                    <a16:creationId xmlns:a16="http://schemas.microsoft.com/office/drawing/2014/main" id="{49E3DFB3-AF8B-49C2-A622-51F0F6567F2F}"/>
                  </a:ext>
                </a:extLst>
              </p:cNvPr>
              <p:cNvCxnSpPr>
                <a:cxnSpLocks/>
                <a:stCxn id="94" idx="3"/>
              </p:cNvCxnSpPr>
              <p:nvPr/>
            </p:nvCxnSpPr>
            <p:spPr>
              <a:xfrm flipH="1" flipV="1">
                <a:off x="3625610" y="6080450"/>
                <a:ext cx="868649" cy="99412"/>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Suora yhdysviiva 47">
                <a:extLst>
                  <a:ext uri="{FF2B5EF4-FFF2-40B4-BE49-F238E27FC236}">
                    <a16:creationId xmlns:a16="http://schemas.microsoft.com/office/drawing/2014/main" id="{B504776E-9F06-4D79-BAE9-73156E72A993}"/>
                  </a:ext>
                </a:extLst>
              </p:cNvPr>
              <p:cNvCxnSpPr>
                <a:cxnSpLocks/>
                <a:stCxn id="61" idx="4"/>
                <a:endCxn id="96" idx="0"/>
              </p:cNvCxnSpPr>
              <p:nvPr/>
            </p:nvCxnSpPr>
            <p:spPr>
              <a:xfrm flipV="1">
                <a:off x="4346071" y="5801911"/>
                <a:ext cx="405854" cy="78914"/>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9" name="Suora yhdysviiva 48">
                <a:extLst>
                  <a:ext uri="{FF2B5EF4-FFF2-40B4-BE49-F238E27FC236}">
                    <a16:creationId xmlns:a16="http://schemas.microsoft.com/office/drawing/2014/main" id="{AF40674C-1EC4-41CF-AFB7-B467C32079B7}"/>
                  </a:ext>
                </a:extLst>
              </p:cNvPr>
              <p:cNvCxnSpPr>
                <a:cxnSpLocks/>
                <a:stCxn id="95" idx="2"/>
                <a:endCxn id="104" idx="4"/>
              </p:cNvCxnSpPr>
              <p:nvPr/>
            </p:nvCxnSpPr>
            <p:spPr>
              <a:xfrm flipH="1" flipV="1">
                <a:off x="3066599" y="5968901"/>
                <a:ext cx="1599287" cy="373244"/>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0" name="Suora yhdysviiva 49">
                <a:extLst>
                  <a:ext uri="{FF2B5EF4-FFF2-40B4-BE49-F238E27FC236}">
                    <a16:creationId xmlns:a16="http://schemas.microsoft.com/office/drawing/2014/main" id="{FC88A381-D7ED-42E4-88AA-022BDD94EA6F}"/>
                  </a:ext>
                </a:extLst>
              </p:cNvPr>
              <p:cNvCxnSpPr>
                <a:cxnSpLocks/>
                <a:stCxn id="59" idx="2"/>
              </p:cNvCxnSpPr>
              <p:nvPr/>
            </p:nvCxnSpPr>
            <p:spPr>
              <a:xfrm>
                <a:off x="4042870" y="5707769"/>
                <a:ext cx="416294" cy="49379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1" name="Suora yhdysviiva 50">
                <a:extLst>
                  <a:ext uri="{FF2B5EF4-FFF2-40B4-BE49-F238E27FC236}">
                    <a16:creationId xmlns:a16="http://schemas.microsoft.com/office/drawing/2014/main" id="{A42E29B6-86D2-47AD-9E03-A57262DF5A18}"/>
                  </a:ext>
                </a:extLst>
              </p:cNvPr>
              <p:cNvCxnSpPr>
                <a:cxnSpLocks/>
                <a:stCxn id="60" idx="4"/>
                <a:endCxn id="105" idx="4"/>
              </p:cNvCxnSpPr>
              <p:nvPr/>
            </p:nvCxnSpPr>
            <p:spPr>
              <a:xfrm flipH="1">
                <a:off x="3327627" y="6017802"/>
                <a:ext cx="673729" cy="290312"/>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2" name="Suora yhdysviiva 51">
                <a:extLst>
                  <a:ext uri="{FF2B5EF4-FFF2-40B4-BE49-F238E27FC236}">
                    <a16:creationId xmlns:a16="http://schemas.microsoft.com/office/drawing/2014/main" id="{95578E39-439D-4BDC-BDB2-2676A40EFE9E}"/>
                  </a:ext>
                </a:extLst>
              </p:cNvPr>
              <p:cNvCxnSpPr>
                <a:cxnSpLocks/>
                <a:stCxn id="58" idx="0"/>
                <a:endCxn id="106" idx="0"/>
              </p:cNvCxnSpPr>
              <p:nvPr/>
            </p:nvCxnSpPr>
            <p:spPr>
              <a:xfrm flipH="1">
                <a:off x="3397598" y="5631340"/>
                <a:ext cx="359402" cy="136516"/>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53" name="Ryhmä 52">
                <a:extLst>
                  <a:ext uri="{FF2B5EF4-FFF2-40B4-BE49-F238E27FC236}">
                    <a16:creationId xmlns:a16="http://schemas.microsoft.com/office/drawing/2014/main" id="{6DFC8388-E334-4936-A7AB-033DBDD7C215}"/>
                  </a:ext>
                </a:extLst>
              </p:cNvPr>
              <p:cNvGrpSpPr/>
              <p:nvPr/>
            </p:nvGrpSpPr>
            <p:grpSpPr>
              <a:xfrm>
                <a:off x="2954783" y="4133254"/>
                <a:ext cx="2162412" cy="2208891"/>
                <a:chOff x="2942284" y="3964493"/>
                <a:chExt cx="2162412" cy="2208891"/>
              </a:xfrm>
              <a:grpFill/>
            </p:grpSpPr>
            <p:grpSp>
              <p:nvGrpSpPr>
                <p:cNvPr id="56" name="Ryhmä 55">
                  <a:extLst>
                    <a:ext uri="{FF2B5EF4-FFF2-40B4-BE49-F238E27FC236}">
                      <a16:creationId xmlns:a16="http://schemas.microsoft.com/office/drawing/2014/main" id="{755FA89E-CBE8-4341-9965-9EE481C83007}"/>
                    </a:ext>
                  </a:extLst>
                </p:cNvPr>
                <p:cNvGrpSpPr/>
                <p:nvPr/>
              </p:nvGrpSpPr>
              <p:grpSpPr>
                <a:xfrm>
                  <a:off x="2942284" y="5599095"/>
                  <a:ext cx="739933" cy="540258"/>
                  <a:chOff x="2857244" y="5390813"/>
                  <a:chExt cx="1223839" cy="739583"/>
                </a:xfrm>
                <a:grpFill/>
              </p:grpSpPr>
              <p:sp>
                <p:nvSpPr>
                  <p:cNvPr id="104" name="Säännöllinen viisikulmio 105">
                    <a:extLst>
                      <a:ext uri="{FF2B5EF4-FFF2-40B4-BE49-F238E27FC236}">
                        <a16:creationId xmlns:a16="http://schemas.microsoft.com/office/drawing/2014/main" id="{98DA5806-B24D-40B8-9F76-F562E5982ED0}"/>
                      </a:ext>
                    </a:extLst>
                  </p:cNvPr>
                  <p:cNvSpPr/>
                  <p:nvPr/>
                </p:nvSpPr>
                <p:spPr>
                  <a:xfrm>
                    <a:off x="2857244" y="5437432"/>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05" name="Säännöllinen viisikulmio 106">
                    <a:extLst>
                      <a:ext uri="{FF2B5EF4-FFF2-40B4-BE49-F238E27FC236}">
                        <a16:creationId xmlns:a16="http://schemas.microsoft.com/office/drawing/2014/main" id="{4C8B3AD1-A9B6-495D-9DE0-18BFCBEE8F31}"/>
                      </a:ext>
                    </a:extLst>
                  </p:cNvPr>
                  <p:cNvSpPr/>
                  <p:nvPr/>
                </p:nvSpPr>
                <p:spPr>
                  <a:xfrm>
                    <a:off x="3288981" y="5901796"/>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06" name="Säännöllinen viisikulmio 107">
                    <a:extLst>
                      <a:ext uri="{FF2B5EF4-FFF2-40B4-BE49-F238E27FC236}">
                        <a16:creationId xmlns:a16="http://schemas.microsoft.com/office/drawing/2014/main" id="{01101CC3-CE2C-4FFD-B6EE-D9E7D925FAA8}"/>
                      </a:ext>
                    </a:extLst>
                  </p:cNvPr>
                  <p:cNvSpPr/>
                  <p:nvPr/>
                </p:nvSpPr>
                <p:spPr>
                  <a:xfrm>
                    <a:off x="3475354" y="539081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07" name="Säännöllinen viisikulmio 108">
                    <a:extLst>
                      <a:ext uri="{FF2B5EF4-FFF2-40B4-BE49-F238E27FC236}">
                        <a16:creationId xmlns:a16="http://schemas.microsoft.com/office/drawing/2014/main" id="{5F598314-C1CD-4E91-ABEE-635C63B11A06}"/>
                      </a:ext>
                    </a:extLst>
                  </p:cNvPr>
                  <p:cNvSpPr/>
                  <p:nvPr/>
                </p:nvSpPr>
                <p:spPr>
                  <a:xfrm>
                    <a:off x="3852483" y="5581938"/>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108" name="Suora yhdysviiva 107">
                    <a:extLst>
                      <a:ext uri="{FF2B5EF4-FFF2-40B4-BE49-F238E27FC236}">
                        <a16:creationId xmlns:a16="http://schemas.microsoft.com/office/drawing/2014/main" id="{A38483B5-36CE-43B5-9408-FFB83A8DBDB0}"/>
                      </a:ext>
                    </a:extLst>
                  </p:cNvPr>
                  <p:cNvCxnSpPr>
                    <a:cxnSpLocks/>
                    <a:stCxn id="104" idx="4"/>
                    <a:endCxn id="105" idx="1"/>
                  </p:cNvCxnSpPr>
                  <p:nvPr/>
                </p:nvCxnSpPr>
                <p:spPr>
                  <a:xfrm>
                    <a:off x="3042185" y="5666031"/>
                    <a:ext cx="246796" cy="323082"/>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9" name="Suora yhdysviiva 108">
                    <a:extLst>
                      <a:ext uri="{FF2B5EF4-FFF2-40B4-BE49-F238E27FC236}">
                        <a16:creationId xmlns:a16="http://schemas.microsoft.com/office/drawing/2014/main" id="{0BE00931-B0FB-4258-907D-1D72233887D9}"/>
                      </a:ext>
                    </a:extLst>
                  </p:cNvPr>
                  <p:cNvCxnSpPr>
                    <a:cxnSpLocks/>
                    <a:stCxn id="104" idx="5"/>
                    <a:endCxn id="107" idx="2"/>
                  </p:cNvCxnSpPr>
                  <p:nvPr/>
                </p:nvCxnSpPr>
                <p:spPr>
                  <a:xfrm>
                    <a:off x="3085844" y="5524749"/>
                    <a:ext cx="810298" cy="285788"/>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0" name="Suora yhdysviiva 109">
                    <a:extLst>
                      <a:ext uri="{FF2B5EF4-FFF2-40B4-BE49-F238E27FC236}">
                        <a16:creationId xmlns:a16="http://schemas.microsoft.com/office/drawing/2014/main" id="{027FA007-0083-46C5-A83F-2603DACA1CE1}"/>
                      </a:ext>
                    </a:extLst>
                  </p:cNvPr>
                  <p:cNvCxnSpPr>
                    <a:cxnSpLocks/>
                    <a:stCxn id="106" idx="4"/>
                    <a:endCxn id="107" idx="1"/>
                  </p:cNvCxnSpPr>
                  <p:nvPr/>
                </p:nvCxnSpPr>
                <p:spPr>
                  <a:xfrm>
                    <a:off x="3660295" y="5619412"/>
                    <a:ext cx="192188" cy="49843"/>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1" name="Suora yhdysviiva 110">
                    <a:extLst>
                      <a:ext uri="{FF2B5EF4-FFF2-40B4-BE49-F238E27FC236}">
                        <a16:creationId xmlns:a16="http://schemas.microsoft.com/office/drawing/2014/main" id="{08C65896-98AD-4E54-8F90-A562061ABF5C}"/>
                      </a:ext>
                    </a:extLst>
                  </p:cNvPr>
                  <p:cNvCxnSpPr>
                    <a:cxnSpLocks/>
                    <a:stCxn id="106" idx="1"/>
                    <a:endCxn id="104" idx="5"/>
                  </p:cNvCxnSpPr>
                  <p:nvPr/>
                </p:nvCxnSpPr>
                <p:spPr>
                  <a:xfrm flipH="1">
                    <a:off x="3085844" y="5478130"/>
                    <a:ext cx="389510" cy="4661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2" name="Suora yhdysviiva 111">
                    <a:extLst>
                      <a:ext uri="{FF2B5EF4-FFF2-40B4-BE49-F238E27FC236}">
                        <a16:creationId xmlns:a16="http://schemas.microsoft.com/office/drawing/2014/main" id="{1C1A2045-950B-4673-90C7-A4FD7E917117}"/>
                      </a:ext>
                    </a:extLst>
                  </p:cNvPr>
                  <p:cNvCxnSpPr>
                    <a:cxnSpLocks/>
                    <a:stCxn id="107" idx="2"/>
                    <a:endCxn id="105" idx="5"/>
                  </p:cNvCxnSpPr>
                  <p:nvPr/>
                </p:nvCxnSpPr>
                <p:spPr>
                  <a:xfrm flipH="1">
                    <a:off x="3517581" y="5810537"/>
                    <a:ext cx="378561" cy="17857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3" name="Suora yhdysviiva 112">
                    <a:extLst>
                      <a:ext uri="{FF2B5EF4-FFF2-40B4-BE49-F238E27FC236}">
                        <a16:creationId xmlns:a16="http://schemas.microsoft.com/office/drawing/2014/main" id="{3C3AC8C1-DA7F-4E62-8222-CC50CFB5DD4B}"/>
                      </a:ext>
                    </a:extLst>
                  </p:cNvPr>
                  <p:cNvCxnSpPr>
                    <a:cxnSpLocks/>
                    <a:stCxn id="105" idx="0"/>
                  </p:cNvCxnSpPr>
                  <p:nvPr/>
                </p:nvCxnSpPr>
                <p:spPr>
                  <a:xfrm flipV="1">
                    <a:off x="3403281" y="5619411"/>
                    <a:ext cx="114300" cy="282385"/>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57" name="Ryhmä 56">
                  <a:extLst>
                    <a:ext uri="{FF2B5EF4-FFF2-40B4-BE49-F238E27FC236}">
                      <a16:creationId xmlns:a16="http://schemas.microsoft.com/office/drawing/2014/main" id="{6FEF0C57-5D5E-43A9-A073-0B5209D8A2B6}"/>
                    </a:ext>
                  </a:extLst>
                </p:cNvPr>
                <p:cNvGrpSpPr/>
                <p:nvPr/>
              </p:nvGrpSpPr>
              <p:grpSpPr>
                <a:xfrm>
                  <a:off x="4410864" y="5633150"/>
                  <a:ext cx="693832" cy="540234"/>
                  <a:chOff x="4396229" y="5388058"/>
                  <a:chExt cx="1118619" cy="684296"/>
                </a:xfrm>
                <a:grpFill/>
              </p:grpSpPr>
              <p:sp>
                <p:nvSpPr>
                  <p:cNvPr id="94" name="Säännöllinen viisikulmio 115">
                    <a:extLst>
                      <a:ext uri="{FF2B5EF4-FFF2-40B4-BE49-F238E27FC236}">
                        <a16:creationId xmlns:a16="http://schemas.microsoft.com/office/drawing/2014/main" id="{74D7D0E5-9166-4772-ADD7-E70B9E411285}"/>
                      </a:ext>
                    </a:extLst>
                  </p:cNvPr>
                  <p:cNvSpPr/>
                  <p:nvPr/>
                </p:nvSpPr>
                <p:spPr>
                  <a:xfrm>
                    <a:off x="4396229" y="5638195"/>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95" name="Säännöllinen viisikulmio 116">
                    <a:extLst>
                      <a:ext uri="{FF2B5EF4-FFF2-40B4-BE49-F238E27FC236}">
                        <a16:creationId xmlns:a16="http://schemas.microsoft.com/office/drawing/2014/main" id="{BCA092EE-DBAE-4686-8249-EB4B3C2B6BD1}"/>
                      </a:ext>
                    </a:extLst>
                  </p:cNvPr>
                  <p:cNvSpPr/>
                  <p:nvPr/>
                </p:nvSpPr>
                <p:spPr>
                  <a:xfrm>
                    <a:off x="4743573" y="5843754"/>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96" name="Säännöllinen viisikulmio 117">
                    <a:extLst>
                      <a:ext uri="{FF2B5EF4-FFF2-40B4-BE49-F238E27FC236}">
                        <a16:creationId xmlns:a16="http://schemas.microsoft.com/office/drawing/2014/main" id="{E60DFCD4-68E9-444E-A43F-C444FDA5AEA4}"/>
                      </a:ext>
                    </a:extLst>
                  </p:cNvPr>
                  <p:cNvSpPr/>
                  <p:nvPr/>
                </p:nvSpPr>
                <p:spPr>
                  <a:xfrm>
                    <a:off x="4811647" y="5388058"/>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97" name="Säännöllinen viisikulmio 118">
                    <a:extLst>
                      <a:ext uri="{FF2B5EF4-FFF2-40B4-BE49-F238E27FC236}">
                        <a16:creationId xmlns:a16="http://schemas.microsoft.com/office/drawing/2014/main" id="{AFD246F7-473A-497C-88C3-3796329B91F6}"/>
                      </a:ext>
                    </a:extLst>
                  </p:cNvPr>
                  <p:cNvSpPr/>
                  <p:nvPr/>
                </p:nvSpPr>
                <p:spPr>
                  <a:xfrm>
                    <a:off x="5286248" y="5670332"/>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98" name="Suora yhdysviiva 97">
                    <a:extLst>
                      <a:ext uri="{FF2B5EF4-FFF2-40B4-BE49-F238E27FC236}">
                        <a16:creationId xmlns:a16="http://schemas.microsoft.com/office/drawing/2014/main" id="{62270E1A-A747-4502-83E2-D3ECBED10E2D}"/>
                      </a:ext>
                    </a:extLst>
                  </p:cNvPr>
                  <p:cNvCxnSpPr>
                    <a:cxnSpLocks/>
                    <a:stCxn id="94" idx="4"/>
                    <a:endCxn id="95" idx="1"/>
                  </p:cNvCxnSpPr>
                  <p:nvPr/>
                </p:nvCxnSpPr>
                <p:spPr>
                  <a:xfrm>
                    <a:off x="4581170" y="5866794"/>
                    <a:ext cx="162403" cy="6427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A570A643-8213-4EDD-A2BD-7B371C88B561}"/>
                      </a:ext>
                    </a:extLst>
                  </p:cNvPr>
                  <p:cNvCxnSpPr>
                    <a:cxnSpLocks/>
                    <a:stCxn id="94" idx="5"/>
                    <a:endCxn id="97" idx="2"/>
                  </p:cNvCxnSpPr>
                  <p:nvPr/>
                </p:nvCxnSpPr>
                <p:spPr>
                  <a:xfrm>
                    <a:off x="4624829" y="5725512"/>
                    <a:ext cx="705078" cy="17341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0" name="Suora yhdysviiva 99">
                    <a:extLst>
                      <a:ext uri="{FF2B5EF4-FFF2-40B4-BE49-F238E27FC236}">
                        <a16:creationId xmlns:a16="http://schemas.microsoft.com/office/drawing/2014/main" id="{3F8FE160-461A-49EA-A2CE-475216047DF2}"/>
                      </a:ext>
                    </a:extLst>
                  </p:cNvPr>
                  <p:cNvCxnSpPr>
                    <a:cxnSpLocks/>
                    <a:endCxn id="97" idx="1"/>
                  </p:cNvCxnSpPr>
                  <p:nvPr/>
                </p:nvCxnSpPr>
                <p:spPr>
                  <a:xfrm>
                    <a:off x="5037569" y="5493020"/>
                    <a:ext cx="248679" cy="26462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1" name="Suora yhdysviiva 100">
                    <a:extLst>
                      <a:ext uri="{FF2B5EF4-FFF2-40B4-BE49-F238E27FC236}">
                        <a16:creationId xmlns:a16="http://schemas.microsoft.com/office/drawing/2014/main" id="{90E45DAC-335C-41C2-A12E-B42EA8DADCCF}"/>
                      </a:ext>
                    </a:extLst>
                  </p:cNvPr>
                  <p:cNvCxnSpPr>
                    <a:cxnSpLocks/>
                    <a:stCxn id="96" idx="1"/>
                    <a:endCxn id="94" idx="0"/>
                  </p:cNvCxnSpPr>
                  <p:nvPr/>
                </p:nvCxnSpPr>
                <p:spPr>
                  <a:xfrm flipH="1">
                    <a:off x="4510529" y="5475375"/>
                    <a:ext cx="301118" cy="16282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2" name="Suora yhdysviiva 101">
                    <a:extLst>
                      <a:ext uri="{FF2B5EF4-FFF2-40B4-BE49-F238E27FC236}">
                        <a16:creationId xmlns:a16="http://schemas.microsoft.com/office/drawing/2014/main" id="{969ACE11-B95E-4A56-85AA-861439782A2A}"/>
                      </a:ext>
                    </a:extLst>
                  </p:cNvPr>
                  <p:cNvCxnSpPr>
                    <a:cxnSpLocks/>
                    <a:stCxn id="97" idx="2"/>
                    <a:endCxn id="95" idx="5"/>
                  </p:cNvCxnSpPr>
                  <p:nvPr/>
                </p:nvCxnSpPr>
                <p:spPr>
                  <a:xfrm flipH="1">
                    <a:off x="4972173" y="5898931"/>
                    <a:ext cx="357734" cy="3214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8FEE86F2-5793-4271-8DE6-C6B593DB7D65}"/>
                      </a:ext>
                    </a:extLst>
                  </p:cNvPr>
                  <p:cNvCxnSpPr>
                    <a:cxnSpLocks/>
                    <a:stCxn id="95" idx="0"/>
                    <a:endCxn id="96" idx="2"/>
                  </p:cNvCxnSpPr>
                  <p:nvPr/>
                </p:nvCxnSpPr>
                <p:spPr>
                  <a:xfrm flipH="1" flipV="1">
                    <a:off x="4855306" y="5616657"/>
                    <a:ext cx="2567" cy="22709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sp>
              <p:nvSpPr>
                <p:cNvPr id="58" name="Säännöllinen viisikulmio 138">
                  <a:extLst>
                    <a:ext uri="{FF2B5EF4-FFF2-40B4-BE49-F238E27FC236}">
                      <a16:creationId xmlns:a16="http://schemas.microsoft.com/office/drawing/2014/main" id="{83A24446-E18C-43FC-AAFC-1A0EB2C0E38F}"/>
                    </a:ext>
                  </a:extLst>
                </p:cNvPr>
                <p:cNvSpPr/>
                <p:nvPr/>
              </p:nvSpPr>
              <p:spPr>
                <a:xfrm>
                  <a:off x="3681331" y="5462579"/>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59" name="Säännöllinen viisikulmio 139">
                  <a:extLst>
                    <a:ext uri="{FF2B5EF4-FFF2-40B4-BE49-F238E27FC236}">
                      <a16:creationId xmlns:a16="http://schemas.microsoft.com/office/drawing/2014/main" id="{731850D8-FE6F-41F9-AD83-192FCF03BC3E}"/>
                    </a:ext>
                  </a:extLst>
                </p:cNvPr>
                <p:cNvSpPr/>
                <p:nvPr/>
              </p:nvSpPr>
              <p:spPr>
                <a:xfrm>
                  <a:off x="4006242" y="5386150"/>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60" name="Säännöllinen viisikulmio 140">
                  <a:extLst>
                    <a:ext uri="{FF2B5EF4-FFF2-40B4-BE49-F238E27FC236}">
                      <a16:creationId xmlns:a16="http://schemas.microsoft.com/office/drawing/2014/main" id="{3650B3FF-20C0-48FD-A949-C1261B4F1468}"/>
                    </a:ext>
                  </a:extLst>
                </p:cNvPr>
                <p:cNvSpPr/>
                <p:nvPr/>
              </p:nvSpPr>
              <p:spPr>
                <a:xfrm>
                  <a:off x="3886647" y="5696183"/>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61" name="Säännöllinen viisikulmio 141">
                  <a:extLst>
                    <a:ext uri="{FF2B5EF4-FFF2-40B4-BE49-F238E27FC236}">
                      <a16:creationId xmlns:a16="http://schemas.microsoft.com/office/drawing/2014/main" id="{F6F6863A-F8BC-4B44-B640-0EA2A87BA0D3}"/>
                    </a:ext>
                  </a:extLst>
                </p:cNvPr>
                <p:cNvSpPr/>
                <p:nvPr/>
              </p:nvSpPr>
              <p:spPr>
                <a:xfrm>
                  <a:off x="4231362" y="5559206"/>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62" name="Suora yhdysviiva 61">
                  <a:extLst>
                    <a:ext uri="{FF2B5EF4-FFF2-40B4-BE49-F238E27FC236}">
                      <a16:creationId xmlns:a16="http://schemas.microsoft.com/office/drawing/2014/main" id="{B15623BA-8201-4A74-AEE4-9995133B4D58}"/>
                    </a:ext>
                  </a:extLst>
                </p:cNvPr>
                <p:cNvCxnSpPr>
                  <a:cxnSpLocks/>
                  <a:stCxn id="58" idx="0"/>
                  <a:endCxn id="59" idx="1"/>
                </p:cNvCxnSpPr>
                <p:nvPr/>
              </p:nvCxnSpPr>
              <p:spPr>
                <a:xfrm flipV="1">
                  <a:off x="3744501" y="5444536"/>
                  <a:ext cx="261741" cy="18043"/>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uora yhdysviiva 62">
                  <a:extLst>
                    <a:ext uri="{FF2B5EF4-FFF2-40B4-BE49-F238E27FC236}">
                      <a16:creationId xmlns:a16="http://schemas.microsoft.com/office/drawing/2014/main" id="{3D1A5E6B-2130-44A3-92B9-A77856D9833A}"/>
                    </a:ext>
                  </a:extLst>
                </p:cNvPr>
                <p:cNvCxnSpPr>
                  <a:cxnSpLocks/>
                  <a:stCxn id="58" idx="5"/>
                  <a:endCxn id="61" idx="2"/>
                </p:cNvCxnSpPr>
                <p:nvPr/>
              </p:nvCxnSpPr>
              <p:spPr>
                <a:xfrm>
                  <a:off x="3807670" y="5520966"/>
                  <a:ext cx="447821" cy="191098"/>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4" name="Suora yhdysviiva 63">
                  <a:extLst>
                    <a:ext uri="{FF2B5EF4-FFF2-40B4-BE49-F238E27FC236}">
                      <a16:creationId xmlns:a16="http://schemas.microsoft.com/office/drawing/2014/main" id="{C98709D9-1506-4E58-9F0B-127EA193DC00}"/>
                    </a:ext>
                  </a:extLst>
                </p:cNvPr>
                <p:cNvCxnSpPr>
                  <a:cxnSpLocks/>
                  <a:stCxn id="60" idx="4"/>
                  <a:endCxn id="61" idx="2"/>
                </p:cNvCxnSpPr>
                <p:nvPr/>
              </p:nvCxnSpPr>
              <p:spPr>
                <a:xfrm flipV="1">
                  <a:off x="3988857" y="5712064"/>
                  <a:ext cx="266634" cy="13697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uora yhdysviiva 64">
                  <a:extLst>
                    <a:ext uri="{FF2B5EF4-FFF2-40B4-BE49-F238E27FC236}">
                      <a16:creationId xmlns:a16="http://schemas.microsoft.com/office/drawing/2014/main" id="{AD4352ED-A2BE-4CDD-A296-C1B5FF3C25D0}"/>
                    </a:ext>
                  </a:extLst>
                </p:cNvPr>
                <p:cNvCxnSpPr>
                  <a:cxnSpLocks/>
                  <a:stCxn id="60" idx="1"/>
                  <a:endCxn id="58" idx="4"/>
                </p:cNvCxnSpPr>
                <p:nvPr/>
              </p:nvCxnSpPr>
              <p:spPr>
                <a:xfrm flipH="1" flipV="1">
                  <a:off x="3783541" y="5615437"/>
                  <a:ext cx="103106" cy="139132"/>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6" name="Suora yhdysviiva 65">
                  <a:extLst>
                    <a:ext uri="{FF2B5EF4-FFF2-40B4-BE49-F238E27FC236}">
                      <a16:creationId xmlns:a16="http://schemas.microsoft.com/office/drawing/2014/main" id="{3A23079C-5543-46A0-B55B-7BFD8A1503D1}"/>
                    </a:ext>
                  </a:extLst>
                </p:cNvPr>
                <p:cNvCxnSpPr>
                  <a:cxnSpLocks/>
                  <a:stCxn id="61" idx="0"/>
                  <a:endCxn id="59" idx="5"/>
                </p:cNvCxnSpPr>
                <p:nvPr/>
              </p:nvCxnSpPr>
              <p:spPr>
                <a:xfrm flipH="1" flipV="1">
                  <a:off x="4132581" y="5444536"/>
                  <a:ext cx="161951" cy="11467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67" name="Suora yhdysviiva 66">
                  <a:extLst>
                    <a:ext uri="{FF2B5EF4-FFF2-40B4-BE49-F238E27FC236}">
                      <a16:creationId xmlns:a16="http://schemas.microsoft.com/office/drawing/2014/main" id="{8D838012-857A-4D14-A731-40140BA6BCB7}"/>
                    </a:ext>
                  </a:extLst>
                </p:cNvPr>
                <p:cNvCxnSpPr>
                  <a:cxnSpLocks/>
                  <a:stCxn id="59" idx="2"/>
                  <a:endCxn id="60" idx="0"/>
                </p:cNvCxnSpPr>
                <p:nvPr/>
              </p:nvCxnSpPr>
              <p:spPr>
                <a:xfrm flipH="1">
                  <a:off x="3949817" y="5539008"/>
                  <a:ext cx="80554" cy="157175"/>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68" name="Säännöllinen viisikulmio 176">
                  <a:extLst>
                    <a:ext uri="{FF2B5EF4-FFF2-40B4-BE49-F238E27FC236}">
                      <a16:creationId xmlns:a16="http://schemas.microsoft.com/office/drawing/2014/main" id="{E12F6A4A-C724-45DF-852E-53AE0BCD5279}"/>
                    </a:ext>
                  </a:extLst>
                </p:cNvPr>
                <p:cNvSpPr/>
                <p:nvPr/>
              </p:nvSpPr>
              <p:spPr>
                <a:xfrm>
                  <a:off x="3368266" y="469511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69" name="Säännöllinen viisikulmio 178">
                  <a:extLst>
                    <a:ext uri="{FF2B5EF4-FFF2-40B4-BE49-F238E27FC236}">
                      <a16:creationId xmlns:a16="http://schemas.microsoft.com/office/drawing/2014/main" id="{2DBC4DA8-1D0F-410A-B0A5-630C8B3DDE17}"/>
                    </a:ext>
                  </a:extLst>
                </p:cNvPr>
                <p:cNvSpPr/>
                <p:nvPr/>
              </p:nvSpPr>
              <p:spPr>
                <a:xfrm>
                  <a:off x="3916046" y="4960321"/>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70" name="Säännöllinen viisikulmio 179">
                  <a:extLst>
                    <a:ext uri="{FF2B5EF4-FFF2-40B4-BE49-F238E27FC236}">
                      <a16:creationId xmlns:a16="http://schemas.microsoft.com/office/drawing/2014/main" id="{106CD884-3240-486B-8938-C69DA8E3CCC2}"/>
                    </a:ext>
                  </a:extLst>
                </p:cNvPr>
                <p:cNvSpPr/>
                <p:nvPr/>
              </p:nvSpPr>
              <p:spPr>
                <a:xfrm>
                  <a:off x="4439930" y="451094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71" name="Suora yhdysviiva 70">
                  <a:extLst>
                    <a:ext uri="{FF2B5EF4-FFF2-40B4-BE49-F238E27FC236}">
                      <a16:creationId xmlns:a16="http://schemas.microsoft.com/office/drawing/2014/main" id="{4F631499-FC58-4C03-8E51-52A43F780662}"/>
                    </a:ext>
                  </a:extLst>
                </p:cNvPr>
                <p:cNvCxnSpPr>
                  <a:cxnSpLocks/>
                  <a:stCxn id="68" idx="5"/>
                  <a:endCxn id="70" idx="1"/>
                </p:cNvCxnSpPr>
                <p:nvPr/>
              </p:nvCxnSpPr>
              <p:spPr>
                <a:xfrm flipV="1">
                  <a:off x="3596866" y="4598260"/>
                  <a:ext cx="843064" cy="18417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72" name="Suora yhdysviiva 71">
                  <a:extLst>
                    <a:ext uri="{FF2B5EF4-FFF2-40B4-BE49-F238E27FC236}">
                      <a16:creationId xmlns:a16="http://schemas.microsoft.com/office/drawing/2014/main" id="{985C54B4-D773-47B2-B52D-543BA193605F}"/>
                    </a:ext>
                  </a:extLst>
                </p:cNvPr>
                <p:cNvCxnSpPr>
                  <a:cxnSpLocks/>
                  <a:stCxn id="69" idx="5"/>
                  <a:endCxn id="70" idx="2"/>
                </p:cNvCxnSpPr>
                <p:nvPr/>
              </p:nvCxnSpPr>
              <p:spPr>
                <a:xfrm flipV="1">
                  <a:off x="4144646" y="4739542"/>
                  <a:ext cx="338943" cy="30809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73" name="Suora yhdysviiva 72">
                  <a:extLst>
                    <a:ext uri="{FF2B5EF4-FFF2-40B4-BE49-F238E27FC236}">
                      <a16:creationId xmlns:a16="http://schemas.microsoft.com/office/drawing/2014/main" id="{B354E581-151F-4F38-B7FE-DA40FE5DB061}"/>
                    </a:ext>
                  </a:extLst>
                </p:cNvPr>
                <p:cNvCxnSpPr>
                  <a:cxnSpLocks/>
                  <a:stCxn id="69" idx="1"/>
                  <a:endCxn id="68" idx="4"/>
                </p:cNvCxnSpPr>
                <p:nvPr/>
              </p:nvCxnSpPr>
              <p:spPr>
                <a:xfrm flipH="1" flipV="1">
                  <a:off x="3553207" y="4923712"/>
                  <a:ext cx="362839" cy="12392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74" name="Säännöllinen viisikulmio 243">
                  <a:extLst>
                    <a:ext uri="{FF2B5EF4-FFF2-40B4-BE49-F238E27FC236}">
                      <a16:creationId xmlns:a16="http://schemas.microsoft.com/office/drawing/2014/main" id="{03C8C6EE-4022-4776-A152-387D6D060F4A}"/>
                    </a:ext>
                  </a:extLst>
                </p:cNvPr>
                <p:cNvSpPr/>
                <p:nvPr/>
              </p:nvSpPr>
              <p:spPr>
                <a:xfrm>
                  <a:off x="3889543" y="3964493"/>
                  <a:ext cx="297736" cy="30784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75" name="Suora yhdysviiva 74">
                  <a:extLst>
                    <a:ext uri="{FF2B5EF4-FFF2-40B4-BE49-F238E27FC236}">
                      <a16:creationId xmlns:a16="http://schemas.microsoft.com/office/drawing/2014/main" id="{50E658B3-5AD5-43EA-8C9E-DA5AC8311CE2}"/>
                    </a:ext>
                  </a:extLst>
                </p:cNvPr>
                <p:cNvCxnSpPr>
                  <a:cxnSpLocks/>
                  <a:stCxn id="68" idx="1"/>
                  <a:endCxn id="104" idx="0"/>
                </p:cNvCxnSpPr>
                <p:nvPr/>
              </p:nvCxnSpPr>
              <p:spPr>
                <a:xfrm flipH="1">
                  <a:off x="3011390" y="4782430"/>
                  <a:ext cx="356876" cy="85072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uora yhdysviiva 75">
                  <a:extLst>
                    <a:ext uri="{FF2B5EF4-FFF2-40B4-BE49-F238E27FC236}">
                      <a16:creationId xmlns:a16="http://schemas.microsoft.com/office/drawing/2014/main" id="{43E12864-04EE-4998-B310-51B6A967D837}"/>
                    </a:ext>
                  </a:extLst>
                </p:cNvPr>
                <p:cNvCxnSpPr>
                  <a:cxnSpLocks/>
                  <a:stCxn id="68" idx="2"/>
                  <a:endCxn id="106" idx="0"/>
                </p:cNvCxnSpPr>
                <p:nvPr/>
              </p:nvCxnSpPr>
              <p:spPr>
                <a:xfrm flipH="1">
                  <a:off x="3385099" y="4923712"/>
                  <a:ext cx="26826" cy="67538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7" name="Suora yhdysviiva 76">
                  <a:extLst>
                    <a:ext uri="{FF2B5EF4-FFF2-40B4-BE49-F238E27FC236}">
                      <a16:creationId xmlns:a16="http://schemas.microsoft.com/office/drawing/2014/main" id="{8F144434-F125-46DD-945A-21158EBA5F9F}"/>
                    </a:ext>
                  </a:extLst>
                </p:cNvPr>
                <p:cNvCxnSpPr>
                  <a:cxnSpLocks/>
                  <a:stCxn id="68" idx="4"/>
                  <a:endCxn id="107" idx="0"/>
                </p:cNvCxnSpPr>
                <p:nvPr/>
              </p:nvCxnSpPr>
              <p:spPr>
                <a:xfrm>
                  <a:off x="3553207" y="4923712"/>
                  <a:ext cx="59904" cy="81499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uora yhdysviiva 77">
                  <a:extLst>
                    <a:ext uri="{FF2B5EF4-FFF2-40B4-BE49-F238E27FC236}">
                      <a16:creationId xmlns:a16="http://schemas.microsoft.com/office/drawing/2014/main" id="{45B1BA50-2F1D-470D-A85E-E2BC415377D5}"/>
                    </a:ext>
                  </a:extLst>
                </p:cNvPr>
                <p:cNvCxnSpPr>
                  <a:cxnSpLocks/>
                  <a:stCxn id="68" idx="2"/>
                  <a:endCxn id="105" idx="1"/>
                </p:cNvCxnSpPr>
                <p:nvPr/>
              </p:nvCxnSpPr>
              <p:spPr>
                <a:xfrm flipH="1">
                  <a:off x="3203312" y="4923712"/>
                  <a:ext cx="208613" cy="1112435"/>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uora yhdysviiva 78">
                  <a:extLst>
                    <a:ext uri="{FF2B5EF4-FFF2-40B4-BE49-F238E27FC236}">
                      <a16:creationId xmlns:a16="http://schemas.microsoft.com/office/drawing/2014/main" id="{9D958F94-F1BA-4D15-BBD6-81650FD30EDE}"/>
                    </a:ext>
                  </a:extLst>
                </p:cNvPr>
                <p:cNvCxnSpPr>
                  <a:cxnSpLocks/>
                  <a:stCxn id="59" idx="0"/>
                  <a:endCxn id="69" idx="4"/>
                </p:cNvCxnSpPr>
                <p:nvPr/>
              </p:nvCxnSpPr>
              <p:spPr>
                <a:xfrm flipV="1">
                  <a:off x="4069412" y="5188920"/>
                  <a:ext cx="31575" cy="19723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uora yhdysviiva 79">
                  <a:extLst>
                    <a:ext uri="{FF2B5EF4-FFF2-40B4-BE49-F238E27FC236}">
                      <a16:creationId xmlns:a16="http://schemas.microsoft.com/office/drawing/2014/main" id="{031FFFBC-2BE5-47B0-84D2-04408CE71E29}"/>
                    </a:ext>
                  </a:extLst>
                </p:cNvPr>
                <p:cNvCxnSpPr>
                  <a:cxnSpLocks/>
                  <a:stCxn id="69" idx="5"/>
                  <a:endCxn id="61" idx="0"/>
                </p:cNvCxnSpPr>
                <p:nvPr/>
              </p:nvCxnSpPr>
              <p:spPr>
                <a:xfrm>
                  <a:off x="4144646" y="5047638"/>
                  <a:ext cx="149886" cy="51156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uora yhdysviiva 80">
                  <a:extLst>
                    <a:ext uri="{FF2B5EF4-FFF2-40B4-BE49-F238E27FC236}">
                      <a16:creationId xmlns:a16="http://schemas.microsoft.com/office/drawing/2014/main" id="{3A6DBA80-1E50-432E-8D0A-7136E19BD2A0}"/>
                    </a:ext>
                  </a:extLst>
                </p:cNvPr>
                <p:cNvCxnSpPr>
                  <a:cxnSpLocks/>
                  <a:stCxn id="69" idx="1"/>
                  <a:endCxn id="58" idx="0"/>
                </p:cNvCxnSpPr>
                <p:nvPr/>
              </p:nvCxnSpPr>
              <p:spPr>
                <a:xfrm flipH="1">
                  <a:off x="3744501" y="5047638"/>
                  <a:ext cx="171545" cy="41494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uora yhdysviiva 81">
                  <a:extLst>
                    <a:ext uri="{FF2B5EF4-FFF2-40B4-BE49-F238E27FC236}">
                      <a16:creationId xmlns:a16="http://schemas.microsoft.com/office/drawing/2014/main" id="{7D80AE59-4F7F-4892-8770-18B0AF436758}"/>
                    </a:ext>
                  </a:extLst>
                </p:cNvPr>
                <p:cNvCxnSpPr>
                  <a:cxnSpLocks/>
                  <a:stCxn id="69" idx="2"/>
                  <a:endCxn id="60" idx="1"/>
                </p:cNvCxnSpPr>
                <p:nvPr/>
              </p:nvCxnSpPr>
              <p:spPr>
                <a:xfrm flipH="1">
                  <a:off x="3886647" y="5188920"/>
                  <a:ext cx="73058" cy="56564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uora yhdysviiva 82">
                  <a:extLst>
                    <a:ext uri="{FF2B5EF4-FFF2-40B4-BE49-F238E27FC236}">
                      <a16:creationId xmlns:a16="http://schemas.microsoft.com/office/drawing/2014/main" id="{0845B98E-0AB5-4A18-A9DE-A8CC4552A0D2}"/>
                    </a:ext>
                  </a:extLst>
                </p:cNvPr>
                <p:cNvCxnSpPr>
                  <a:cxnSpLocks/>
                  <a:stCxn id="95" idx="1"/>
                  <a:endCxn id="70" idx="4"/>
                </p:cNvCxnSpPr>
                <p:nvPr/>
              </p:nvCxnSpPr>
              <p:spPr>
                <a:xfrm flipH="1" flipV="1">
                  <a:off x="4624871" y="4739542"/>
                  <a:ext cx="1436" cy="132230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uora yhdysviiva 83">
                  <a:extLst>
                    <a:ext uri="{FF2B5EF4-FFF2-40B4-BE49-F238E27FC236}">
                      <a16:creationId xmlns:a16="http://schemas.microsoft.com/office/drawing/2014/main" id="{86BA008D-A093-42C7-ADAC-9F2DB01B32B8}"/>
                    </a:ext>
                  </a:extLst>
                </p:cNvPr>
                <p:cNvCxnSpPr>
                  <a:cxnSpLocks/>
                  <a:stCxn id="96" idx="0"/>
                  <a:endCxn id="70" idx="5"/>
                </p:cNvCxnSpPr>
                <p:nvPr/>
              </p:nvCxnSpPr>
              <p:spPr>
                <a:xfrm flipH="1" flipV="1">
                  <a:off x="4668530" y="4598260"/>
                  <a:ext cx="70896" cy="103489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uora yhdysviiva 84">
                  <a:extLst>
                    <a:ext uri="{FF2B5EF4-FFF2-40B4-BE49-F238E27FC236}">
                      <a16:creationId xmlns:a16="http://schemas.microsoft.com/office/drawing/2014/main" id="{D35A793F-575E-45DF-A3D4-38BEDED80C02}"/>
                    </a:ext>
                  </a:extLst>
                </p:cNvPr>
                <p:cNvCxnSpPr>
                  <a:cxnSpLocks/>
                  <a:stCxn id="97" idx="0"/>
                  <a:endCxn id="70" idx="5"/>
                </p:cNvCxnSpPr>
                <p:nvPr/>
              </p:nvCxnSpPr>
              <p:spPr>
                <a:xfrm flipH="1" flipV="1">
                  <a:off x="4668530" y="4598260"/>
                  <a:ext cx="365271" cy="125773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uora yhdysviiva 86">
                  <a:extLst>
                    <a:ext uri="{FF2B5EF4-FFF2-40B4-BE49-F238E27FC236}">
                      <a16:creationId xmlns:a16="http://schemas.microsoft.com/office/drawing/2014/main" id="{7735A561-9B7B-418B-9748-16CCFC19AB70}"/>
                    </a:ext>
                  </a:extLst>
                </p:cNvPr>
                <p:cNvCxnSpPr>
                  <a:cxnSpLocks/>
                  <a:stCxn id="94" idx="1"/>
                  <a:endCxn id="70" idx="2"/>
                </p:cNvCxnSpPr>
                <p:nvPr/>
              </p:nvCxnSpPr>
              <p:spPr>
                <a:xfrm flipV="1">
                  <a:off x="4410864" y="4739542"/>
                  <a:ext cx="72725" cy="116002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9" name="Suora yhdysviiva 88">
                  <a:extLst>
                    <a:ext uri="{FF2B5EF4-FFF2-40B4-BE49-F238E27FC236}">
                      <a16:creationId xmlns:a16="http://schemas.microsoft.com/office/drawing/2014/main" id="{E631B1CC-DDF7-480A-9F88-F60278C3ACED}"/>
                    </a:ext>
                  </a:extLst>
                </p:cNvPr>
                <p:cNvCxnSpPr>
                  <a:cxnSpLocks/>
                  <a:stCxn id="68" idx="0"/>
                  <a:endCxn id="74" idx="2"/>
                </p:cNvCxnSpPr>
                <p:nvPr/>
              </p:nvCxnSpPr>
              <p:spPr>
                <a:xfrm flipV="1">
                  <a:off x="3482566" y="4272332"/>
                  <a:ext cx="463840" cy="42278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0" name="Suora yhdysviiva 89">
                  <a:extLst>
                    <a:ext uri="{FF2B5EF4-FFF2-40B4-BE49-F238E27FC236}">
                      <a16:creationId xmlns:a16="http://schemas.microsoft.com/office/drawing/2014/main" id="{C4AFB94B-0BDC-4D18-BDA7-C1C4375422FD}"/>
                    </a:ext>
                  </a:extLst>
                </p:cNvPr>
                <p:cNvCxnSpPr>
                  <a:cxnSpLocks/>
                  <a:stCxn id="70" idx="0"/>
                  <a:endCxn id="74" idx="5"/>
                </p:cNvCxnSpPr>
                <p:nvPr/>
              </p:nvCxnSpPr>
              <p:spPr>
                <a:xfrm flipH="1" flipV="1">
                  <a:off x="4187279" y="4082077"/>
                  <a:ext cx="366951" cy="428866"/>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FE78DF59-6543-4BD0-80D8-B0B6BCD01C87}"/>
                    </a:ext>
                  </a:extLst>
                </p:cNvPr>
                <p:cNvCxnSpPr>
                  <a:cxnSpLocks/>
                  <a:stCxn id="69" idx="0"/>
                  <a:endCxn id="74" idx="4"/>
                </p:cNvCxnSpPr>
                <p:nvPr/>
              </p:nvCxnSpPr>
              <p:spPr>
                <a:xfrm flipV="1">
                  <a:off x="4030346" y="4272332"/>
                  <a:ext cx="100070" cy="68798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17402AE5-EBC7-44AD-B6EF-95202C580B9A}"/>
                    </a:ext>
                  </a:extLst>
                </p:cNvPr>
                <p:cNvCxnSpPr>
                  <a:cxnSpLocks/>
                  <a:stCxn id="107" idx="0"/>
                  <a:endCxn id="74" idx="2"/>
                </p:cNvCxnSpPr>
                <p:nvPr/>
              </p:nvCxnSpPr>
              <p:spPr>
                <a:xfrm flipV="1">
                  <a:off x="3613111" y="4272332"/>
                  <a:ext cx="333295" cy="146637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3" name="Suora yhdysviiva 92">
                  <a:extLst>
                    <a:ext uri="{FF2B5EF4-FFF2-40B4-BE49-F238E27FC236}">
                      <a16:creationId xmlns:a16="http://schemas.microsoft.com/office/drawing/2014/main" id="{A0040E7D-0D38-4857-910D-A8DD8C9B748B}"/>
                    </a:ext>
                  </a:extLst>
                </p:cNvPr>
                <p:cNvCxnSpPr>
                  <a:cxnSpLocks/>
                  <a:stCxn id="61" idx="5"/>
                  <a:endCxn id="74" idx="4"/>
                </p:cNvCxnSpPr>
                <p:nvPr/>
              </p:nvCxnSpPr>
              <p:spPr>
                <a:xfrm flipH="1" flipV="1">
                  <a:off x="4130416" y="4272332"/>
                  <a:ext cx="227285" cy="134526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54" name="Suora yhdysviiva 53">
                <a:extLst>
                  <a:ext uri="{FF2B5EF4-FFF2-40B4-BE49-F238E27FC236}">
                    <a16:creationId xmlns:a16="http://schemas.microsoft.com/office/drawing/2014/main" id="{85FB1B3D-522B-4BD9-ADBB-4490FA4E62C2}"/>
                  </a:ext>
                </a:extLst>
              </p:cNvPr>
              <p:cNvCxnSpPr>
                <a:cxnSpLocks/>
                <a:stCxn id="94" idx="1"/>
                <a:endCxn id="60" idx="4"/>
              </p:cNvCxnSpPr>
              <p:nvPr/>
            </p:nvCxnSpPr>
            <p:spPr>
              <a:xfrm flipH="1" flipV="1">
                <a:off x="4001356" y="6017802"/>
                <a:ext cx="422007" cy="5052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Suora yhdysviiva 54">
                <a:extLst>
                  <a:ext uri="{FF2B5EF4-FFF2-40B4-BE49-F238E27FC236}">
                    <a16:creationId xmlns:a16="http://schemas.microsoft.com/office/drawing/2014/main" id="{33235AD2-F41D-462D-8B2C-8B1A1C28F1C2}"/>
                  </a:ext>
                </a:extLst>
              </p:cNvPr>
              <p:cNvCxnSpPr>
                <a:cxnSpLocks/>
                <a:stCxn id="95" idx="2"/>
                <a:endCxn id="60" idx="3"/>
              </p:cNvCxnSpPr>
              <p:nvPr/>
            </p:nvCxnSpPr>
            <p:spPr>
              <a:xfrm flipH="1" flipV="1">
                <a:off x="3962316" y="6017802"/>
                <a:ext cx="703570" cy="32434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grpSp>
      <p:sp>
        <p:nvSpPr>
          <p:cNvPr id="7" name="Ajatuskupla: Pilvi 6">
            <a:extLst>
              <a:ext uri="{FF2B5EF4-FFF2-40B4-BE49-F238E27FC236}">
                <a16:creationId xmlns:a16="http://schemas.microsoft.com/office/drawing/2014/main" id="{015D9387-3783-48C6-9818-3D63C846BE1C}"/>
              </a:ext>
            </a:extLst>
          </p:cNvPr>
          <p:cNvSpPr/>
          <p:nvPr/>
        </p:nvSpPr>
        <p:spPr>
          <a:xfrm>
            <a:off x="3386651" y="5234860"/>
            <a:ext cx="1661693" cy="646048"/>
          </a:xfrm>
          <a:prstGeom prst="cloudCallout">
            <a:avLst>
              <a:gd name="adj1" fmla="val -77701"/>
              <a:gd name="adj2" fmla="val 69695"/>
            </a:avLst>
          </a:prstGeom>
          <a:solidFill>
            <a:schemeClr val="bg1">
              <a:alpha val="74000"/>
            </a:schemeClr>
          </a:solidFill>
          <a:ln w="12700" cmpd="sng">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CRITICAL THINKING</a:t>
            </a:r>
          </a:p>
        </p:txBody>
      </p:sp>
      <p:sp>
        <p:nvSpPr>
          <p:cNvPr id="20" name="Ajatuskupla: Pilvi 19">
            <a:extLst>
              <a:ext uri="{FF2B5EF4-FFF2-40B4-BE49-F238E27FC236}">
                <a16:creationId xmlns:a16="http://schemas.microsoft.com/office/drawing/2014/main" id="{71CFD613-809B-4867-81F0-C7DFF6F9FFCC}"/>
              </a:ext>
            </a:extLst>
          </p:cNvPr>
          <p:cNvSpPr/>
          <p:nvPr/>
        </p:nvSpPr>
        <p:spPr>
          <a:xfrm>
            <a:off x="2516313" y="4510027"/>
            <a:ext cx="1790129" cy="670314"/>
          </a:xfrm>
          <a:prstGeom prst="cloudCallout">
            <a:avLst>
              <a:gd name="adj1" fmla="val -17926"/>
              <a:gd name="adj2" fmla="val 112468"/>
            </a:avLst>
          </a:prstGeom>
          <a:solidFill>
            <a:schemeClr val="bg1">
              <a:alpha val="72941"/>
            </a:schemeClr>
          </a:solidFill>
          <a:ln w="12700" cmpd="sng">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SYSTEMS THINKING</a:t>
            </a:r>
          </a:p>
        </p:txBody>
      </p:sp>
      <p:sp>
        <p:nvSpPr>
          <p:cNvPr id="21" name="Ajatuskupla: Pilvi 20">
            <a:extLst>
              <a:ext uri="{FF2B5EF4-FFF2-40B4-BE49-F238E27FC236}">
                <a16:creationId xmlns:a16="http://schemas.microsoft.com/office/drawing/2014/main" id="{006961F3-01AC-4B85-9549-C114B98761F2}"/>
              </a:ext>
            </a:extLst>
          </p:cNvPr>
          <p:cNvSpPr/>
          <p:nvPr/>
        </p:nvSpPr>
        <p:spPr>
          <a:xfrm>
            <a:off x="3387997" y="6074865"/>
            <a:ext cx="2036870" cy="669238"/>
          </a:xfrm>
          <a:prstGeom prst="cloudCallout">
            <a:avLst>
              <a:gd name="adj1" fmla="val -75175"/>
              <a:gd name="adj2" fmla="val -8807"/>
            </a:avLst>
          </a:prstGeom>
          <a:solidFill>
            <a:schemeClr val="bg1">
              <a:alpha val="72941"/>
            </a:schemeClr>
          </a:solidFill>
          <a:ln w="12700" cmpd="sng">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PROBLEM FRAMING</a:t>
            </a:r>
          </a:p>
        </p:txBody>
      </p:sp>
      <p:sp>
        <p:nvSpPr>
          <p:cNvPr id="27" name="Nuoli: Oikea 26">
            <a:extLst>
              <a:ext uri="{FF2B5EF4-FFF2-40B4-BE49-F238E27FC236}">
                <a16:creationId xmlns:a16="http://schemas.microsoft.com/office/drawing/2014/main" id="{199616EB-14CE-4B27-B007-B88C758C1237}"/>
              </a:ext>
            </a:extLst>
          </p:cNvPr>
          <p:cNvSpPr/>
          <p:nvPr/>
        </p:nvSpPr>
        <p:spPr>
          <a:xfrm rot="20781437">
            <a:off x="7540048" y="4182716"/>
            <a:ext cx="1830188" cy="879608"/>
          </a:xfrm>
          <a:prstGeom prst="rightArrow">
            <a:avLst/>
          </a:prstGeom>
          <a:solidFill>
            <a:schemeClr val="bg1">
              <a:alpha val="72941"/>
            </a:schemeClr>
          </a:solidFill>
          <a:ln w="12700">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INDIVIDUAL INITIATIVES</a:t>
            </a:r>
          </a:p>
        </p:txBody>
      </p:sp>
      <p:sp>
        <p:nvSpPr>
          <p:cNvPr id="25" name="Nuoli: Oikea 24">
            <a:extLst>
              <a:ext uri="{FF2B5EF4-FFF2-40B4-BE49-F238E27FC236}">
                <a16:creationId xmlns:a16="http://schemas.microsoft.com/office/drawing/2014/main" id="{143F5C8B-C212-4AA1-A73A-2A81EF0DBE9F}"/>
              </a:ext>
            </a:extLst>
          </p:cNvPr>
          <p:cNvSpPr/>
          <p:nvPr/>
        </p:nvSpPr>
        <p:spPr>
          <a:xfrm rot="19632750">
            <a:off x="8457962" y="5615657"/>
            <a:ext cx="1341652" cy="1023650"/>
          </a:xfrm>
          <a:prstGeom prst="rightArrow">
            <a:avLst/>
          </a:prstGeom>
          <a:solidFill>
            <a:schemeClr val="bg1">
              <a:alpha val="72941"/>
            </a:schemeClr>
          </a:solidFill>
          <a:ln w="12700">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POLITICAL</a:t>
            </a:r>
          </a:p>
          <a:p>
            <a:pPr algn="ctr"/>
            <a:r>
              <a:rPr lang="fi-FI" sz="1600" b="1">
                <a:solidFill>
                  <a:schemeClr val="accent1"/>
                </a:solidFill>
                <a:latin typeface="Tw Cen MT" panose="020B0602020104020603" pitchFamily="34" charset="0"/>
              </a:rPr>
              <a:t>AGENCY</a:t>
            </a:r>
          </a:p>
        </p:txBody>
      </p:sp>
      <p:sp>
        <p:nvSpPr>
          <p:cNvPr id="22" name="Puhekupla: Suorakulmio, kulmat pyöristettu 21">
            <a:extLst>
              <a:ext uri="{FF2B5EF4-FFF2-40B4-BE49-F238E27FC236}">
                <a16:creationId xmlns:a16="http://schemas.microsoft.com/office/drawing/2014/main" id="{ABC46217-C728-4A05-A570-73FFAFFDC952}"/>
              </a:ext>
            </a:extLst>
          </p:cNvPr>
          <p:cNvSpPr/>
          <p:nvPr/>
        </p:nvSpPr>
        <p:spPr>
          <a:xfrm rot="21120000">
            <a:off x="6353285" y="1426802"/>
            <a:ext cx="2271724" cy="572907"/>
          </a:xfrm>
          <a:prstGeom prst="wedgeRoundRectCallout">
            <a:avLst>
              <a:gd name="adj1" fmla="val 41752"/>
              <a:gd name="adj2" fmla="val 68726"/>
              <a:gd name="adj3" fmla="val 16667"/>
            </a:avLst>
          </a:prstGeom>
          <a:solidFill>
            <a:srgbClr val="FFFFFF">
              <a:alpha val="58824"/>
            </a:srgb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ADAPTABILITY</a:t>
            </a:r>
          </a:p>
        </p:txBody>
      </p:sp>
      <p:sp>
        <p:nvSpPr>
          <p:cNvPr id="23" name="Puhekupla: Suorakulmio, kulmat pyöristettu 22">
            <a:extLst>
              <a:ext uri="{FF2B5EF4-FFF2-40B4-BE49-F238E27FC236}">
                <a16:creationId xmlns:a16="http://schemas.microsoft.com/office/drawing/2014/main" id="{D92C2513-789B-44CC-AEF8-DCE5F7D113DF}"/>
              </a:ext>
            </a:extLst>
          </p:cNvPr>
          <p:cNvSpPr/>
          <p:nvPr/>
        </p:nvSpPr>
        <p:spPr>
          <a:xfrm>
            <a:off x="6796440" y="511723"/>
            <a:ext cx="2005827" cy="572907"/>
          </a:xfrm>
          <a:prstGeom prst="wedgeRoundRectCallout">
            <a:avLst>
              <a:gd name="adj1" fmla="val 47893"/>
              <a:gd name="adj2" fmla="val 83956"/>
              <a:gd name="adj3" fmla="val 16667"/>
            </a:avLst>
          </a:prstGeom>
          <a:solidFill>
            <a:srgbClr val="FFFFFF">
              <a:alpha val="58824"/>
            </a:srgb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FUTURES LITERACY</a:t>
            </a:r>
          </a:p>
        </p:txBody>
      </p:sp>
      <p:sp>
        <p:nvSpPr>
          <p:cNvPr id="24" name="Puhekupla: Suorakulmio, kulmat pyöristettu 23">
            <a:extLst>
              <a:ext uri="{FF2B5EF4-FFF2-40B4-BE49-F238E27FC236}">
                <a16:creationId xmlns:a16="http://schemas.microsoft.com/office/drawing/2014/main" id="{6371490C-C653-4358-A119-C13B927BCC33}"/>
              </a:ext>
            </a:extLst>
          </p:cNvPr>
          <p:cNvSpPr/>
          <p:nvPr/>
        </p:nvSpPr>
        <p:spPr>
          <a:xfrm rot="21075074">
            <a:off x="6662126" y="2316613"/>
            <a:ext cx="2374372" cy="572907"/>
          </a:xfrm>
          <a:prstGeom prst="wedgeRoundRectCallout">
            <a:avLst>
              <a:gd name="adj1" fmla="val 43932"/>
              <a:gd name="adj2" fmla="val -82671"/>
              <a:gd name="adj3" fmla="val 16667"/>
            </a:avLst>
          </a:prstGeom>
          <a:solidFill>
            <a:srgbClr val="FFFFFF">
              <a:alpha val="58824"/>
            </a:srgbClr>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EXPLORATORY THINKING</a:t>
            </a:r>
          </a:p>
        </p:txBody>
      </p:sp>
      <p:sp>
        <p:nvSpPr>
          <p:cNvPr id="26" name="Nuoli: Oikea 25">
            <a:extLst>
              <a:ext uri="{FF2B5EF4-FFF2-40B4-BE49-F238E27FC236}">
                <a16:creationId xmlns:a16="http://schemas.microsoft.com/office/drawing/2014/main" id="{71BF68D7-B852-488B-8F29-5C7579FF2555}"/>
              </a:ext>
            </a:extLst>
          </p:cNvPr>
          <p:cNvSpPr/>
          <p:nvPr/>
        </p:nvSpPr>
        <p:spPr>
          <a:xfrm rot="20202524">
            <a:off x="7327112" y="5025359"/>
            <a:ext cx="1874209" cy="954515"/>
          </a:xfrm>
          <a:prstGeom prst="rightArrow">
            <a:avLst/>
          </a:prstGeom>
          <a:solidFill>
            <a:schemeClr val="bg1">
              <a:alpha val="72941"/>
            </a:schemeClr>
          </a:solidFill>
          <a:ln w="12700">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COLLECTIVE ACTION</a:t>
            </a:r>
          </a:p>
        </p:txBody>
      </p:sp>
      <p:sp>
        <p:nvSpPr>
          <p:cNvPr id="8" name="Sydän 7">
            <a:extLst>
              <a:ext uri="{FF2B5EF4-FFF2-40B4-BE49-F238E27FC236}">
                <a16:creationId xmlns:a16="http://schemas.microsoft.com/office/drawing/2014/main" id="{F75C6BBC-7B34-49F4-9954-D4485ACD1F7B}"/>
              </a:ext>
            </a:extLst>
          </p:cNvPr>
          <p:cNvSpPr/>
          <p:nvPr/>
        </p:nvSpPr>
        <p:spPr>
          <a:xfrm>
            <a:off x="2922415" y="1210665"/>
            <a:ext cx="2419797" cy="898694"/>
          </a:xfrm>
          <a:prstGeom prst="heart">
            <a:avLst/>
          </a:prstGeom>
          <a:solidFill>
            <a:schemeClr val="bg1">
              <a:alpha val="72941"/>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VALUING</a:t>
            </a:r>
          </a:p>
          <a:p>
            <a:pPr algn="ctr"/>
            <a:r>
              <a:rPr lang="fi-FI" sz="1600" b="1">
                <a:solidFill>
                  <a:schemeClr val="accent1"/>
                </a:solidFill>
                <a:latin typeface="Tw Cen MT" panose="020B0602020104020603" pitchFamily="34" charset="0"/>
              </a:rPr>
              <a:t>SUSTAINABILITY</a:t>
            </a:r>
          </a:p>
        </p:txBody>
      </p:sp>
      <p:sp>
        <p:nvSpPr>
          <p:cNvPr id="9" name="Sydän 8">
            <a:extLst>
              <a:ext uri="{FF2B5EF4-FFF2-40B4-BE49-F238E27FC236}">
                <a16:creationId xmlns:a16="http://schemas.microsoft.com/office/drawing/2014/main" id="{7EAA971C-E4B3-4248-9DBE-D9CBA3648EF1}"/>
              </a:ext>
            </a:extLst>
          </p:cNvPr>
          <p:cNvSpPr/>
          <p:nvPr/>
        </p:nvSpPr>
        <p:spPr>
          <a:xfrm>
            <a:off x="2773002" y="2135519"/>
            <a:ext cx="2419797" cy="1037605"/>
          </a:xfrm>
          <a:prstGeom prst="heart">
            <a:avLst/>
          </a:prstGeom>
          <a:solidFill>
            <a:schemeClr val="bg1">
              <a:alpha val="72941"/>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SUPPORTING</a:t>
            </a:r>
          </a:p>
          <a:p>
            <a:pPr algn="ctr"/>
            <a:r>
              <a:rPr lang="fi-FI" sz="1600" b="1">
                <a:solidFill>
                  <a:schemeClr val="accent1"/>
                </a:solidFill>
                <a:latin typeface="Tw Cen MT" panose="020B0602020104020603" pitchFamily="34" charset="0"/>
              </a:rPr>
              <a:t>FAIRNESS</a:t>
            </a:r>
          </a:p>
        </p:txBody>
      </p:sp>
      <p:sp>
        <p:nvSpPr>
          <p:cNvPr id="6" name="Sydän 5">
            <a:extLst>
              <a:ext uri="{FF2B5EF4-FFF2-40B4-BE49-F238E27FC236}">
                <a16:creationId xmlns:a16="http://schemas.microsoft.com/office/drawing/2014/main" id="{E6FB00D0-371B-4F93-8BDC-B1E47E5718BD}"/>
              </a:ext>
            </a:extLst>
          </p:cNvPr>
          <p:cNvSpPr/>
          <p:nvPr/>
        </p:nvSpPr>
        <p:spPr>
          <a:xfrm>
            <a:off x="2312799" y="2970141"/>
            <a:ext cx="2012602" cy="898694"/>
          </a:xfrm>
          <a:prstGeom prst="heart">
            <a:avLst/>
          </a:prstGeom>
          <a:solidFill>
            <a:schemeClr val="bg1">
              <a:alpha val="72941"/>
            </a:schemeClr>
          </a:solidFill>
          <a:ln>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1600" b="1">
                <a:solidFill>
                  <a:schemeClr val="accent1"/>
                </a:solidFill>
                <a:latin typeface="Tw Cen MT" panose="020B0602020104020603" pitchFamily="34" charset="0"/>
              </a:rPr>
              <a:t>PROMOTING NATURE</a:t>
            </a:r>
          </a:p>
        </p:txBody>
      </p:sp>
    </p:spTree>
    <p:extLst>
      <p:ext uri="{BB962C8B-B14F-4D97-AF65-F5344CB8AC3E}">
        <p14:creationId xmlns:p14="http://schemas.microsoft.com/office/powerpoint/2010/main" val="416002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p:txBody>
          <a:bodyPr/>
          <a:lstStyle/>
          <a:p>
            <a:r>
              <a:rPr lang="fi-FI"/>
              <a:t>1. </a:t>
            </a:r>
            <a:r>
              <a:rPr lang="fi-FI" err="1"/>
              <a:t>Embodying</a:t>
            </a:r>
            <a:r>
              <a:rPr lang="fi-FI"/>
              <a:t> </a:t>
            </a:r>
            <a:r>
              <a:rPr lang="fi-FI" err="1"/>
              <a:t>sustainability</a:t>
            </a:r>
            <a:r>
              <a:rPr lang="fi-FI"/>
              <a:t> </a:t>
            </a:r>
            <a:r>
              <a:rPr lang="fi-FI" err="1"/>
              <a:t>values</a:t>
            </a:r>
            <a:endParaRPr lang="fi-FI"/>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1024129" y="2286000"/>
            <a:ext cx="7205472" cy="4023360"/>
          </a:xfrm>
        </p:spPr>
        <p:txBody>
          <a:bodyPr>
            <a:normAutofit fontScale="92500" lnSpcReduction="10000"/>
          </a:bodyPr>
          <a:lstStyle/>
          <a:p>
            <a:pPr algn="l">
              <a:buFont typeface="Arial" panose="020B0604020202020204" pitchFamily="34" charset="0"/>
              <a:buChar char="•"/>
            </a:pPr>
            <a:r>
              <a:rPr lang="en-US" sz="2800" b="1" i="0">
                <a:solidFill>
                  <a:srgbClr val="333333"/>
                </a:solidFill>
                <a:effectLst/>
              </a:rPr>
              <a:t> </a:t>
            </a:r>
            <a:r>
              <a:rPr lang="en-US" sz="2800" b="1" i="0">
                <a:solidFill>
                  <a:schemeClr val="accent1"/>
                </a:solidFill>
                <a:effectLst/>
              </a:rPr>
              <a:t>Valuing sustainability</a:t>
            </a:r>
            <a:r>
              <a:rPr lang="en-US" sz="2800" b="1">
                <a:solidFill>
                  <a:schemeClr val="accent1"/>
                </a:solidFill>
              </a:rPr>
              <a:t>:</a:t>
            </a:r>
            <a:r>
              <a:rPr lang="en-US" sz="2800" b="0" i="0">
                <a:solidFill>
                  <a:srgbClr val="333333"/>
                </a:solidFill>
                <a:effectLst/>
              </a:rPr>
              <a:t> To reflect on personal values; identify how values vary among people and over time, while critically evaluating how they align with sustainability values.</a:t>
            </a:r>
          </a:p>
          <a:p>
            <a:pPr algn="l">
              <a:buFont typeface="Arial" panose="020B0604020202020204" pitchFamily="34" charset="0"/>
              <a:buChar char="•"/>
            </a:pPr>
            <a:r>
              <a:rPr lang="en-US" sz="2800" b="1" i="0">
                <a:solidFill>
                  <a:srgbClr val="333333"/>
                </a:solidFill>
                <a:effectLst/>
              </a:rPr>
              <a:t> </a:t>
            </a:r>
            <a:r>
              <a:rPr lang="en-US" sz="2800" b="1">
                <a:solidFill>
                  <a:schemeClr val="accent1"/>
                </a:solidFill>
              </a:rPr>
              <a:t>Supporting fairness,</a:t>
            </a:r>
            <a:r>
              <a:rPr lang="en-US" sz="2800" b="0" i="0">
                <a:solidFill>
                  <a:srgbClr val="333333"/>
                </a:solidFill>
                <a:effectLst/>
              </a:rPr>
              <a:t> equity and justice for current and future generations and learn from previous generations for sustainability.</a:t>
            </a:r>
          </a:p>
          <a:p>
            <a:pPr algn="l">
              <a:buFont typeface="Arial" panose="020B0604020202020204" pitchFamily="34" charset="0"/>
              <a:buChar char="•"/>
            </a:pPr>
            <a:r>
              <a:rPr lang="en-US" sz="2800" b="1" i="0">
                <a:solidFill>
                  <a:srgbClr val="333333"/>
                </a:solidFill>
                <a:effectLst/>
              </a:rPr>
              <a:t> </a:t>
            </a:r>
            <a:r>
              <a:rPr lang="en-US" sz="2800" b="1">
                <a:solidFill>
                  <a:schemeClr val="accent1"/>
                </a:solidFill>
              </a:rPr>
              <a:t>Promoting a nature:</a:t>
            </a:r>
            <a:r>
              <a:rPr lang="en-US" sz="2800" b="0" i="0">
                <a:solidFill>
                  <a:srgbClr val="333333"/>
                </a:solidFill>
                <a:effectLst/>
              </a:rPr>
              <a:t> humans are part of nature; and respect the needs and rights of other species and of nature itself in order to restore and regenerate healthy and resilient ecosystems.</a:t>
            </a:r>
          </a:p>
          <a:p>
            <a:endParaRPr lang="fi-FI" sz="2800"/>
          </a:p>
        </p:txBody>
      </p:sp>
      <p:grpSp>
        <p:nvGrpSpPr>
          <p:cNvPr id="7" name="Group 6">
            <a:extLst>
              <a:ext uri="{FF2B5EF4-FFF2-40B4-BE49-F238E27FC236}">
                <a16:creationId xmlns:a16="http://schemas.microsoft.com/office/drawing/2014/main" id="{ED937EB6-E2AE-4B4A-BA93-EBBA83949393}"/>
              </a:ext>
            </a:extLst>
          </p:cNvPr>
          <p:cNvGrpSpPr/>
          <p:nvPr/>
        </p:nvGrpSpPr>
        <p:grpSpPr>
          <a:xfrm>
            <a:off x="9373272" y="116138"/>
            <a:ext cx="2730357" cy="2084832"/>
            <a:chOff x="9339207" y="-274332"/>
            <a:chExt cx="2730357" cy="2084832"/>
          </a:xfrm>
        </p:grpSpPr>
        <p:sp>
          <p:nvSpPr>
            <p:cNvPr id="6" name="Speech Bubble: Oval 5">
              <a:extLst>
                <a:ext uri="{FF2B5EF4-FFF2-40B4-BE49-F238E27FC236}">
                  <a16:creationId xmlns:a16="http://schemas.microsoft.com/office/drawing/2014/main" id="{5F641B1A-1FD0-43BE-A0A5-3AD4ECE9C405}"/>
                </a:ext>
              </a:extLst>
            </p:cNvPr>
            <p:cNvSpPr/>
            <p:nvPr/>
          </p:nvSpPr>
          <p:spPr>
            <a:xfrm flipV="1">
              <a:off x="9339207" y="-274332"/>
              <a:ext cx="2730357" cy="2084832"/>
            </a:xfrm>
            <a:prstGeom prst="wedgeEllipseCallout">
              <a:avLst>
                <a:gd name="adj1" fmla="val -73864"/>
                <a:gd name="adj2" fmla="val -929"/>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a:extLst>
                <a:ext uri="{FF2B5EF4-FFF2-40B4-BE49-F238E27FC236}">
                  <a16:creationId xmlns:a16="http://schemas.microsoft.com/office/drawing/2014/main" id="{81E02B60-665C-474F-A1EB-85F1A78B46D6}"/>
                </a:ext>
              </a:extLst>
            </p:cNvPr>
            <p:cNvSpPr txBox="1"/>
            <p:nvPr/>
          </p:nvSpPr>
          <p:spPr>
            <a:xfrm>
              <a:off x="9456076" y="94614"/>
              <a:ext cx="2496620" cy="1569660"/>
            </a:xfrm>
            <a:prstGeom prst="rect">
              <a:avLst/>
            </a:prstGeom>
            <a:noFill/>
            <a:ln>
              <a:noFill/>
            </a:ln>
          </p:spPr>
          <p:txBody>
            <a:bodyPr wrap="square" rtlCol="0">
              <a:spAutoFit/>
            </a:bodyPr>
            <a:lstStyle/>
            <a:p>
              <a:pPr algn="ctr"/>
              <a:r>
                <a:rPr lang="en-US" sz="1600"/>
                <a:t>These slides with more specific expressions of Green Comp are not necessary to use, but these are here just in case you want to use them.</a:t>
              </a:r>
              <a:endParaRPr lang="fi-FI" sz="1600"/>
            </a:p>
          </p:txBody>
        </p:sp>
      </p:grpSp>
      <p:grpSp>
        <p:nvGrpSpPr>
          <p:cNvPr id="11" name="Ryhmä 10">
            <a:extLst>
              <a:ext uri="{FF2B5EF4-FFF2-40B4-BE49-F238E27FC236}">
                <a16:creationId xmlns:a16="http://schemas.microsoft.com/office/drawing/2014/main" id="{3AC629C3-D19E-40DB-A623-043223087F12}"/>
              </a:ext>
            </a:extLst>
          </p:cNvPr>
          <p:cNvGrpSpPr/>
          <p:nvPr/>
        </p:nvGrpSpPr>
        <p:grpSpPr>
          <a:xfrm>
            <a:off x="8483600" y="2423690"/>
            <a:ext cx="3503161" cy="3885670"/>
            <a:chOff x="422860" y="33319"/>
            <a:chExt cx="2880000" cy="3318345"/>
          </a:xfrm>
        </p:grpSpPr>
        <p:sp>
          <p:nvSpPr>
            <p:cNvPr id="12" name="Ellipsi 11">
              <a:extLst>
                <a:ext uri="{FF2B5EF4-FFF2-40B4-BE49-F238E27FC236}">
                  <a16:creationId xmlns:a16="http://schemas.microsoft.com/office/drawing/2014/main" id="{3743525B-A3F2-4F78-A852-0572FE140482}"/>
                </a:ext>
              </a:extLst>
            </p:cNvPr>
            <p:cNvSpPr/>
            <p:nvPr/>
          </p:nvSpPr>
          <p:spPr>
            <a:xfrm>
              <a:off x="422860" y="1551664"/>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b"/>
            <a:lstStyle/>
            <a:p>
              <a:pPr algn="ctr"/>
              <a:r>
                <a:rPr lang="fi-FI" sz="2800" b="1">
                  <a:solidFill>
                    <a:schemeClr val="bg1"/>
                  </a:solidFill>
                  <a:effectLst>
                    <a:outerShdw blurRad="50800" dist="38100" dir="18900000" algn="bl" rotWithShape="0">
                      <a:prstClr val="black">
                        <a:alpha val="40000"/>
                      </a:prstClr>
                    </a:outerShdw>
                  </a:effectLst>
                  <a:latin typeface="Tw Cen MT Condensed" panose="020B0606020104020203" pitchFamily="34" charset="0"/>
                </a:rPr>
                <a:t>EMBODYING VALUES</a:t>
              </a:r>
            </a:p>
          </p:txBody>
        </p:sp>
        <p:pic>
          <p:nvPicPr>
            <p:cNvPr id="13" name="Kuva 12">
              <a:extLst>
                <a:ext uri="{FF2B5EF4-FFF2-40B4-BE49-F238E27FC236}">
                  <a16:creationId xmlns:a16="http://schemas.microsoft.com/office/drawing/2014/main" id="{9217864C-8B37-4EF0-9B45-FF223C7B7B5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646" y="33319"/>
              <a:ext cx="1855345" cy="2104941"/>
            </a:xfrm>
            <a:prstGeom prst="rect">
              <a:avLst/>
            </a:prstGeom>
          </p:spPr>
        </p:pic>
      </p:grpSp>
    </p:spTree>
    <p:extLst>
      <p:ext uri="{BB962C8B-B14F-4D97-AF65-F5344CB8AC3E}">
        <p14:creationId xmlns:p14="http://schemas.microsoft.com/office/powerpoint/2010/main" val="306937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p:txBody>
          <a:bodyPr/>
          <a:lstStyle/>
          <a:p>
            <a:r>
              <a:rPr lang="fi-FI"/>
              <a:t>2. </a:t>
            </a:r>
            <a:r>
              <a:rPr lang="fi-FI" err="1"/>
              <a:t>Embracing</a:t>
            </a:r>
            <a:r>
              <a:rPr lang="fi-FI"/>
              <a:t> </a:t>
            </a:r>
            <a:r>
              <a:rPr lang="fi-FI" err="1"/>
              <a:t>complexity</a:t>
            </a:r>
            <a:r>
              <a:rPr lang="fi-FI"/>
              <a:t> in </a:t>
            </a:r>
            <a:r>
              <a:rPr lang="fi-FI" err="1"/>
              <a:t>sustainability</a:t>
            </a:r>
            <a:endParaRPr lang="fi-FI"/>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535059" y="1959427"/>
            <a:ext cx="7749758" cy="4702629"/>
          </a:xfrm>
        </p:spPr>
        <p:txBody>
          <a:bodyPr>
            <a:normAutofit/>
          </a:bodyPr>
          <a:lstStyle/>
          <a:p>
            <a:pPr algn="l">
              <a:buFont typeface="Arial" panose="020B0604020202020204" pitchFamily="34" charset="0"/>
              <a:buChar char="•"/>
            </a:pPr>
            <a:r>
              <a:rPr lang="en-US" sz="2400" b="1" i="0">
                <a:solidFill>
                  <a:srgbClr val="333333"/>
                </a:solidFill>
                <a:effectLst/>
              </a:rPr>
              <a:t> </a:t>
            </a:r>
            <a:r>
              <a:rPr lang="en-US" sz="2400" b="1">
                <a:solidFill>
                  <a:schemeClr val="accent1"/>
                </a:solidFill>
              </a:rPr>
              <a:t>Systems thinking: </a:t>
            </a:r>
            <a:r>
              <a:rPr lang="en-US" sz="2400" b="0" i="0">
                <a:solidFill>
                  <a:srgbClr val="333333"/>
                </a:solidFill>
                <a:effectLst/>
              </a:rPr>
              <a:t>To approach a sustainability problem from all sides; to consider time, space and context in order to understand how elements interact within and between systems: interconnectedness of economy, society and environment.</a:t>
            </a:r>
          </a:p>
          <a:p>
            <a:pPr algn="l">
              <a:buFont typeface="Arial" panose="020B0604020202020204" pitchFamily="34" charset="0"/>
              <a:buChar char="•"/>
            </a:pPr>
            <a:r>
              <a:rPr lang="en-US" sz="2400" b="1" i="0">
                <a:solidFill>
                  <a:srgbClr val="333333"/>
                </a:solidFill>
                <a:effectLst/>
              </a:rPr>
              <a:t> </a:t>
            </a:r>
            <a:r>
              <a:rPr lang="en-US" sz="2400" b="1">
                <a:solidFill>
                  <a:schemeClr val="accent1"/>
                </a:solidFill>
              </a:rPr>
              <a:t>Critical thinking: </a:t>
            </a:r>
            <a:r>
              <a:rPr lang="en-US" sz="2400" b="0" i="0">
                <a:solidFill>
                  <a:srgbClr val="333333"/>
                </a:solidFill>
                <a:effectLst/>
              </a:rPr>
              <a:t>To assess information and arguments, identify assumptions, challenge the status quo, and reflect on how personal, social and cultural backgrounds influence thinking and conclusions.</a:t>
            </a:r>
          </a:p>
          <a:p>
            <a:pPr algn="l">
              <a:buFont typeface="Arial" panose="020B0604020202020204" pitchFamily="34" charset="0"/>
              <a:buChar char="•"/>
            </a:pPr>
            <a:r>
              <a:rPr lang="en-US" sz="2400" b="1" i="0">
                <a:solidFill>
                  <a:srgbClr val="333333"/>
                </a:solidFill>
                <a:effectLst/>
              </a:rPr>
              <a:t> </a:t>
            </a:r>
            <a:r>
              <a:rPr lang="en-US" sz="2400" b="1">
                <a:solidFill>
                  <a:schemeClr val="accent1"/>
                </a:solidFill>
              </a:rPr>
              <a:t>Problem framing </a:t>
            </a:r>
            <a:r>
              <a:rPr lang="en-US" sz="2400"/>
              <a:t>re</a:t>
            </a:r>
            <a:r>
              <a:rPr lang="en-US" sz="2400" i="0">
                <a:solidFill>
                  <a:srgbClr val="333333"/>
                </a:solidFill>
                <a:effectLst/>
              </a:rPr>
              <a:t>la</a:t>
            </a:r>
            <a:r>
              <a:rPr lang="en-US" sz="2400" b="0" i="0">
                <a:solidFill>
                  <a:srgbClr val="333333"/>
                </a:solidFill>
                <a:effectLst/>
              </a:rPr>
              <a:t>ted to difficulty, </a:t>
            </a:r>
            <a:r>
              <a:rPr lang="en-US" sz="2400">
                <a:solidFill>
                  <a:srgbClr val="333333"/>
                </a:solidFill>
              </a:rPr>
              <a:t>people</a:t>
            </a:r>
            <a:r>
              <a:rPr lang="en-US" sz="2400" b="0" i="0">
                <a:solidFill>
                  <a:srgbClr val="333333"/>
                </a:solidFill>
                <a:effectLst/>
              </a:rPr>
              <a:t> involved, time and geographical scope, in order to identify suitable approaches to mitigating and adapting to already existing problems in which everybody is involved.</a:t>
            </a:r>
          </a:p>
          <a:p>
            <a:endParaRPr lang="fi-FI" sz="2400"/>
          </a:p>
        </p:txBody>
      </p:sp>
      <p:grpSp>
        <p:nvGrpSpPr>
          <p:cNvPr id="76" name="Ryhmä 75">
            <a:extLst>
              <a:ext uri="{FF2B5EF4-FFF2-40B4-BE49-F238E27FC236}">
                <a16:creationId xmlns:a16="http://schemas.microsoft.com/office/drawing/2014/main" id="{164E6032-700C-47A4-B069-D371487A8172}"/>
              </a:ext>
            </a:extLst>
          </p:cNvPr>
          <p:cNvGrpSpPr/>
          <p:nvPr/>
        </p:nvGrpSpPr>
        <p:grpSpPr>
          <a:xfrm>
            <a:off x="8615680" y="2350380"/>
            <a:ext cx="3301837" cy="3400177"/>
            <a:chOff x="286196" y="3989017"/>
            <a:chExt cx="2880000" cy="2805038"/>
          </a:xfrm>
        </p:grpSpPr>
        <p:sp>
          <p:nvSpPr>
            <p:cNvPr id="77" name="Ellipsi 76">
              <a:extLst>
                <a:ext uri="{FF2B5EF4-FFF2-40B4-BE49-F238E27FC236}">
                  <a16:creationId xmlns:a16="http://schemas.microsoft.com/office/drawing/2014/main" id="{C123AC0C-30C3-4EA0-BF9F-D33DE23DA561}"/>
                </a:ext>
              </a:extLst>
            </p:cNvPr>
            <p:cNvSpPr/>
            <p:nvPr/>
          </p:nvSpPr>
          <p:spPr>
            <a:xfrm>
              <a:off x="286196" y="4994055"/>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EMBRACING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COMPLEXITY</a:t>
              </a:r>
            </a:p>
          </p:txBody>
        </p:sp>
        <p:grpSp>
          <p:nvGrpSpPr>
            <p:cNvPr id="78" name="Ryhmä 77">
              <a:extLst>
                <a:ext uri="{FF2B5EF4-FFF2-40B4-BE49-F238E27FC236}">
                  <a16:creationId xmlns:a16="http://schemas.microsoft.com/office/drawing/2014/main" id="{9310E61E-BF3E-43F8-9B87-BA1991F3AF4F}"/>
                </a:ext>
              </a:extLst>
            </p:cNvPr>
            <p:cNvGrpSpPr/>
            <p:nvPr/>
          </p:nvGrpSpPr>
          <p:grpSpPr>
            <a:xfrm>
              <a:off x="902030" y="3989017"/>
              <a:ext cx="1583375" cy="1562249"/>
              <a:chOff x="2954788" y="4133254"/>
              <a:chExt cx="2162408" cy="2208900"/>
            </a:xfrm>
            <a:solidFill>
              <a:schemeClr val="accent6">
                <a:lumMod val="10000"/>
              </a:schemeClr>
            </a:solidFill>
          </p:grpSpPr>
          <p:cxnSp>
            <p:nvCxnSpPr>
              <p:cNvPr id="79" name="Suora yhdysviiva 78">
                <a:extLst>
                  <a:ext uri="{FF2B5EF4-FFF2-40B4-BE49-F238E27FC236}">
                    <a16:creationId xmlns:a16="http://schemas.microsoft.com/office/drawing/2014/main" id="{2F63F7C2-CC90-4B8A-8697-D4039C735CD0}"/>
                  </a:ext>
                </a:extLst>
              </p:cNvPr>
              <p:cNvCxnSpPr>
                <a:cxnSpLocks/>
                <a:stCxn id="131" idx="2"/>
                <a:endCxn id="97" idx="5"/>
              </p:cNvCxnSpPr>
              <p:nvPr/>
            </p:nvCxnSpPr>
            <p:spPr>
              <a:xfrm flipH="1" flipV="1">
                <a:off x="4370200" y="5786353"/>
                <a:ext cx="632284" cy="41888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uora yhdysviiva 79">
                <a:extLst>
                  <a:ext uri="{FF2B5EF4-FFF2-40B4-BE49-F238E27FC236}">
                    <a16:creationId xmlns:a16="http://schemas.microsoft.com/office/drawing/2014/main" id="{0AE5B335-4503-4A62-83CF-B70490241F6C}"/>
                  </a:ext>
                </a:extLst>
              </p:cNvPr>
              <p:cNvCxnSpPr>
                <a:cxnSpLocks/>
                <a:endCxn id="95" idx="5"/>
              </p:cNvCxnSpPr>
              <p:nvPr/>
            </p:nvCxnSpPr>
            <p:spPr>
              <a:xfrm flipH="1" flipV="1">
                <a:off x="4145080" y="5613297"/>
                <a:ext cx="601989" cy="17090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uora yhdysviiva 80">
                <a:extLst>
                  <a:ext uri="{FF2B5EF4-FFF2-40B4-BE49-F238E27FC236}">
                    <a16:creationId xmlns:a16="http://schemas.microsoft.com/office/drawing/2014/main" id="{5525EFE6-88EE-4BBC-9B1D-A23DC4CFD029}"/>
                  </a:ext>
                </a:extLst>
              </p:cNvPr>
              <p:cNvCxnSpPr>
                <a:cxnSpLocks/>
                <a:stCxn id="129" idx="3"/>
                <a:endCxn id="139" idx="4"/>
              </p:cNvCxnSpPr>
              <p:nvPr/>
            </p:nvCxnSpPr>
            <p:spPr>
              <a:xfrm flipH="1" flipV="1">
                <a:off x="3327627" y="6308114"/>
                <a:ext cx="1382075" cy="3403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uora yhdysviiva 81">
                <a:extLst>
                  <a:ext uri="{FF2B5EF4-FFF2-40B4-BE49-F238E27FC236}">
                    <a16:creationId xmlns:a16="http://schemas.microsoft.com/office/drawing/2014/main" id="{377B00BE-C790-46F6-8DDF-07DFA85D8CDF}"/>
                  </a:ext>
                </a:extLst>
              </p:cNvPr>
              <p:cNvCxnSpPr>
                <a:cxnSpLocks/>
                <a:stCxn id="96" idx="2"/>
                <a:endCxn id="141" idx="5"/>
              </p:cNvCxnSpPr>
              <p:nvPr/>
            </p:nvCxnSpPr>
            <p:spPr>
              <a:xfrm flipH="1" flipV="1">
                <a:off x="3694716" y="5971255"/>
                <a:ext cx="228559" cy="46547"/>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uora yhdysviiva 82">
                <a:extLst>
                  <a:ext uri="{FF2B5EF4-FFF2-40B4-BE49-F238E27FC236}">
                    <a16:creationId xmlns:a16="http://schemas.microsoft.com/office/drawing/2014/main" id="{72270B7F-03A4-4FCA-9E0D-475EE20D1E8C}"/>
                  </a:ext>
                </a:extLst>
              </p:cNvPr>
              <p:cNvCxnSpPr>
                <a:cxnSpLocks/>
                <a:stCxn id="128" idx="3"/>
              </p:cNvCxnSpPr>
              <p:nvPr/>
            </p:nvCxnSpPr>
            <p:spPr>
              <a:xfrm flipH="1" flipV="1">
                <a:off x="3625610" y="6080450"/>
                <a:ext cx="868649" cy="99412"/>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uora yhdysviiva 83">
                <a:extLst>
                  <a:ext uri="{FF2B5EF4-FFF2-40B4-BE49-F238E27FC236}">
                    <a16:creationId xmlns:a16="http://schemas.microsoft.com/office/drawing/2014/main" id="{22644806-6B73-4EDC-A4BC-D93CBCAEC4F5}"/>
                  </a:ext>
                </a:extLst>
              </p:cNvPr>
              <p:cNvCxnSpPr>
                <a:cxnSpLocks/>
                <a:stCxn id="97" idx="4"/>
                <a:endCxn id="130" idx="0"/>
              </p:cNvCxnSpPr>
              <p:nvPr/>
            </p:nvCxnSpPr>
            <p:spPr>
              <a:xfrm flipV="1">
                <a:off x="4346071" y="5801911"/>
                <a:ext cx="405854" cy="78914"/>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uora yhdysviiva 84">
                <a:extLst>
                  <a:ext uri="{FF2B5EF4-FFF2-40B4-BE49-F238E27FC236}">
                    <a16:creationId xmlns:a16="http://schemas.microsoft.com/office/drawing/2014/main" id="{EADA0570-72FD-4669-8E2A-4A7FD3C524D3}"/>
                  </a:ext>
                </a:extLst>
              </p:cNvPr>
              <p:cNvCxnSpPr>
                <a:cxnSpLocks/>
                <a:stCxn id="129" idx="2"/>
                <a:endCxn id="138" idx="4"/>
              </p:cNvCxnSpPr>
              <p:nvPr/>
            </p:nvCxnSpPr>
            <p:spPr>
              <a:xfrm flipH="1" flipV="1">
                <a:off x="3066599" y="5968901"/>
                <a:ext cx="1599287" cy="373244"/>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uora yhdysviiva 85">
                <a:extLst>
                  <a:ext uri="{FF2B5EF4-FFF2-40B4-BE49-F238E27FC236}">
                    <a16:creationId xmlns:a16="http://schemas.microsoft.com/office/drawing/2014/main" id="{DE394B42-2333-4770-8FF5-7424DE2D3149}"/>
                  </a:ext>
                </a:extLst>
              </p:cNvPr>
              <p:cNvCxnSpPr>
                <a:cxnSpLocks/>
                <a:stCxn id="95" idx="2"/>
              </p:cNvCxnSpPr>
              <p:nvPr/>
            </p:nvCxnSpPr>
            <p:spPr>
              <a:xfrm>
                <a:off x="4042870" y="5707769"/>
                <a:ext cx="416294" cy="49379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7" name="Suora yhdysviiva 86">
                <a:extLst>
                  <a:ext uri="{FF2B5EF4-FFF2-40B4-BE49-F238E27FC236}">
                    <a16:creationId xmlns:a16="http://schemas.microsoft.com/office/drawing/2014/main" id="{85FD1320-64E0-4127-AD61-A32E9641BB86}"/>
                  </a:ext>
                </a:extLst>
              </p:cNvPr>
              <p:cNvCxnSpPr>
                <a:cxnSpLocks/>
                <a:stCxn id="96" idx="4"/>
                <a:endCxn id="139" idx="4"/>
              </p:cNvCxnSpPr>
              <p:nvPr/>
            </p:nvCxnSpPr>
            <p:spPr>
              <a:xfrm flipH="1">
                <a:off x="3327627" y="6017802"/>
                <a:ext cx="673729" cy="290312"/>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8" name="Suora yhdysviiva 87">
                <a:extLst>
                  <a:ext uri="{FF2B5EF4-FFF2-40B4-BE49-F238E27FC236}">
                    <a16:creationId xmlns:a16="http://schemas.microsoft.com/office/drawing/2014/main" id="{77294D6C-3AF0-4E29-9DE7-2FDB7C0B9DC4}"/>
                  </a:ext>
                </a:extLst>
              </p:cNvPr>
              <p:cNvCxnSpPr>
                <a:cxnSpLocks/>
                <a:stCxn id="94" idx="0"/>
                <a:endCxn id="140" idx="0"/>
              </p:cNvCxnSpPr>
              <p:nvPr/>
            </p:nvCxnSpPr>
            <p:spPr>
              <a:xfrm flipH="1">
                <a:off x="3397598" y="5631340"/>
                <a:ext cx="359402" cy="136516"/>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89" name="Ryhmä 88">
                <a:extLst>
                  <a:ext uri="{FF2B5EF4-FFF2-40B4-BE49-F238E27FC236}">
                    <a16:creationId xmlns:a16="http://schemas.microsoft.com/office/drawing/2014/main" id="{1D696F79-270B-4E98-8403-AD6331F92025}"/>
                  </a:ext>
                </a:extLst>
              </p:cNvPr>
              <p:cNvGrpSpPr/>
              <p:nvPr/>
            </p:nvGrpSpPr>
            <p:grpSpPr>
              <a:xfrm>
                <a:off x="2954788" y="4133254"/>
                <a:ext cx="2162408" cy="2208900"/>
                <a:chOff x="2942289" y="3964493"/>
                <a:chExt cx="2162408" cy="2208900"/>
              </a:xfrm>
              <a:grpFill/>
            </p:grpSpPr>
            <p:grpSp>
              <p:nvGrpSpPr>
                <p:cNvPr id="92" name="Ryhmä 91">
                  <a:extLst>
                    <a:ext uri="{FF2B5EF4-FFF2-40B4-BE49-F238E27FC236}">
                      <a16:creationId xmlns:a16="http://schemas.microsoft.com/office/drawing/2014/main" id="{280026E8-E987-4534-ADCA-5B182A58960D}"/>
                    </a:ext>
                  </a:extLst>
                </p:cNvPr>
                <p:cNvGrpSpPr/>
                <p:nvPr/>
              </p:nvGrpSpPr>
              <p:grpSpPr>
                <a:xfrm>
                  <a:off x="2942289" y="5599095"/>
                  <a:ext cx="739935" cy="540258"/>
                  <a:chOff x="2857244" y="5390813"/>
                  <a:chExt cx="1223839" cy="739583"/>
                </a:xfrm>
                <a:grpFill/>
              </p:grpSpPr>
              <p:sp>
                <p:nvSpPr>
                  <p:cNvPr id="138" name="Säännöllinen viisikulmio 105">
                    <a:extLst>
                      <a:ext uri="{FF2B5EF4-FFF2-40B4-BE49-F238E27FC236}">
                        <a16:creationId xmlns:a16="http://schemas.microsoft.com/office/drawing/2014/main" id="{93CA1B0E-AF3E-46C3-9672-9AFE95A21731}"/>
                      </a:ext>
                    </a:extLst>
                  </p:cNvPr>
                  <p:cNvSpPr/>
                  <p:nvPr/>
                </p:nvSpPr>
                <p:spPr>
                  <a:xfrm>
                    <a:off x="2857244" y="5437432"/>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39" name="Säännöllinen viisikulmio 106">
                    <a:extLst>
                      <a:ext uri="{FF2B5EF4-FFF2-40B4-BE49-F238E27FC236}">
                        <a16:creationId xmlns:a16="http://schemas.microsoft.com/office/drawing/2014/main" id="{2F0319FB-4B06-4DD7-BC25-DC4C04D21AAF}"/>
                      </a:ext>
                    </a:extLst>
                  </p:cNvPr>
                  <p:cNvSpPr/>
                  <p:nvPr/>
                </p:nvSpPr>
                <p:spPr>
                  <a:xfrm>
                    <a:off x="3288981" y="5901796"/>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40" name="Säännöllinen viisikulmio 107">
                    <a:extLst>
                      <a:ext uri="{FF2B5EF4-FFF2-40B4-BE49-F238E27FC236}">
                        <a16:creationId xmlns:a16="http://schemas.microsoft.com/office/drawing/2014/main" id="{C9CBCEB2-05BF-4925-9DBF-A40EAD13A346}"/>
                      </a:ext>
                    </a:extLst>
                  </p:cNvPr>
                  <p:cNvSpPr/>
                  <p:nvPr/>
                </p:nvSpPr>
                <p:spPr>
                  <a:xfrm>
                    <a:off x="3475354" y="539081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41" name="Säännöllinen viisikulmio 108">
                    <a:extLst>
                      <a:ext uri="{FF2B5EF4-FFF2-40B4-BE49-F238E27FC236}">
                        <a16:creationId xmlns:a16="http://schemas.microsoft.com/office/drawing/2014/main" id="{CB9A7797-0CBA-46A9-8A56-98B7C0D0C625}"/>
                      </a:ext>
                    </a:extLst>
                  </p:cNvPr>
                  <p:cNvSpPr/>
                  <p:nvPr/>
                </p:nvSpPr>
                <p:spPr>
                  <a:xfrm>
                    <a:off x="3852483" y="5581938"/>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142" name="Suora yhdysviiva 141">
                    <a:extLst>
                      <a:ext uri="{FF2B5EF4-FFF2-40B4-BE49-F238E27FC236}">
                        <a16:creationId xmlns:a16="http://schemas.microsoft.com/office/drawing/2014/main" id="{4055AD10-30A9-4E91-91E2-CEE69EAD65E3}"/>
                      </a:ext>
                    </a:extLst>
                  </p:cNvPr>
                  <p:cNvCxnSpPr>
                    <a:cxnSpLocks/>
                    <a:stCxn id="138" idx="4"/>
                    <a:endCxn id="139" idx="1"/>
                  </p:cNvCxnSpPr>
                  <p:nvPr/>
                </p:nvCxnSpPr>
                <p:spPr>
                  <a:xfrm>
                    <a:off x="3042185" y="5666031"/>
                    <a:ext cx="246796" cy="323082"/>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3" name="Suora yhdysviiva 142">
                    <a:extLst>
                      <a:ext uri="{FF2B5EF4-FFF2-40B4-BE49-F238E27FC236}">
                        <a16:creationId xmlns:a16="http://schemas.microsoft.com/office/drawing/2014/main" id="{2095F4CC-ED61-4DBA-9781-6845EC7A638F}"/>
                      </a:ext>
                    </a:extLst>
                  </p:cNvPr>
                  <p:cNvCxnSpPr>
                    <a:cxnSpLocks/>
                    <a:stCxn id="138" idx="5"/>
                    <a:endCxn id="141" idx="2"/>
                  </p:cNvCxnSpPr>
                  <p:nvPr/>
                </p:nvCxnSpPr>
                <p:spPr>
                  <a:xfrm>
                    <a:off x="3085844" y="5524749"/>
                    <a:ext cx="810298" cy="285788"/>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4" name="Suora yhdysviiva 143">
                    <a:extLst>
                      <a:ext uri="{FF2B5EF4-FFF2-40B4-BE49-F238E27FC236}">
                        <a16:creationId xmlns:a16="http://schemas.microsoft.com/office/drawing/2014/main" id="{596ADB59-DD19-430A-BB4A-BC04631EEB9E}"/>
                      </a:ext>
                    </a:extLst>
                  </p:cNvPr>
                  <p:cNvCxnSpPr>
                    <a:cxnSpLocks/>
                    <a:stCxn id="140" idx="4"/>
                    <a:endCxn id="141" idx="1"/>
                  </p:cNvCxnSpPr>
                  <p:nvPr/>
                </p:nvCxnSpPr>
                <p:spPr>
                  <a:xfrm>
                    <a:off x="3660295" y="5619412"/>
                    <a:ext cx="192188" cy="49843"/>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5" name="Suora yhdysviiva 144">
                    <a:extLst>
                      <a:ext uri="{FF2B5EF4-FFF2-40B4-BE49-F238E27FC236}">
                        <a16:creationId xmlns:a16="http://schemas.microsoft.com/office/drawing/2014/main" id="{D1A9EA83-4D52-4F2B-971E-1854299FDAD9}"/>
                      </a:ext>
                    </a:extLst>
                  </p:cNvPr>
                  <p:cNvCxnSpPr>
                    <a:cxnSpLocks/>
                    <a:stCxn id="140" idx="1"/>
                    <a:endCxn id="138" idx="5"/>
                  </p:cNvCxnSpPr>
                  <p:nvPr/>
                </p:nvCxnSpPr>
                <p:spPr>
                  <a:xfrm flipH="1">
                    <a:off x="3085844" y="5478130"/>
                    <a:ext cx="389510" cy="4661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6" name="Suora yhdysviiva 145">
                    <a:extLst>
                      <a:ext uri="{FF2B5EF4-FFF2-40B4-BE49-F238E27FC236}">
                        <a16:creationId xmlns:a16="http://schemas.microsoft.com/office/drawing/2014/main" id="{07E71AE0-65E1-45AC-9CFA-1BBBE7950CD2}"/>
                      </a:ext>
                    </a:extLst>
                  </p:cNvPr>
                  <p:cNvCxnSpPr>
                    <a:cxnSpLocks/>
                    <a:stCxn id="141" idx="2"/>
                    <a:endCxn id="139" idx="5"/>
                  </p:cNvCxnSpPr>
                  <p:nvPr/>
                </p:nvCxnSpPr>
                <p:spPr>
                  <a:xfrm flipH="1">
                    <a:off x="3517581" y="5810537"/>
                    <a:ext cx="378561" cy="17857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7" name="Suora yhdysviiva 146">
                    <a:extLst>
                      <a:ext uri="{FF2B5EF4-FFF2-40B4-BE49-F238E27FC236}">
                        <a16:creationId xmlns:a16="http://schemas.microsoft.com/office/drawing/2014/main" id="{34A50C7B-8D14-47DF-953D-22DE051E3D48}"/>
                      </a:ext>
                    </a:extLst>
                  </p:cNvPr>
                  <p:cNvCxnSpPr>
                    <a:cxnSpLocks/>
                    <a:stCxn id="139" idx="0"/>
                  </p:cNvCxnSpPr>
                  <p:nvPr/>
                </p:nvCxnSpPr>
                <p:spPr>
                  <a:xfrm flipV="1">
                    <a:off x="3403281" y="5619411"/>
                    <a:ext cx="114300" cy="282385"/>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93" name="Ryhmä 92">
                  <a:extLst>
                    <a:ext uri="{FF2B5EF4-FFF2-40B4-BE49-F238E27FC236}">
                      <a16:creationId xmlns:a16="http://schemas.microsoft.com/office/drawing/2014/main" id="{3B8E7C55-7D34-4901-9D0F-82C2534F8041}"/>
                    </a:ext>
                  </a:extLst>
                </p:cNvPr>
                <p:cNvGrpSpPr/>
                <p:nvPr/>
              </p:nvGrpSpPr>
              <p:grpSpPr>
                <a:xfrm>
                  <a:off x="4410865" y="5633158"/>
                  <a:ext cx="693832" cy="540235"/>
                  <a:chOff x="4396229" y="5388058"/>
                  <a:chExt cx="1118619" cy="684296"/>
                </a:xfrm>
                <a:grpFill/>
              </p:grpSpPr>
              <p:sp>
                <p:nvSpPr>
                  <p:cNvPr id="128" name="Säännöllinen viisikulmio 115">
                    <a:extLst>
                      <a:ext uri="{FF2B5EF4-FFF2-40B4-BE49-F238E27FC236}">
                        <a16:creationId xmlns:a16="http://schemas.microsoft.com/office/drawing/2014/main" id="{69398C67-DFF5-4662-A01F-47E6E7BA8D61}"/>
                      </a:ext>
                    </a:extLst>
                  </p:cNvPr>
                  <p:cNvSpPr/>
                  <p:nvPr/>
                </p:nvSpPr>
                <p:spPr>
                  <a:xfrm>
                    <a:off x="4396229" y="5638195"/>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29" name="Säännöllinen viisikulmio 116">
                    <a:extLst>
                      <a:ext uri="{FF2B5EF4-FFF2-40B4-BE49-F238E27FC236}">
                        <a16:creationId xmlns:a16="http://schemas.microsoft.com/office/drawing/2014/main" id="{023CB1B0-7E5A-4391-9D20-87D3DFEF3B37}"/>
                      </a:ext>
                    </a:extLst>
                  </p:cNvPr>
                  <p:cNvSpPr/>
                  <p:nvPr/>
                </p:nvSpPr>
                <p:spPr>
                  <a:xfrm>
                    <a:off x="4743573" y="5843754"/>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30" name="Säännöllinen viisikulmio 117">
                    <a:extLst>
                      <a:ext uri="{FF2B5EF4-FFF2-40B4-BE49-F238E27FC236}">
                        <a16:creationId xmlns:a16="http://schemas.microsoft.com/office/drawing/2014/main" id="{50CCD357-83D5-4F21-A4CE-EF40C912347F}"/>
                      </a:ext>
                    </a:extLst>
                  </p:cNvPr>
                  <p:cNvSpPr/>
                  <p:nvPr/>
                </p:nvSpPr>
                <p:spPr>
                  <a:xfrm>
                    <a:off x="4811647" y="5388058"/>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31" name="Säännöllinen viisikulmio 118">
                    <a:extLst>
                      <a:ext uri="{FF2B5EF4-FFF2-40B4-BE49-F238E27FC236}">
                        <a16:creationId xmlns:a16="http://schemas.microsoft.com/office/drawing/2014/main" id="{86649067-12D5-43B1-883D-DA5D3F91D1DC}"/>
                      </a:ext>
                    </a:extLst>
                  </p:cNvPr>
                  <p:cNvSpPr/>
                  <p:nvPr/>
                </p:nvSpPr>
                <p:spPr>
                  <a:xfrm>
                    <a:off x="5286248" y="5670332"/>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132" name="Suora yhdysviiva 131">
                    <a:extLst>
                      <a:ext uri="{FF2B5EF4-FFF2-40B4-BE49-F238E27FC236}">
                        <a16:creationId xmlns:a16="http://schemas.microsoft.com/office/drawing/2014/main" id="{0ACE20BB-3B6C-49C8-988C-387E900EBD78}"/>
                      </a:ext>
                    </a:extLst>
                  </p:cNvPr>
                  <p:cNvCxnSpPr>
                    <a:cxnSpLocks/>
                    <a:stCxn id="128" idx="4"/>
                    <a:endCxn id="129" idx="1"/>
                  </p:cNvCxnSpPr>
                  <p:nvPr/>
                </p:nvCxnSpPr>
                <p:spPr>
                  <a:xfrm>
                    <a:off x="4581170" y="5866794"/>
                    <a:ext cx="162403" cy="6427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3" name="Suora yhdysviiva 132">
                    <a:extLst>
                      <a:ext uri="{FF2B5EF4-FFF2-40B4-BE49-F238E27FC236}">
                        <a16:creationId xmlns:a16="http://schemas.microsoft.com/office/drawing/2014/main" id="{ADC52F05-C884-44DD-AEB0-81C13BFAB21C}"/>
                      </a:ext>
                    </a:extLst>
                  </p:cNvPr>
                  <p:cNvCxnSpPr>
                    <a:cxnSpLocks/>
                    <a:stCxn id="128" idx="5"/>
                    <a:endCxn id="131" idx="2"/>
                  </p:cNvCxnSpPr>
                  <p:nvPr/>
                </p:nvCxnSpPr>
                <p:spPr>
                  <a:xfrm>
                    <a:off x="4624829" y="5725512"/>
                    <a:ext cx="705078" cy="17341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4" name="Suora yhdysviiva 133">
                    <a:extLst>
                      <a:ext uri="{FF2B5EF4-FFF2-40B4-BE49-F238E27FC236}">
                        <a16:creationId xmlns:a16="http://schemas.microsoft.com/office/drawing/2014/main" id="{A6239644-4BAE-40A8-9052-5D22E784D364}"/>
                      </a:ext>
                    </a:extLst>
                  </p:cNvPr>
                  <p:cNvCxnSpPr>
                    <a:cxnSpLocks/>
                    <a:endCxn id="131" idx="1"/>
                  </p:cNvCxnSpPr>
                  <p:nvPr/>
                </p:nvCxnSpPr>
                <p:spPr>
                  <a:xfrm>
                    <a:off x="5037569" y="5493020"/>
                    <a:ext cx="248679" cy="264629"/>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5" name="Suora yhdysviiva 134">
                    <a:extLst>
                      <a:ext uri="{FF2B5EF4-FFF2-40B4-BE49-F238E27FC236}">
                        <a16:creationId xmlns:a16="http://schemas.microsoft.com/office/drawing/2014/main" id="{6656D86A-363F-4138-97BA-D5B7C2A9A739}"/>
                      </a:ext>
                    </a:extLst>
                  </p:cNvPr>
                  <p:cNvCxnSpPr>
                    <a:cxnSpLocks/>
                    <a:stCxn id="130" idx="1"/>
                    <a:endCxn id="128" idx="0"/>
                  </p:cNvCxnSpPr>
                  <p:nvPr/>
                </p:nvCxnSpPr>
                <p:spPr>
                  <a:xfrm flipH="1">
                    <a:off x="4510529" y="5475375"/>
                    <a:ext cx="301118" cy="16282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6" name="Suora yhdysviiva 135">
                    <a:extLst>
                      <a:ext uri="{FF2B5EF4-FFF2-40B4-BE49-F238E27FC236}">
                        <a16:creationId xmlns:a16="http://schemas.microsoft.com/office/drawing/2014/main" id="{07826879-584D-4D06-85CF-20B9D2AFBC3B}"/>
                      </a:ext>
                    </a:extLst>
                  </p:cNvPr>
                  <p:cNvCxnSpPr>
                    <a:cxnSpLocks/>
                    <a:stCxn id="131" idx="2"/>
                    <a:endCxn id="129" idx="5"/>
                  </p:cNvCxnSpPr>
                  <p:nvPr/>
                </p:nvCxnSpPr>
                <p:spPr>
                  <a:xfrm flipH="1">
                    <a:off x="4972173" y="5898931"/>
                    <a:ext cx="357734" cy="3214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7" name="Suora yhdysviiva 136">
                    <a:extLst>
                      <a:ext uri="{FF2B5EF4-FFF2-40B4-BE49-F238E27FC236}">
                        <a16:creationId xmlns:a16="http://schemas.microsoft.com/office/drawing/2014/main" id="{05A9C135-A128-48BD-9C39-D50DDE351BAE}"/>
                      </a:ext>
                    </a:extLst>
                  </p:cNvPr>
                  <p:cNvCxnSpPr>
                    <a:cxnSpLocks/>
                    <a:stCxn id="129" idx="0"/>
                    <a:endCxn id="130" idx="2"/>
                  </p:cNvCxnSpPr>
                  <p:nvPr/>
                </p:nvCxnSpPr>
                <p:spPr>
                  <a:xfrm flipH="1" flipV="1">
                    <a:off x="4855306" y="5616657"/>
                    <a:ext cx="2567" cy="22709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4" name="Säännöllinen viisikulmio 138">
                  <a:extLst>
                    <a:ext uri="{FF2B5EF4-FFF2-40B4-BE49-F238E27FC236}">
                      <a16:creationId xmlns:a16="http://schemas.microsoft.com/office/drawing/2014/main" id="{42806B8E-39AC-46CB-B636-D8AB0AC869B4}"/>
                    </a:ext>
                  </a:extLst>
                </p:cNvPr>
                <p:cNvSpPr/>
                <p:nvPr/>
              </p:nvSpPr>
              <p:spPr>
                <a:xfrm>
                  <a:off x="3681331" y="5462579"/>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95" name="Säännöllinen viisikulmio 139">
                  <a:extLst>
                    <a:ext uri="{FF2B5EF4-FFF2-40B4-BE49-F238E27FC236}">
                      <a16:creationId xmlns:a16="http://schemas.microsoft.com/office/drawing/2014/main" id="{32581D33-30AC-47E3-8392-8E81793EDD3C}"/>
                    </a:ext>
                  </a:extLst>
                </p:cNvPr>
                <p:cNvSpPr/>
                <p:nvPr/>
              </p:nvSpPr>
              <p:spPr>
                <a:xfrm>
                  <a:off x="4006242" y="5386150"/>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96" name="Säännöllinen viisikulmio 140">
                  <a:extLst>
                    <a:ext uri="{FF2B5EF4-FFF2-40B4-BE49-F238E27FC236}">
                      <a16:creationId xmlns:a16="http://schemas.microsoft.com/office/drawing/2014/main" id="{78DF96AE-6A23-42E7-A1E7-815EDCBEA2E7}"/>
                    </a:ext>
                  </a:extLst>
                </p:cNvPr>
                <p:cNvSpPr/>
                <p:nvPr/>
              </p:nvSpPr>
              <p:spPr>
                <a:xfrm>
                  <a:off x="3886647" y="5696183"/>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97" name="Säännöllinen viisikulmio 141">
                  <a:extLst>
                    <a:ext uri="{FF2B5EF4-FFF2-40B4-BE49-F238E27FC236}">
                      <a16:creationId xmlns:a16="http://schemas.microsoft.com/office/drawing/2014/main" id="{5728F12A-AF79-463A-B62F-FBAE2847FE6C}"/>
                    </a:ext>
                  </a:extLst>
                </p:cNvPr>
                <p:cNvSpPr/>
                <p:nvPr/>
              </p:nvSpPr>
              <p:spPr>
                <a:xfrm>
                  <a:off x="4231362" y="5559206"/>
                  <a:ext cx="126339" cy="152858"/>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98" name="Suora yhdysviiva 97">
                  <a:extLst>
                    <a:ext uri="{FF2B5EF4-FFF2-40B4-BE49-F238E27FC236}">
                      <a16:creationId xmlns:a16="http://schemas.microsoft.com/office/drawing/2014/main" id="{3A559266-A86E-44A0-9DCD-5AE95271376B}"/>
                    </a:ext>
                  </a:extLst>
                </p:cNvPr>
                <p:cNvCxnSpPr>
                  <a:cxnSpLocks/>
                  <a:stCxn id="94" idx="0"/>
                  <a:endCxn id="95" idx="1"/>
                </p:cNvCxnSpPr>
                <p:nvPr/>
              </p:nvCxnSpPr>
              <p:spPr>
                <a:xfrm flipV="1">
                  <a:off x="3744501" y="5444536"/>
                  <a:ext cx="261741" cy="18043"/>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100629CD-D8DF-4BE8-B20D-3BA5014ADECE}"/>
                    </a:ext>
                  </a:extLst>
                </p:cNvPr>
                <p:cNvCxnSpPr>
                  <a:cxnSpLocks/>
                  <a:stCxn id="94" idx="5"/>
                  <a:endCxn id="97" idx="2"/>
                </p:cNvCxnSpPr>
                <p:nvPr/>
              </p:nvCxnSpPr>
              <p:spPr>
                <a:xfrm>
                  <a:off x="3807670" y="5520966"/>
                  <a:ext cx="447821" cy="191098"/>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0" name="Suora yhdysviiva 99">
                  <a:extLst>
                    <a:ext uri="{FF2B5EF4-FFF2-40B4-BE49-F238E27FC236}">
                      <a16:creationId xmlns:a16="http://schemas.microsoft.com/office/drawing/2014/main" id="{D4BFAE99-B53E-4EAD-8A7F-B359F8EA2BBF}"/>
                    </a:ext>
                  </a:extLst>
                </p:cNvPr>
                <p:cNvCxnSpPr>
                  <a:cxnSpLocks/>
                  <a:stCxn id="96" idx="4"/>
                  <a:endCxn id="97" idx="2"/>
                </p:cNvCxnSpPr>
                <p:nvPr/>
              </p:nvCxnSpPr>
              <p:spPr>
                <a:xfrm flipV="1">
                  <a:off x="3988857" y="5712064"/>
                  <a:ext cx="266634" cy="136977"/>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1" name="Suora yhdysviiva 100">
                  <a:extLst>
                    <a:ext uri="{FF2B5EF4-FFF2-40B4-BE49-F238E27FC236}">
                      <a16:creationId xmlns:a16="http://schemas.microsoft.com/office/drawing/2014/main" id="{128EC381-99B8-447E-BCE0-23DF210B23F6}"/>
                    </a:ext>
                  </a:extLst>
                </p:cNvPr>
                <p:cNvCxnSpPr>
                  <a:cxnSpLocks/>
                  <a:stCxn id="96" idx="1"/>
                  <a:endCxn id="94" idx="4"/>
                </p:cNvCxnSpPr>
                <p:nvPr/>
              </p:nvCxnSpPr>
              <p:spPr>
                <a:xfrm flipH="1" flipV="1">
                  <a:off x="3783541" y="5615437"/>
                  <a:ext cx="103106" cy="139132"/>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2" name="Suora yhdysviiva 101">
                  <a:extLst>
                    <a:ext uri="{FF2B5EF4-FFF2-40B4-BE49-F238E27FC236}">
                      <a16:creationId xmlns:a16="http://schemas.microsoft.com/office/drawing/2014/main" id="{B5C3EBDF-89B1-4338-9191-196BC6AFD081}"/>
                    </a:ext>
                  </a:extLst>
                </p:cNvPr>
                <p:cNvCxnSpPr>
                  <a:cxnSpLocks/>
                  <a:stCxn id="97" idx="0"/>
                  <a:endCxn id="95" idx="5"/>
                </p:cNvCxnSpPr>
                <p:nvPr/>
              </p:nvCxnSpPr>
              <p:spPr>
                <a:xfrm flipH="1" flipV="1">
                  <a:off x="4132581" y="5444536"/>
                  <a:ext cx="161951" cy="11467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B17191C3-D063-49C1-A804-F43194617C79}"/>
                    </a:ext>
                  </a:extLst>
                </p:cNvPr>
                <p:cNvCxnSpPr>
                  <a:cxnSpLocks/>
                  <a:stCxn id="95" idx="2"/>
                  <a:endCxn id="96" idx="0"/>
                </p:cNvCxnSpPr>
                <p:nvPr/>
              </p:nvCxnSpPr>
              <p:spPr>
                <a:xfrm flipH="1">
                  <a:off x="3949817" y="5539008"/>
                  <a:ext cx="80554" cy="157175"/>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104" name="Säännöllinen viisikulmio 176">
                  <a:extLst>
                    <a:ext uri="{FF2B5EF4-FFF2-40B4-BE49-F238E27FC236}">
                      <a16:creationId xmlns:a16="http://schemas.microsoft.com/office/drawing/2014/main" id="{2F3D7BAF-0CDC-471B-98BE-3F8E4A97DD2B}"/>
                    </a:ext>
                  </a:extLst>
                </p:cNvPr>
                <p:cNvSpPr/>
                <p:nvPr/>
              </p:nvSpPr>
              <p:spPr>
                <a:xfrm>
                  <a:off x="3368266" y="469511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05" name="Säännöllinen viisikulmio 178">
                  <a:extLst>
                    <a:ext uri="{FF2B5EF4-FFF2-40B4-BE49-F238E27FC236}">
                      <a16:creationId xmlns:a16="http://schemas.microsoft.com/office/drawing/2014/main" id="{C0A91413-FEC7-417A-9528-630C1D6F298F}"/>
                    </a:ext>
                  </a:extLst>
                </p:cNvPr>
                <p:cNvSpPr/>
                <p:nvPr/>
              </p:nvSpPr>
              <p:spPr>
                <a:xfrm>
                  <a:off x="3916046" y="4960321"/>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sp>
              <p:nvSpPr>
                <p:cNvPr id="106" name="Säännöllinen viisikulmio 179">
                  <a:extLst>
                    <a:ext uri="{FF2B5EF4-FFF2-40B4-BE49-F238E27FC236}">
                      <a16:creationId xmlns:a16="http://schemas.microsoft.com/office/drawing/2014/main" id="{C0B5BECB-68DD-4289-B530-FA6157E491C6}"/>
                    </a:ext>
                  </a:extLst>
                </p:cNvPr>
                <p:cNvSpPr/>
                <p:nvPr/>
              </p:nvSpPr>
              <p:spPr>
                <a:xfrm>
                  <a:off x="4439930" y="4510943"/>
                  <a:ext cx="228600" cy="22860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107" name="Suora yhdysviiva 106">
                  <a:extLst>
                    <a:ext uri="{FF2B5EF4-FFF2-40B4-BE49-F238E27FC236}">
                      <a16:creationId xmlns:a16="http://schemas.microsoft.com/office/drawing/2014/main" id="{45699AD9-E18D-4B8B-A44D-8F9B4AFE4FAD}"/>
                    </a:ext>
                  </a:extLst>
                </p:cNvPr>
                <p:cNvCxnSpPr>
                  <a:cxnSpLocks/>
                  <a:stCxn id="104" idx="5"/>
                  <a:endCxn id="106" idx="1"/>
                </p:cNvCxnSpPr>
                <p:nvPr/>
              </p:nvCxnSpPr>
              <p:spPr>
                <a:xfrm flipV="1">
                  <a:off x="3596866" y="4598260"/>
                  <a:ext cx="843064" cy="184170"/>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Suora yhdysviiva 107">
                  <a:extLst>
                    <a:ext uri="{FF2B5EF4-FFF2-40B4-BE49-F238E27FC236}">
                      <a16:creationId xmlns:a16="http://schemas.microsoft.com/office/drawing/2014/main" id="{32652320-61BB-4218-85BA-2C499FF3C7A3}"/>
                    </a:ext>
                  </a:extLst>
                </p:cNvPr>
                <p:cNvCxnSpPr>
                  <a:cxnSpLocks/>
                  <a:stCxn id="105" idx="5"/>
                  <a:endCxn id="106" idx="2"/>
                </p:cNvCxnSpPr>
                <p:nvPr/>
              </p:nvCxnSpPr>
              <p:spPr>
                <a:xfrm flipV="1">
                  <a:off x="4144646" y="4739542"/>
                  <a:ext cx="338943" cy="30809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9" name="Suora yhdysviiva 108">
                  <a:extLst>
                    <a:ext uri="{FF2B5EF4-FFF2-40B4-BE49-F238E27FC236}">
                      <a16:creationId xmlns:a16="http://schemas.microsoft.com/office/drawing/2014/main" id="{A13F6B18-2745-4C01-BA4D-059A2841EB20}"/>
                    </a:ext>
                  </a:extLst>
                </p:cNvPr>
                <p:cNvCxnSpPr>
                  <a:cxnSpLocks/>
                  <a:stCxn id="105" idx="1"/>
                  <a:endCxn id="104" idx="4"/>
                </p:cNvCxnSpPr>
                <p:nvPr/>
              </p:nvCxnSpPr>
              <p:spPr>
                <a:xfrm flipH="1" flipV="1">
                  <a:off x="3553207" y="4923712"/>
                  <a:ext cx="362839" cy="123926"/>
                </a:xfrm>
                <a:prstGeom prst="line">
                  <a:avLst/>
                </a:prstGeom>
                <a:grpFill/>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110" name="Säännöllinen viisikulmio 243">
                  <a:extLst>
                    <a:ext uri="{FF2B5EF4-FFF2-40B4-BE49-F238E27FC236}">
                      <a16:creationId xmlns:a16="http://schemas.microsoft.com/office/drawing/2014/main" id="{F8337355-D17C-4FF8-B5C4-D18938207B6B}"/>
                    </a:ext>
                  </a:extLst>
                </p:cNvPr>
                <p:cNvSpPr/>
                <p:nvPr/>
              </p:nvSpPr>
              <p:spPr>
                <a:xfrm>
                  <a:off x="3889543" y="3964493"/>
                  <a:ext cx="297736" cy="307840"/>
                </a:xfrm>
                <a:prstGeom prst="pentagon">
                  <a:avLst/>
                </a:prstGeom>
                <a:grp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0"/>
                  </a:endParaRPr>
                </a:p>
              </p:txBody>
            </p:sp>
            <p:cxnSp>
              <p:nvCxnSpPr>
                <p:cNvPr id="111" name="Suora yhdysviiva 110">
                  <a:extLst>
                    <a:ext uri="{FF2B5EF4-FFF2-40B4-BE49-F238E27FC236}">
                      <a16:creationId xmlns:a16="http://schemas.microsoft.com/office/drawing/2014/main" id="{9600FB18-1E29-4EE9-AF62-4434BE11B863}"/>
                    </a:ext>
                  </a:extLst>
                </p:cNvPr>
                <p:cNvCxnSpPr>
                  <a:cxnSpLocks/>
                  <a:stCxn id="104" idx="1"/>
                  <a:endCxn id="138" idx="0"/>
                </p:cNvCxnSpPr>
                <p:nvPr/>
              </p:nvCxnSpPr>
              <p:spPr>
                <a:xfrm flipH="1">
                  <a:off x="3011390" y="4782430"/>
                  <a:ext cx="356876" cy="85072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2" name="Suora yhdysviiva 111">
                  <a:extLst>
                    <a:ext uri="{FF2B5EF4-FFF2-40B4-BE49-F238E27FC236}">
                      <a16:creationId xmlns:a16="http://schemas.microsoft.com/office/drawing/2014/main" id="{8C3ACD53-6755-4660-91FD-E39E753BA216}"/>
                    </a:ext>
                  </a:extLst>
                </p:cNvPr>
                <p:cNvCxnSpPr>
                  <a:cxnSpLocks/>
                  <a:stCxn id="104" idx="2"/>
                  <a:endCxn id="140" idx="0"/>
                </p:cNvCxnSpPr>
                <p:nvPr/>
              </p:nvCxnSpPr>
              <p:spPr>
                <a:xfrm flipH="1">
                  <a:off x="3385099" y="4923712"/>
                  <a:ext cx="26826" cy="67538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3" name="Suora yhdysviiva 112">
                  <a:extLst>
                    <a:ext uri="{FF2B5EF4-FFF2-40B4-BE49-F238E27FC236}">
                      <a16:creationId xmlns:a16="http://schemas.microsoft.com/office/drawing/2014/main" id="{56460F1F-C980-4A99-A0A5-F5140CBA8EAD}"/>
                    </a:ext>
                  </a:extLst>
                </p:cNvPr>
                <p:cNvCxnSpPr>
                  <a:cxnSpLocks/>
                  <a:stCxn id="104" idx="4"/>
                  <a:endCxn id="141" idx="0"/>
                </p:cNvCxnSpPr>
                <p:nvPr/>
              </p:nvCxnSpPr>
              <p:spPr>
                <a:xfrm>
                  <a:off x="3553207" y="4923712"/>
                  <a:ext cx="59904" cy="81499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4" name="Suora yhdysviiva 113">
                  <a:extLst>
                    <a:ext uri="{FF2B5EF4-FFF2-40B4-BE49-F238E27FC236}">
                      <a16:creationId xmlns:a16="http://schemas.microsoft.com/office/drawing/2014/main" id="{30B31168-CC5E-4508-9515-C779538EEBCA}"/>
                    </a:ext>
                  </a:extLst>
                </p:cNvPr>
                <p:cNvCxnSpPr>
                  <a:cxnSpLocks/>
                  <a:stCxn id="104" idx="2"/>
                  <a:endCxn id="139" idx="1"/>
                </p:cNvCxnSpPr>
                <p:nvPr/>
              </p:nvCxnSpPr>
              <p:spPr>
                <a:xfrm flipH="1">
                  <a:off x="3203312" y="4923712"/>
                  <a:ext cx="208613" cy="1112435"/>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5" name="Suora yhdysviiva 114">
                  <a:extLst>
                    <a:ext uri="{FF2B5EF4-FFF2-40B4-BE49-F238E27FC236}">
                      <a16:creationId xmlns:a16="http://schemas.microsoft.com/office/drawing/2014/main" id="{D3726939-22C0-46FB-9F53-16BB09040A39}"/>
                    </a:ext>
                  </a:extLst>
                </p:cNvPr>
                <p:cNvCxnSpPr>
                  <a:cxnSpLocks/>
                  <a:stCxn id="95" idx="0"/>
                  <a:endCxn id="105" idx="4"/>
                </p:cNvCxnSpPr>
                <p:nvPr/>
              </p:nvCxnSpPr>
              <p:spPr>
                <a:xfrm flipV="1">
                  <a:off x="4069412" y="5188920"/>
                  <a:ext cx="31575" cy="19723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6" name="Suora yhdysviiva 115">
                  <a:extLst>
                    <a:ext uri="{FF2B5EF4-FFF2-40B4-BE49-F238E27FC236}">
                      <a16:creationId xmlns:a16="http://schemas.microsoft.com/office/drawing/2014/main" id="{50025573-870E-484E-B3BD-4B47EA8EB336}"/>
                    </a:ext>
                  </a:extLst>
                </p:cNvPr>
                <p:cNvCxnSpPr>
                  <a:cxnSpLocks/>
                  <a:stCxn id="105" idx="5"/>
                  <a:endCxn id="97" idx="0"/>
                </p:cNvCxnSpPr>
                <p:nvPr/>
              </p:nvCxnSpPr>
              <p:spPr>
                <a:xfrm>
                  <a:off x="4144646" y="5047638"/>
                  <a:ext cx="149886" cy="51156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7" name="Suora yhdysviiva 116">
                  <a:extLst>
                    <a:ext uri="{FF2B5EF4-FFF2-40B4-BE49-F238E27FC236}">
                      <a16:creationId xmlns:a16="http://schemas.microsoft.com/office/drawing/2014/main" id="{19FBE569-95C5-4BFE-9D14-9FF34B629C52}"/>
                    </a:ext>
                  </a:extLst>
                </p:cNvPr>
                <p:cNvCxnSpPr>
                  <a:cxnSpLocks/>
                  <a:stCxn id="105" idx="1"/>
                  <a:endCxn id="94" idx="0"/>
                </p:cNvCxnSpPr>
                <p:nvPr/>
              </p:nvCxnSpPr>
              <p:spPr>
                <a:xfrm flipH="1">
                  <a:off x="3744501" y="5047638"/>
                  <a:ext cx="171545" cy="41494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8" name="Suora yhdysviiva 117">
                  <a:extLst>
                    <a:ext uri="{FF2B5EF4-FFF2-40B4-BE49-F238E27FC236}">
                      <a16:creationId xmlns:a16="http://schemas.microsoft.com/office/drawing/2014/main" id="{917F3F77-303C-4428-9040-0935BFECCD45}"/>
                    </a:ext>
                  </a:extLst>
                </p:cNvPr>
                <p:cNvCxnSpPr>
                  <a:cxnSpLocks/>
                  <a:stCxn id="105" idx="2"/>
                  <a:endCxn id="96" idx="1"/>
                </p:cNvCxnSpPr>
                <p:nvPr/>
              </p:nvCxnSpPr>
              <p:spPr>
                <a:xfrm flipH="1">
                  <a:off x="3886647" y="5188920"/>
                  <a:ext cx="73058" cy="56564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9" name="Suora yhdysviiva 118">
                  <a:extLst>
                    <a:ext uri="{FF2B5EF4-FFF2-40B4-BE49-F238E27FC236}">
                      <a16:creationId xmlns:a16="http://schemas.microsoft.com/office/drawing/2014/main" id="{4A9C8336-FD68-4C1E-8B84-F04096CCD53F}"/>
                    </a:ext>
                  </a:extLst>
                </p:cNvPr>
                <p:cNvCxnSpPr>
                  <a:cxnSpLocks/>
                  <a:stCxn id="129" idx="1"/>
                  <a:endCxn id="106" idx="4"/>
                </p:cNvCxnSpPr>
                <p:nvPr/>
              </p:nvCxnSpPr>
              <p:spPr>
                <a:xfrm flipH="1" flipV="1">
                  <a:off x="4624871" y="4739542"/>
                  <a:ext cx="1436" cy="132230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0" name="Suora yhdysviiva 119">
                  <a:extLst>
                    <a:ext uri="{FF2B5EF4-FFF2-40B4-BE49-F238E27FC236}">
                      <a16:creationId xmlns:a16="http://schemas.microsoft.com/office/drawing/2014/main" id="{2AEFADC5-03C6-4BC8-A8B2-2979F0B45378}"/>
                    </a:ext>
                  </a:extLst>
                </p:cNvPr>
                <p:cNvCxnSpPr>
                  <a:cxnSpLocks/>
                  <a:stCxn id="130" idx="0"/>
                  <a:endCxn id="106" idx="5"/>
                </p:cNvCxnSpPr>
                <p:nvPr/>
              </p:nvCxnSpPr>
              <p:spPr>
                <a:xfrm flipH="1" flipV="1">
                  <a:off x="4668530" y="4598260"/>
                  <a:ext cx="70896" cy="103489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1" name="Suora yhdysviiva 120">
                  <a:extLst>
                    <a:ext uri="{FF2B5EF4-FFF2-40B4-BE49-F238E27FC236}">
                      <a16:creationId xmlns:a16="http://schemas.microsoft.com/office/drawing/2014/main" id="{8488720C-69D4-45B3-81A6-6B8D83B14B3B}"/>
                    </a:ext>
                  </a:extLst>
                </p:cNvPr>
                <p:cNvCxnSpPr>
                  <a:cxnSpLocks/>
                  <a:stCxn id="131" idx="0"/>
                  <a:endCxn id="106" idx="5"/>
                </p:cNvCxnSpPr>
                <p:nvPr/>
              </p:nvCxnSpPr>
              <p:spPr>
                <a:xfrm flipH="1" flipV="1">
                  <a:off x="4668530" y="4598260"/>
                  <a:ext cx="365271" cy="125773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2" name="Suora yhdysviiva 121">
                  <a:extLst>
                    <a:ext uri="{FF2B5EF4-FFF2-40B4-BE49-F238E27FC236}">
                      <a16:creationId xmlns:a16="http://schemas.microsoft.com/office/drawing/2014/main" id="{6FCF9996-B5E8-4C71-816D-37DB9CA3D03E}"/>
                    </a:ext>
                  </a:extLst>
                </p:cNvPr>
                <p:cNvCxnSpPr>
                  <a:cxnSpLocks/>
                  <a:stCxn id="128" idx="1"/>
                  <a:endCxn id="106" idx="2"/>
                </p:cNvCxnSpPr>
                <p:nvPr/>
              </p:nvCxnSpPr>
              <p:spPr>
                <a:xfrm flipV="1">
                  <a:off x="4410864" y="4739542"/>
                  <a:ext cx="72725" cy="116002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3" name="Suora yhdysviiva 122">
                  <a:extLst>
                    <a:ext uri="{FF2B5EF4-FFF2-40B4-BE49-F238E27FC236}">
                      <a16:creationId xmlns:a16="http://schemas.microsoft.com/office/drawing/2014/main" id="{4F78E46D-A00F-4468-9F36-17573C7CB30A}"/>
                    </a:ext>
                  </a:extLst>
                </p:cNvPr>
                <p:cNvCxnSpPr>
                  <a:cxnSpLocks/>
                  <a:stCxn id="104" idx="0"/>
                  <a:endCxn id="110" idx="2"/>
                </p:cNvCxnSpPr>
                <p:nvPr/>
              </p:nvCxnSpPr>
              <p:spPr>
                <a:xfrm flipV="1">
                  <a:off x="3482566" y="4272332"/>
                  <a:ext cx="463840" cy="42278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4" name="Suora yhdysviiva 123">
                  <a:extLst>
                    <a:ext uri="{FF2B5EF4-FFF2-40B4-BE49-F238E27FC236}">
                      <a16:creationId xmlns:a16="http://schemas.microsoft.com/office/drawing/2014/main" id="{90AF5059-89C0-4A86-B208-14C7F264D800}"/>
                    </a:ext>
                  </a:extLst>
                </p:cNvPr>
                <p:cNvCxnSpPr>
                  <a:cxnSpLocks/>
                  <a:stCxn id="106" idx="0"/>
                  <a:endCxn id="110" idx="5"/>
                </p:cNvCxnSpPr>
                <p:nvPr/>
              </p:nvCxnSpPr>
              <p:spPr>
                <a:xfrm flipH="1" flipV="1">
                  <a:off x="4187279" y="4082077"/>
                  <a:ext cx="366951" cy="428866"/>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5" name="Suora yhdysviiva 124">
                  <a:extLst>
                    <a:ext uri="{FF2B5EF4-FFF2-40B4-BE49-F238E27FC236}">
                      <a16:creationId xmlns:a16="http://schemas.microsoft.com/office/drawing/2014/main" id="{F504290B-2523-41E0-A2BD-A1171D4335DA}"/>
                    </a:ext>
                  </a:extLst>
                </p:cNvPr>
                <p:cNvCxnSpPr>
                  <a:cxnSpLocks/>
                  <a:stCxn id="105" idx="0"/>
                  <a:endCxn id="110" idx="4"/>
                </p:cNvCxnSpPr>
                <p:nvPr/>
              </p:nvCxnSpPr>
              <p:spPr>
                <a:xfrm flipV="1">
                  <a:off x="4030346" y="4272332"/>
                  <a:ext cx="100070" cy="687989"/>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6" name="Suora yhdysviiva 125">
                  <a:extLst>
                    <a:ext uri="{FF2B5EF4-FFF2-40B4-BE49-F238E27FC236}">
                      <a16:creationId xmlns:a16="http://schemas.microsoft.com/office/drawing/2014/main" id="{7E5B9FC0-937C-4D9F-B9F2-F83D34684A89}"/>
                    </a:ext>
                  </a:extLst>
                </p:cNvPr>
                <p:cNvCxnSpPr>
                  <a:cxnSpLocks/>
                  <a:stCxn id="141" idx="0"/>
                  <a:endCxn id="110" idx="2"/>
                </p:cNvCxnSpPr>
                <p:nvPr/>
              </p:nvCxnSpPr>
              <p:spPr>
                <a:xfrm flipV="1">
                  <a:off x="3613111" y="4272332"/>
                  <a:ext cx="333295" cy="1466378"/>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7" name="Suora yhdysviiva 126">
                  <a:extLst>
                    <a:ext uri="{FF2B5EF4-FFF2-40B4-BE49-F238E27FC236}">
                      <a16:creationId xmlns:a16="http://schemas.microsoft.com/office/drawing/2014/main" id="{4637E33E-B067-44E2-91DB-331454EF8FE1}"/>
                    </a:ext>
                  </a:extLst>
                </p:cNvPr>
                <p:cNvCxnSpPr>
                  <a:cxnSpLocks/>
                  <a:stCxn id="97" idx="5"/>
                  <a:endCxn id="110" idx="4"/>
                </p:cNvCxnSpPr>
                <p:nvPr/>
              </p:nvCxnSpPr>
              <p:spPr>
                <a:xfrm flipH="1" flipV="1">
                  <a:off x="4130416" y="4272332"/>
                  <a:ext cx="227285" cy="1345260"/>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90" name="Suora yhdysviiva 89">
                <a:extLst>
                  <a:ext uri="{FF2B5EF4-FFF2-40B4-BE49-F238E27FC236}">
                    <a16:creationId xmlns:a16="http://schemas.microsoft.com/office/drawing/2014/main" id="{AFFD793F-67F9-4456-8699-E6D45D058268}"/>
                  </a:ext>
                </a:extLst>
              </p:cNvPr>
              <p:cNvCxnSpPr>
                <a:cxnSpLocks/>
                <a:stCxn id="128" idx="1"/>
                <a:endCxn id="96" idx="4"/>
              </p:cNvCxnSpPr>
              <p:nvPr/>
            </p:nvCxnSpPr>
            <p:spPr>
              <a:xfrm flipH="1" flipV="1">
                <a:off x="4001356" y="6017802"/>
                <a:ext cx="422007" cy="50521"/>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7C9C19AA-BD5C-4313-A716-E68107A7A6DC}"/>
                  </a:ext>
                </a:extLst>
              </p:cNvPr>
              <p:cNvCxnSpPr>
                <a:cxnSpLocks/>
                <a:stCxn id="129" idx="2"/>
                <a:endCxn id="96" idx="3"/>
              </p:cNvCxnSpPr>
              <p:nvPr/>
            </p:nvCxnSpPr>
            <p:spPr>
              <a:xfrm flipH="1" flipV="1">
                <a:off x="3962316" y="6017802"/>
                <a:ext cx="703570" cy="324343"/>
              </a:xfrm>
              <a:prstGeom prst="line">
                <a:avLst/>
              </a:prstGeom>
              <a:grpFill/>
              <a:ln>
                <a:solidFill>
                  <a:schemeClr val="accent6">
                    <a:lumMod val="10000"/>
                  </a:schemeClr>
                </a:solidFill>
                <a:prstDash val="lg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4422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p:txBody>
          <a:bodyPr/>
          <a:lstStyle/>
          <a:p>
            <a:r>
              <a:rPr lang="fi-FI"/>
              <a:t>3. </a:t>
            </a:r>
            <a:r>
              <a:rPr lang="fi-FI" err="1"/>
              <a:t>Envisioning</a:t>
            </a:r>
            <a:r>
              <a:rPr lang="fi-FI"/>
              <a:t> SUSTAINABLE </a:t>
            </a:r>
            <a:r>
              <a:rPr lang="fi-FI" err="1"/>
              <a:t>futures</a:t>
            </a:r>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1024129" y="2286000"/>
            <a:ext cx="7042186" cy="4023360"/>
          </a:xfrm>
        </p:spPr>
        <p:txBody>
          <a:bodyPr>
            <a:normAutofit lnSpcReduction="10000"/>
          </a:bodyPr>
          <a:lstStyle/>
          <a:p>
            <a:pPr algn="l">
              <a:buFont typeface="Arial" panose="020B0604020202020204" pitchFamily="34" charset="0"/>
              <a:buChar char="•"/>
            </a:pPr>
            <a:r>
              <a:rPr lang="en-US" sz="2400" b="1" i="0">
                <a:solidFill>
                  <a:srgbClr val="333333"/>
                </a:solidFill>
                <a:effectLst/>
              </a:rPr>
              <a:t> </a:t>
            </a:r>
            <a:r>
              <a:rPr lang="en-US" sz="2400" b="1">
                <a:solidFill>
                  <a:schemeClr val="accent1"/>
                </a:solidFill>
              </a:rPr>
              <a:t>Futures literacy: </a:t>
            </a:r>
            <a:r>
              <a:rPr lang="en-US" sz="2400" b="0" i="0">
                <a:solidFill>
                  <a:srgbClr val="333333"/>
                </a:solidFill>
                <a:effectLst/>
              </a:rPr>
              <a:t>To envision alternative sustainable futures by imagining and developing alternative scenarios and identifying the steps needed to achieve a preferred sustainable future</a:t>
            </a:r>
          </a:p>
          <a:p>
            <a:pPr algn="l">
              <a:buFont typeface="Arial" panose="020B0604020202020204" pitchFamily="34" charset="0"/>
              <a:buChar char="•"/>
            </a:pPr>
            <a:r>
              <a:rPr lang="en-US" sz="2400" b="1" i="0">
                <a:solidFill>
                  <a:srgbClr val="333333"/>
                </a:solidFill>
                <a:effectLst/>
              </a:rPr>
              <a:t> </a:t>
            </a:r>
            <a:r>
              <a:rPr lang="en-US" sz="2400" b="1">
                <a:solidFill>
                  <a:schemeClr val="accent1"/>
                </a:solidFill>
              </a:rPr>
              <a:t>Adaptability: </a:t>
            </a:r>
            <a:r>
              <a:rPr lang="en-US" sz="2400" b="0" i="0">
                <a:solidFill>
                  <a:srgbClr val="333333"/>
                </a:solidFill>
                <a:effectLst/>
              </a:rPr>
              <a:t>To manage transitions and challenges in complex sustainability situations and make decisions related to the future in the face of uncertainty, ambiguity and risk</a:t>
            </a:r>
          </a:p>
          <a:p>
            <a:pPr algn="l">
              <a:buFont typeface="Arial" panose="020B0604020202020204" pitchFamily="34" charset="0"/>
              <a:buChar char="•"/>
            </a:pPr>
            <a:r>
              <a:rPr lang="en-US" sz="2400" b="1" i="0">
                <a:solidFill>
                  <a:srgbClr val="333333"/>
                </a:solidFill>
                <a:effectLst/>
              </a:rPr>
              <a:t> </a:t>
            </a:r>
            <a:r>
              <a:rPr lang="en-US" sz="2400" b="1">
                <a:solidFill>
                  <a:schemeClr val="accent1"/>
                </a:solidFill>
              </a:rPr>
              <a:t>Exploratory thinking: </a:t>
            </a:r>
            <a:r>
              <a:rPr lang="en-US" sz="2400" b="0" i="0">
                <a:solidFill>
                  <a:srgbClr val="333333"/>
                </a:solidFill>
                <a:effectLst/>
              </a:rPr>
              <a:t>To adopt a relational way of thinking by exploring and linking different disciplines, using creativity and experimentation with novel ideas or methods</a:t>
            </a:r>
          </a:p>
        </p:txBody>
      </p:sp>
      <p:grpSp>
        <p:nvGrpSpPr>
          <p:cNvPr id="9" name="Ryhmä 8">
            <a:extLst>
              <a:ext uri="{FF2B5EF4-FFF2-40B4-BE49-F238E27FC236}">
                <a16:creationId xmlns:a16="http://schemas.microsoft.com/office/drawing/2014/main" id="{514902D5-D749-46BB-B2EA-B8B6E9F25983}"/>
              </a:ext>
            </a:extLst>
          </p:cNvPr>
          <p:cNvGrpSpPr/>
          <p:nvPr/>
        </p:nvGrpSpPr>
        <p:grpSpPr>
          <a:xfrm>
            <a:off x="8483603" y="2084832"/>
            <a:ext cx="3398216" cy="3879089"/>
            <a:chOff x="8697267" y="150881"/>
            <a:chExt cx="2988075" cy="3080562"/>
          </a:xfrm>
        </p:grpSpPr>
        <p:sp>
          <p:nvSpPr>
            <p:cNvPr id="10" name="Ellipsi 9">
              <a:extLst>
                <a:ext uri="{FF2B5EF4-FFF2-40B4-BE49-F238E27FC236}">
                  <a16:creationId xmlns:a16="http://schemas.microsoft.com/office/drawing/2014/main" id="{9B8C378A-5046-41C2-8FE8-86C90B484D74}"/>
                </a:ext>
              </a:extLst>
            </p:cNvPr>
            <p:cNvSpPr/>
            <p:nvPr/>
          </p:nvSpPr>
          <p:spPr>
            <a:xfrm>
              <a:off x="10917518" y="150881"/>
              <a:ext cx="767824" cy="71224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schemeClr val="tx2">
                    <a:lumMod val="50000"/>
                  </a:schemeClr>
                </a:solidFill>
                <a:effectLst/>
                <a:uLnTx/>
                <a:uFillTx/>
                <a:latin typeface="Tw Cen MT" panose="020B0602020104020603" pitchFamily="34" charset="0"/>
                <a:ea typeface="+mn-ea"/>
                <a:cs typeface="+mn-cs"/>
              </a:endParaRPr>
            </a:p>
          </p:txBody>
        </p:sp>
        <p:sp>
          <p:nvSpPr>
            <p:cNvPr id="11" name="Tasakylkinen kolmio 10">
              <a:extLst>
                <a:ext uri="{FF2B5EF4-FFF2-40B4-BE49-F238E27FC236}">
                  <a16:creationId xmlns:a16="http://schemas.microsoft.com/office/drawing/2014/main" id="{D47950D9-C23D-4DE4-BE3F-C1F82F48B4DD}"/>
                </a:ext>
              </a:extLst>
            </p:cNvPr>
            <p:cNvSpPr/>
            <p:nvPr/>
          </p:nvSpPr>
          <p:spPr>
            <a:xfrm rot="15793341">
              <a:off x="10030678" y="-585689"/>
              <a:ext cx="736722" cy="2425080"/>
            </a:xfrm>
            <a:prstGeom prst="triangle">
              <a:avLst>
                <a:gd name="adj" fmla="val 56241"/>
              </a:avLst>
            </a:prstGeom>
            <a:solidFill>
              <a:schemeClr val="accent4">
                <a:lumMod val="20000"/>
                <a:lumOff val="8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Tw Cen MT" panose="020B0602020104020603" pitchFamily="34" charset="0"/>
              </a:endParaRPr>
            </a:p>
          </p:txBody>
        </p:sp>
        <p:sp>
          <p:nvSpPr>
            <p:cNvPr id="12" name="Ellipsi 11">
              <a:extLst>
                <a:ext uri="{FF2B5EF4-FFF2-40B4-BE49-F238E27FC236}">
                  <a16:creationId xmlns:a16="http://schemas.microsoft.com/office/drawing/2014/main" id="{04A456AA-FBB4-497E-9A5A-1739F32DB113}"/>
                </a:ext>
              </a:extLst>
            </p:cNvPr>
            <p:cNvSpPr/>
            <p:nvPr/>
          </p:nvSpPr>
          <p:spPr>
            <a:xfrm>
              <a:off x="8697267" y="1431443"/>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lstStyle/>
            <a:p>
              <a:pPr algn="ctr">
                <a:defRPr/>
              </a:pPr>
              <a:r>
                <a:rPr lang="fi-FI" sz="2800" b="1">
                  <a:solidFill>
                    <a:schemeClr val="bg1"/>
                  </a:solidFill>
                  <a:effectLst>
                    <a:outerShdw blurRad="50800" dist="38100" dir="18900000" algn="bl" rotWithShape="0">
                      <a:prstClr val="black">
                        <a:alpha val="40000"/>
                      </a:prstClr>
                    </a:outerShdw>
                  </a:effectLst>
                  <a:latin typeface="Tw Cen MT Condensed"/>
                </a:rPr>
                <a:t>ENVISIONING</a:t>
              </a:r>
              <a:r>
                <a:rPr lang="fi-FI" sz="2800" b="1">
                  <a:solidFill>
                    <a:schemeClr val="bg1"/>
                  </a:solidFill>
                  <a:latin typeface="Tw Cen MT Condensed"/>
                </a:rPr>
                <a:t>  </a:t>
              </a:r>
            </a:p>
            <a:p>
              <a:pPr algn="ctr">
                <a:defRPr/>
              </a:pPr>
              <a:r>
                <a:rPr kumimoji="0" lang="fi-FI" sz="2800" b="1" i="0" u="none" strike="noStrike" kern="1200" cap="none" spc="0" normalizeH="0" baseline="0" noProof="0">
                  <a:ln>
                    <a:noFill/>
                  </a:ln>
                  <a:solidFill>
                    <a:schemeClr val="bg1"/>
                  </a:solidFill>
                  <a:effectLst>
                    <a:outerShdw blurRad="50800" dist="38100" dir="18900000" algn="bl" rotWithShape="0">
                      <a:prstClr val="black">
                        <a:alpha val="40000"/>
                      </a:prstClr>
                    </a:outerShdw>
                  </a:effectLst>
                  <a:uLnTx/>
                  <a:uFillTx/>
                  <a:latin typeface="Tw Cen MT Condensed"/>
                </a:rPr>
                <a:t>FUTURES</a:t>
              </a:r>
            </a:p>
          </p:txBody>
        </p:sp>
        <p:pic>
          <p:nvPicPr>
            <p:cNvPr id="13" name="Kuva 12">
              <a:extLst>
                <a:ext uri="{FF2B5EF4-FFF2-40B4-BE49-F238E27FC236}">
                  <a16:creationId xmlns:a16="http://schemas.microsoft.com/office/drawing/2014/main" id="{99768123-517E-452B-9D10-12EA1C009BB9}"/>
                </a:ext>
              </a:extLst>
            </p:cNvPr>
            <p:cNvPicPr>
              <a:picLocks noChangeAspect="1"/>
            </p:cNvPicPr>
            <p:nvPr/>
          </p:nvPicPr>
          <p:blipFill rotWithShape="1">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rcRect l="39708" t="34544" r="40736" b="35899"/>
            <a:stretch/>
          </p:blipFill>
          <p:spPr>
            <a:xfrm flipH="1">
              <a:off x="8857240" y="427622"/>
              <a:ext cx="843767" cy="1775429"/>
            </a:xfrm>
            <a:prstGeom prst="rect">
              <a:avLst/>
            </a:prstGeom>
          </p:spPr>
        </p:pic>
      </p:grpSp>
    </p:spTree>
    <p:extLst>
      <p:ext uri="{BB962C8B-B14F-4D97-AF65-F5344CB8AC3E}">
        <p14:creationId xmlns:p14="http://schemas.microsoft.com/office/powerpoint/2010/main" val="24255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CF90-4D8B-4502-9F86-4C5E3BB4061F}"/>
              </a:ext>
            </a:extLst>
          </p:cNvPr>
          <p:cNvSpPr>
            <a:spLocks noGrp="1"/>
          </p:cNvSpPr>
          <p:nvPr>
            <p:ph type="title"/>
          </p:nvPr>
        </p:nvSpPr>
        <p:spPr/>
        <p:txBody>
          <a:bodyPr/>
          <a:lstStyle/>
          <a:p>
            <a:r>
              <a:rPr lang="fi-FI"/>
              <a:t>4. </a:t>
            </a:r>
            <a:r>
              <a:rPr lang="fi-FI" err="1"/>
              <a:t>Acting</a:t>
            </a:r>
            <a:r>
              <a:rPr lang="fi-FI"/>
              <a:t> for </a:t>
            </a:r>
            <a:r>
              <a:rPr lang="fi-FI" err="1"/>
              <a:t>sustainability</a:t>
            </a:r>
            <a:endParaRPr lang="fi-FI"/>
          </a:p>
        </p:txBody>
      </p:sp>
      <p:sp>
        <p:nvSpPr>
          <p:cNvPr id="3" name="Content Placeholder 2">
            <a:extLst>
              <a:ext uri="{FF2B5EF4-FFF2-40B4-BE49-F238E27FC236}">
                <a16:creationId xmlns:a16="http://schemas.microsoft.com/office/drawing/2014/main" id="{9C0939B5-C960-4A4D-8AD2-C75941B880ED}"/>
              </a:ext>
            </a:extLst>
          </p:cNvPr>
          <p:cNvSpPr>
            <a:spLocks noGrp="1"/>
          </p:cNvSpPr>
          <p:nvPr>
            <p:ph idx="1"/>
          </p:nvPr>
        </p:nvSpPr>
        <p:spPr>
          <a:xfrm>
            <a:off x="1024128" y="2286000"/>
            <a:ext cx="7107501" cy="4023360"/>
          </a:xfrm>
        </p:spPr>
        <p:txBody>
          <a:bodyPr>
            <a:normAutofit/>
          </a:bodyPr>
          <a:lstStyle/>
          <a:p>
            <a:pPr algn="l">
              <a:buFont typeface="Arial" panose="020B0604020202020204" pitchFamily="34" charset="0"/>
              <a:buChar char="•"/>
            </a:pPr>
            <a:r>
              <a:rPr lang="en-US" sz="2400" b="1" i="0">
                <a:solidFill>
                  <a:srgbClr val="333333"/>
                </a:solidFill>
                <a:effectLst/>
              </a:rPr>
              <a:t> </a:t>
            </a:r>
            <a:r>
              <a:rPr lang="en-US" sz="2400" b="1">
                <a:solidFill>
                  <a:schemeClr val="accent1"/>
                </a:solidFill>
              </a:rPr>
              <a:t>Political agency: </a:t>
            </a:r>
            <a:r>
              <a:rPr lang="en-US" sz="2400" b="0" i="0">
                <a:solidFill>
                  <a:srgbClr val="333333"/>
                </a:solidFill>
                <a:effectLst/>
              </a:rPr>
              <a:t>To navigate the political system, identify political responsibility and accountability for unsustainable </a:t>
            </a:r>
            <a:r>
              <a:rPr lang="en-US" sz="2400" b="0" i="0" err="1">
                <a:solidFill>
                  <a:srgbClr val="333333"/>
                </a:solidFill>
                <a:effectLst/>
              </a:rPr>
              <a:t>behaviour</a:t>
            </a:r>
            <a:r>
              <a:rPr lang="en-US" sz="2400" b="0" i="0">
                <a:solidFill>
                  <a:srgbClr val="333333"/>
                </a:solidFill>
                <a:effectLst/>
              </a:rPr>
              <a:t>, and demand effective policies for sustainability</a:t>
            </a:r>
          </a:p>
          <a:p>
            <a:pPr algn="l">
              <a:buFont typeface="Arial" panose="020B0604020202020204" pitchFamily="34" charset="0"/>
              <a:buChar char="•"/>
            </a:pPr>
            <a:r>
              <a:rPr lang="en-US" sz="2400" b="1" i="0">
                <a:solidFill>
                  <a:srgbClr val="333333"/>
                </a:solidFill>
                <a:effectLst/>
              </a:rPr>
              <a:t> </a:t>
            </a:r>
            <a:r>
              <a:rPr lang="en-US" sz="2400" b="1">
                <a:solidFill>
                  <a:schemeClr val="accent1"/>
                </a:solidFill>
              </a:rPr>
              <a:t>Collective action: </a:t>
            </a:r>
            <a:r>
              <a:rPr lang="en-US" sz="2400" b="0" i="0">
                <a:solidFill>
                  <a:srgbClr val="333333"/>
                </a:solidFill>
                <a:effectLst/>
              </a:rPr>
              <a:t>To act for change </a:t>
            </a:r>
            <a:r>
              <a:rPr lang="en-US" sz="2400" b="0" i="1">
                <a:solidFill>
                  <a:srgbClr val="333333"/>
                </a:solidFill>
                <a:effectLst/>
              </a:rPr>
              <a:t>in collaboration </a:t>
            </a:r>
            <a:r>
              <a:rPr lang="en-US" sz="2400" b="0" i="0">
                <a:solidFill>
                  <a:srgbClr val="333333"/>
                </a:solidFill>
                <a:effectLst/>
              </a:rPr>
              <a:t>with others </a:t>
            </a:r>
          </a:p>
          <a:p>
            <a:pPr algn="l">
              <a:buFont typeface="Arial" panose="020B0604020202020204" pitchFamily="34" charset="0"/>
              <a:buChar char="•"/>
            </a:pPr>
            <a:r>
              <a:rPr lang="en-US" sz="2400" b="1" i="0">
                <a:solidFill>
                  <a:srgbClr val="333333"/>
                </a:solidFill>
                <a:effectLst/>
              </a:rPr>
              <a:t> </a:t>
            </a:r>
            <a:r>
              <a:rPr lang="en-US" sz="2400" b="1">
                <a:solidFill>
                  <a:schemeClr val="accent1"/>
                </a:solidFill>
              </a:rPr>
              <a:t>Individual initiative: </a:t>
            </a:r>
            <a:r>
              <a:rPr lang="en-US" sz="2400" b="0" i="0">
                <a:solidFill>
                  <a:srgbClr val="333333"/>
                </a:solidFill>
                <a:effectLst/>
              </a:rPr>
              <a:t>To identify own potential for sustainability and to actively contribute (to improving prospects) for the community and the planet</a:t>
            </a:r>
          </a:p>
          <a:p>
            <a:endParaRPr lang="fi-FI" sz="2400"/>
          </a:p>
        </p:txBody>
      </p:sp>
      <p:grpSp>
        <p:nvGrpSpPr>
          <p:cNvPr id="7" name="Ryhmä 6">
            <a:extLst>
              <a:ext uri="{FF2B5EF4-FFF2-40B4-BE49-F238E27FC236}">
                <a16:creationId xmlns:a16="http://schemas.microsoft.com/office/drawing/2014/main" id="{2CED7938-6E3C-4BC5-AA18-4D39499C4165}"/>
              </a:ext>
            </a:extLst>
          </p:cNvPr>
          <p:cNvGrpSpPr/>
          <p:nvPr/>
        </p:nvGrpSpPr>
        <p:grpSpPr>
          <a:xfrm>
            <a:off x="8442960" y="2435058"/>
            <a:ext cx="3488300" cy="3274861"/>
            <a:chOff x="8947724" y="3932793"/>
            <a:chExt cx="2880000" cy="2713076"/>
          </a:xfrm>
        </p:grpSpPr>
        <p:sp>
          <p:nvSpPr>
            <p:cNvPr id="8" name="Ellipsi 7">
              <a:extLst>
                <a:ext uri="{FF2B5EF4-FFF2-40B4-BE49-F238E27FC236}">
                  <a16:creationId xmlns:a16="http://schemas.microsoft.com/office/drawing/2014/main" id="{B860977A-11F9-4281-9974-762F33744BD1}"/>
                </a:ext>
              </a:extLst>
            </p:cNvPr>
            <p:cNvSpPr/>
            <p:nvPr/>
          </p:nvSpPr>
          <p:spPr>
            <a:xfrm>
              <a:off x="8947724" y="4845869"/>
              <a:ext cx="2880000" cy="1800000"/>
            </a:xfrm>
            <a:prstGeom prst="ellipse">
              <a:avLst/>
            </a:prstGeom>
            <a:solidFill>
              <a:srgbClr val="62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schemeClr val="bg1"/>
                  </a:solidFill>
                  <a:effectLst>
                    <a:outerShdw blurRad="50800" dist="38100" dir="18900000" algn="bl" rotWithShape="0">
                      <a:prstClr val="black">
                        <a:alpha val="40000"/>
                      </a:prstClr>
                    </a:outerShdw>
                  </a:effectLst>
                  <a:uLnTx/>
                  <a:uFillTx/>
                  <a:latin typeface="Tw Cen MT Condensed" panose="020B0606020104020203" pitchFamily="34" charset="0"/>
                </a:rPr>
                <a:t>ACTING</a:t>
              </a:r>
            </a:p>
          </p:txBody>
        </p:sp>
        <p:pic>
          <p:nvPicPr>
            <p:cNvPr id="9" name="Kuva 8">
              <a:extLst>
                <a:ext uri="{FF2B5EF4-FFF2-40B4-BE49-F238E27FC236}">
                  <a16:creationId xmlns:a16="http://schemas.microsoft.com/office/drawing/2014/main" id="{6D2F9ACC-8DA3-43E6-8FFB-CBCAF0273CE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935320" flipH="1">
              <a:off x="9239707" y="3932793"/>
              <a:ext cx="1944313" cy="1225155"/>
            </a:xfrm>
            <a:prstGeom prst="rect">
              <a:avLst/>
            </a:prstGeom>
          </p:spPr>
        </p:pic>
      </p:grpSp>
    </p:spTree>
    <p:extLst>
      <p:ext uri="{BB962C8B-B14F-4D97-AF65-F5344CB8AC3E}">
        <p14:creationId xmlns:p14="http://schemas.microsoft.com/office/powerpoint/2010/main" val="11374882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FB078959D1A114EB924FD4778D41C8C" ma:contentTypeVersion="12" ma:contentTypeDescription="Luo uusi asiakirja." ma:contentTypeScope="" ma:versionID="a8f95dc2bcd34987db5e20f24ccbc3e3">
  <xsd:schema xmlns:xsd="http://www.w3.org/2001/XMLSchema" xmlns:xs="http://www.w3.org/2001/XMLSchema" xmlns:p="http://schemas.microsoft.com/office/2006/metadata/properties" xmlns:ns2="b1ad33b9-64e1-48f8-8d6e-707cd440bdff" xmlns:ns3="46c58578-f1e8-4d97-b3f7-7125f795ee7e" targetNamespace="http://schemas.microsoft.com/office/2006/metadata/properties" ma:root="true" ma:fieldsID="c2c9ed350989c6a5e71622fc184ab686" ns2:_="" ns3:_="">
    <xsd:import namespace="b1ad33b9-64e1-48f8-8d6e-707cd440bdff"/>
    <xsd:import namespace="46c58578-f1e8-4d97-b3f7-7125f795ee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d33b9-64e1-48f8-8d6e-707cd440b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58578-f1e8-4d97-b3f7-7125f795ee7e"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9FBBE-9AC7-432F-BA4E-089B6029CABC}">
  <ds:schemaRefs>
    <ds:schemaRef ds:uri="46c58578-f1e8-4d97-b3f7-7125f795ee7e"/>
    <ds:schemaRef ds:uri="b1ad33b9-64e1-48f8-8d6e-707cd440bd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18AC43-1498-45F1-BB63-B85BC32E4AA5}">
  <ds:schemaRefs>
    <ds:schemaRef ds:uri="46c58578-f1e8-4d97-b3f7-7125f795ee7e"/>
    <ds:schemaRef ds:uri="b1ad33b9-64e1-48f8-8d6e-707cd440bd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A82C87-0B41-42FF-B4FF-E76F40A6AD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 JYU Theme</Template>
  <TotalTime>0</TotalTime>
  <Words>1894</Words>
  <Application>Microsoft Office PowerPoint</Application>
  <PresentationFormat>Laajakuva</PresentationFormat>
  <Paragraphs>163</Paragraphs>
  <Slides>6</Slides>
  <Notes>6</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6</vt:i4>
      </vt:variant>
    </vt:vector>
  </HeadingPairs>
  <TitlesOfParts>
    <vt:vector size="15" baseType="lpstr">
      <vt:lpstr>Arial</vt:lpstr>
      <vt:lpstr>Wingdings 3</vt:lpstr>
      <vt:lpstr>Tw Cen MT Condensed</vt:lpstr>
      <vt:lpstr>Tw Cen MT</vt:lpstr>
      <vt:lpstr>Wingdings</vt:lpstr>
      <vt:lpstr>Lato</vt:lpstr>
      <vt:lpstr>jyo</vt:lpstr>
      <vt:lpstr>Integraali</vt:lpstr>
      <vt:lpstr>Office-teema</vt:lpstr>
      <vt:lpstr>GreenComp</vt:lpstr>
      <vt:lpstr>PowerPoint-esitys</vt:lpstr>
      <vt:lpstr>1. Embodying sustainability values</vt:lpstr>
      <vt:lpstr>2. Embracing complexity in sustainability</vt:lpstr>
      <vt:lpstr>3. Envisioning SUSTAINABLE futures</vt:lpstr>
      <vt:lpstr>4. Acting for sustainability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Mykrä, Niina</dc:creator>
  <cp:lastModifiedBy>Mykrä, Niina</cp:lastModifiedBy>
  <cp:revision>42</cp:revision>
  <dcterms:created xsi:type="dcterms:W3CDTF">2022-01-24T12:19:28Z</dcterms:created>
  <dcterms:modified xsi:type="dcterms:W3CDTF">2022-05-10T06:43:16Z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0x010100CFB078959D1A114EB924FD4778D41C8C</vt:lpwstr>
  </property>
</Properties>
</file>